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0" r:id="rId2"/>
    <p:sldId id="2746" r:id="rId3"/>
    <p:sldId id="2747" r:id="rId4"/>
    <p:sldId id="1687" r:id="rId5"/>
    <p:sldId id="265" r:id="rId6"/>
    <p:sldId id="314" r:id="rId7"/>
    <p:sldId id="266" r:id="rId8"/>
    <p:sldId id="1689" r:id="rId9"/>
    <p:sldId id="267" r:id="rId10"/>
    <p:sldId id="2743" r:id="rId11"/>
    <p:sldId id="2744" r:id="rId12"/>
    <p:sldId id="2745" r:id="rId13"/>
    <p:sldId id="2748" r:id="rId14"/>
    <p:sldId id="178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5D558-4328-4DE6-9CCE-AA573A1DC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BCB185-F877-4BB7-B6AF-A61F37BA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C414C3-C7D5-4834-8065-235847A7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F8289-7D6B-49A3-8DD7-8A29DECD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C0622-F406-4960-A1F7-1594CFCB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52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9BD13-1D67-440A-AA81-B24BE42B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9EDAEC-8D4F-459A-A50E-5EFED1E91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EC09-D30B-464C-9F52-924CD05D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D41FE-DA41-4CEA-89DB-F7F583B9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72A97-3D23-4452-A989-EA7D7001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48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FECADB-1F01-4C95-B338-90332D3B5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DFDB9A-E6FA-42B4-B1CD-A599A13F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5A9E09-A447-4291-9267-0DD4C750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39AF1-E84A-4084-A22F-9054DBD8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42427-4AE8-46CB-AC43-828B2B32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7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1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DE593-C5B9-4D8A-ABB5-409697A0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0308C6-BBA8-468E-932F-AA04B67D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FEBED-F37C-4EF0-AD60-8C17A1AB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DCB64-D83D-4A30-8428-E72CF8DE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61FDF-1C11-4661-BDE4-584391D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52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06D88-255C-441F-9BF7-3DC7BC7C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195488-96BB-40F9-9FFD-CC69C505C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95A69-5A99-4E49-8368-0DBC0A78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64C2F-83B5-4ABA-9141-2FE90055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71C09-3193-44F3-AAF2-BB23D3BC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1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FA5C8-B42E-40B0-9FDA-89BB7EC9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09FC6-D8A8-4B0D-AAAD-8D68B57E1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CAF5F0-7F1D-44DE-A668-6E32A81E1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B905B0-AAF4-4441-9988-5B348A9D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A3016-2BD9-441E-A49D-A2D15557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975E11-F9E2-4C4B-9344-C09B00D2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60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415B3-1982-4ADF-9462-B5500341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33770A-A8B0-44E9-AA41-65BCE28EE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644ACE-0B28-4190-A1CF-F772CA9B8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7EDCE-EFC8-412A-82D2-417C2B216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934BE2-F189-460B-BCC0-56DCC9C74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DBAA93-2FFB-41B4-ACB5-BA225FFE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10E6C1-9122-4572-B92B-E69861DE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E640AF-E0AF-4542-A7A3-D20B7A12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4306F-BCCA-43C8-93DC-598B130A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88E110-11E3-4A7F-8E67-AE4C6EBB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00A141-2A62-424D-95C3-B0ADDBBC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FB538D-25BB-4D59-806D-F25EA263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1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A2983D-40D2-4C61-92E7-C8787338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57D31-D72E-4352-B56E-D7EDFD15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104FE9-D206-4A4D-803B-247C17AB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04E2C-DEFA-4AFD-B01D-79AF0DAC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6E601-6C87-4F4D-B443-23A26F81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C011D1-E141-4F5E-83A8-6BD34B98E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183B5A-E4D5-41DC-9068-DFE54B8D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36EDE9-DCDC-4124-A834-60CFF368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564C81-19F3-451C-8CD1-D0562EF4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2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41E71-3966-4DE8-80D7-8E83D383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965378-9F66-438C-9079-AC2070EDE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A509CE-DFE0-4D09-B894-2BEC6A60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0248F-F65D-479C-AD76-2F17AB9B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EF790F-0A40-4B85-99FE-4799628C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00E0B-A832-406F-9B51-0223FC95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87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FDB5F0-4DEE-42AA-AB02-F88867EC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437BAD-B2AD-4D27-B6F5-CBCFEA982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0A730-39D4-4070-9F0C-8F4400D98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F0EB-06F9-433E-8E7C-0E0704083F54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D0396-13E3-44E4-9C2B-3FA4B74C8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06488-0A02-498A-9AD4-CDF57438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2DCF-0D3A-4694-A401-A928EE2E587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4" descr="CSIC">
            <a:extLst>
              <a:ext uri="{FF2B5EF4-FFF2-40B4-BE49-F238E27FC236}">
                <a16:creationId xmlns:a16="http://schemas.microsoft.com/office/drawing/2014/main" id="{277CB73C-A9B0-4615-B4BD-F1174EA5C9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6" y="6176962"/>
            <a:ext cx="455550" cy="6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2FBDCC9-AC56-463C-A608-40145CC5D0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144" y="6356350"/>
            <a:ext cx="1133080" cy="43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374BEC9-4CB4-47DB-858C-D5D5F352B766}"/>
              </a:ext>
            </a:extLst>
          </p:cNvPr>
          <p:cNvSpPr txBox="1"/>
          <p:nvPr userDrawn="1"/>
        </p:nvSpPr>
        <p:spPr>
          <a:xfrm>
            <a:off x="4416105" y="6408107"/>
            <a:ext cx="3182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Sabadell, 16 octubre 2025, PM2.5: Reptes, X. Querol</a:t>
            </a:r>
          </a:p>
        </p:txBody>
      </p:sp>
    </p:spTree>
    <p:extLst>
      <p:ext uri="{BB962C8B-B14F-4D97-AF65-F5344CB8AC3E}">
        <p14:creationId xmlns:p14="http://schemas.microsoft.com/office/powerpoint/2010/main" val="9844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BE01BE-C2EA-780E-7507-878A40D1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597"/>
            <a:ext cx="12192000" cy="695559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4787355-DC3C-548A-2772-2B41AA22629C}"/>
              </a:ext>
            </a:extLst>
          </p:cNvPr>
          <p:cNvSpPr/>
          <p:nvPr/>
        </p:nvSpPr>
        <p:spPr>
          <a:xfrm>
            <a:off x="0" y="4339111"/>
            <a:ext cx="11938000" cy="4764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084"/>
              </a:lnSpc>
            </a:pPr>
            <a:r>
              <a:rPr lang="ca-ES" sz="254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SESSIÓ: PM2.5: Reptes i oportunitats: Reptes per reduir PM2.5 (</a:t>
            </a:r>
            <a:r>
              <a:rPr lang="ca-ES" sz="254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X.Querol</a:t>
            </a:r>
            <a:r>
              <a:rPr lang="ca-ES" sz="254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, IDAEA-CSIC)</a:t>
            </a:r>
            <a:endParaRPr lang="ca-ES" sz="2903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4" descr="CSIC">
            <a:extLst>
              <a:ext uri="{FF2B5EF4-FFF2-40B4-BE49-F238E27FC236}">
                <a16:creationId xmlns:a16="http://schemas.microsoft.com/office/drawing/2014/main" id="{65373A95-2E98-4244-A0D8-DB3563CF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12" y="4815588"/>
            <a:ext cx="453891" cy="60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7E8C1A5B-2975-457B-BFD8-8BA6F93C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03" y="4856864"/>
            <a:ext cx="1128952" cy="4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45F72D-38A5-4C8D-B0D8-4B140CF493A0}"/>
              </a:ext>
            </a:extLst>
          </p:cNvPr>
          <p:cNvSpPr txBox="1"/>
          <p:nvPr/>
        </p:nvSpPr>
        <p:spPr>
          <a:xfrm>
            <a:off x="1920240" y="1001484"/>
            <a:ext cx="6620402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/>
              <a:t>PM10</a:t>
            </a:r>
          </a:p>
          <a:p>
            <a:r>
              <a:rPr lang="ca-ES" sz="2400" b="1">
                <a:solidFill>
                  <a:srgbClr val="FF0000"/>
                </a:solidFill>
              </a:rPr>
              <a:t>Secundaris inorgànics i orgànics REGIONAL i LOCAL</a:t>
            </a:r>
          </a:p>
          <a:p>
            <a:r>
              <a:rPr lang="ca-ES" sz="2400" b="1">
                <a:solidFill>
                  <a:schemeClr val="accent6">
                    <a:lumMod val="75000"/>
                  </a:schemeClr>
                </a:solidFill>
              </a:rPr>
              <a:t>Pols de rodament (reducció vehicles) LOCAL</a:t>
            </a:r>
          </a:p>
          <a:p>
            <a:r>
              <a:rPr lang="ca-ES" sz="2400" b="1"/>
              <a:t>Motors i desgasts frens i rodes LOCAL</a:t>
            </a:r>
          </a:p>
          <a:p>
            <a:endParaRPr lang="ca-ES" sz="24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F9758D-1E13-42FF-9702-DFD5EEFF5143}"/>
              </a:ext>
            </a:extLst>
          </p:cNvPr>
          <p:cNvSpPr txBox="1"/>
          <p:nvPr/>
        </p:nvSpPr>
        <p:spPr>
          <a:xfrm>
            <a:off x="2900964" y="2763851"/>
            <a:ext cx="7103163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/>
              <a:t>PM2.5</a:t>
            </a:r>
          </a:p>
          <a:p>
            <a:r>
              <a:rPr lang="ca-ES" sz="2400" b="1">
                <a:solidFill>
                  <a:srgbClr val="FF0000"/>
                </a:solidFill>
              </a:rPr>
              <a:t>Secundaris inorgànics i orgànics REGIONAL i LOCAL</a:t>
            </a:r>
          </a:p>
          <a:p>
            <a:r>
              <a:rPr lang="ca-ES" sz="2400" b="1"/>
              <a:t>Motors i desgasts frens i rodes LOCAL</a:t>
            </a:r>
          </a:p>
          <a:p>
            <a:r>
              <a:rPr lang="ca-ES" sz="2400" b="1">
                <a:solidFill>
                  <a:schemeClr val="accent6">
                    <a:lumMod val="75000"/>
                  </a:schemeClr>
                </a:solidFill>
              </a:rPr>
              <a:t>Pols de rodament (reducció vehicles) LOCAL</a:t>
            </a:r>
          </a:p>
          <a:p>
            <a:r>
              <a:rPr lang="ca-ES" sz="2400" b="1"/>
              <a:t>EJ BCN</a:t>
            </a:r>
          </a:p>
          <a:p>
            <a:r>
              <a:rPr lang="ca-ES" sz="2400" b="1"/>
              <a:t>FUB: 9-10 µg/m</a:t>
            </a:r>
            <a:r>
              <a:rPr lang="ca-ES" sz="2400" b="1" baseline="30000"/>
              <a:t>3</a:t>
            </a:r>
            <a:r>
              <a:rPr lang="ca-ES" sz="2400" b="1"/>
              <a:t>, IND: 12-13 µg/m</a:t>
            </a:r>
            <a:r>
              <a:rPr lang="ca-ES" sz="2400" b="1" baseline="30000"/>
              <a:t>3</a:t>
            </a:r>
            <a:r>
              <a:rPr lang="ca-ES" sz="2400" b="1"/>
              <a:t>, TR: 13-14 µg/m</a:t>
            </a:r>
            <a:r>
              <a:rPr lang="ca-ES" sz="2400" b="1" baseline="30000"/>
              <a:t>3</a:t>
            </a:r>
            <a:endParaRPr lang="ca-ES" sz="2400" b="1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B569A801-D26F-4F13-B107-392946234417}"/>
              </a:ext>
            </a:extLst>
          </p:cNvPr>
          <p:cNvSpPr/>
          <p:nvPr/>
        </p:nvSpPr>
        <p:spPr>
          <a:xfrm rot="10800000">
            <a:off x="9188512" y="1514102"/>
            <a:ext cx="953015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54EAD10E-7A5C-4BFF-AFB6-3B1C312D0AF5}"/>
              </a:ext>
            </a:extLst>
          </p:cNvPr>
          <p:cNvSpPr/>
          <p:nvPr/>
        </p:nvSpPr>
        <p:spPr>
          <a:xfrm rot="10800000">
            <a:off x="10271760" y="3273630"/>
            <a:ext cx="953015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F9799FA-A5DB-4126-A477-207EF284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55909"/>
            <a:ext cx="1164907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2800" b="1" dirty="0">
                <a:solidFill>
                  <a:srgbClr val="000000"/>
                </a:solidFill>
                <a:latin typeface="Calibri" pitchFamily="34" charset="0"/>
              </a:rPr>
              <a:t>Consideraciones finales calidad de aire (1/4)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FF04F5-11B2-45AF-AB97-F9A904E2A779}"/>
              </a:ext>
            </a:extLst>
          </p:cNvPr>
          <p:cNvSpPr txBox="1"/>
          <p:nvPr/>
        </p:nvSpPr>
        <p:spPr>
          <a:xfrm>
            <a:off x="1641194" y="5573482"/>
            <a:ext cx="979043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200" b="1" dirty="0"/>
              <a:t>IMPORTANCIA D’APORTS NATURALS (POLS AFRICANA I AEROSOL MARÍ) PER PM10</a:t>
            </a:r>
          </a:p>
          <a:p>
            <a:pPr algn="ctr"/>
            <a:r>
              <a:rPr lang="es-ES" sz="2200" b="1" dirty="0"/>
              <a:t>PER COMPLIMENT NORMATIU 2030: ESTRATEGIA I HOTSPOTS</a:t>
            </a:r>
          </a:p>
        </p:txBody>
      </p:sp>
    </p:spTree>
    <p:extLst>
      <p:ext uri="{BB962C8B-B14F-4D97-AF65-F5344CB8AC3E}">
        <p14:creationId xmlns:p14="http://schemas.microsoft.com/office/powerpoint/2010/main" val="12490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49AA2A-92AC-43C4-BF10-FC209E357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0" y="990455"/>
            <a:ext cx="5486690" cy="5486690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B14D8235-BCBC-46A6-8ACB-CD0C43897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9"/>
            <a:ext cx="1219199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2800" b="1" dirty="0">
                <a:solidFill>
                  <a:srgbClr val="000000"/>
                </a:solidFill>
                <a:latin typeface="Calibri" pitchFamily="34" charset="0"/>
              </a:rPr>
              <a:t>VALORS LÍMIT I ANUAL DE PM10: MÉS ESTRICTE ANUAL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D139D78-7F04-41BC-AA77-6C8AF4BA9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E07B032-1CF3-41ED-8D3F-5933C61DD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F654A7-36DE-4382-9B4E-A0B600D875D8}"/>
              </a:ext>
            </a:extLst>
          </p:cNvPr>
          <p:cNvSpPr txBox="1"/>
          <p:nvPr/>
        </p:nvSpPr>
        <p:spPr>
          <a:xfrm>
            <a:off x="2766806" y="621123"/>
            <a:ext cx="706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Ligeramente más estricto VLA que VLD (inversamente directiva anterior)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8164997-2062-4927-B468-D54C67316532}"/>
              </a:ext>
            </a:extLst>
          </p:cNvPr>
          <p:cNvSpPr/>
          <p:nvPr/>
        </p:nvSpPr>
        <p:spPr>
          <a:xfrm rot="19819170">
            <a:off x="2558619" y="1692159"/>
            <a:ext cx="3616691" cy="1740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1C4947-AF64-480A-A1E0-38D433322BE4}"/>
              </a:ext>
            </a:extLst>
          </p:cNvPr>
          <p:cNvSpPr txBox="1"/>
          <p:nvPr/>
        </p:nvSpPr>
        <p:spPr>
          <a:xfrm>
            <a:off x="1199779" y="1592399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Excepto Canarias</a:t>
            </a:r>
          </a:p>
          <a:p>
            <a:r>
              <a:rPr lang="es-ES" b="1" dirty="0">
                <a:solidFill>
                  <a:srgbClr val="FF0000"/>
                </a:solidFill>
              </a:rPr>
              <a:t>que se corregirá </a:t>
            </a:r>
          </a:p>
          <a:p>
            <a:r>
              <a:rPr lang="es-ES" b="1" dirty="0">
                <a:solidFill>
                  <a:srgbClr val="FF0000"/>
                </a:solidFill>
              </a:rPr>
              <a:t>con descuentos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2EC29ED-439E-469A-82D0-ACA6619FB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77" y="990455"/>
            <a:ext cx="5486690" cy="548669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DA272CBC-72C5-47E9-A3E1-4506A2F59580}"/>
              </a:ext>
            </a:extLst>
          </p:cNvPr>
          <p:cNvSpPr/>
          <p:nvPr/>
        </p:nvSpPr>
        <p:spPr>
          <a:xfrm rot="19819170">
            <a:off x="6941459" y="1701930"/>
            <a:ext cx="3618043" cy="1596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00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99568E-6A54-4EB3-9CCA-263ECC84D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5" y="685655"/>
            <a:ext cx="5486690" cy="54866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6CA9AC-DEF2-4864-BEE7-D66F4AE71BE8}"/>
              </a:ext>
            </a:extLst>
          </p:cNvPr>
          <p:cNvSpPr txBox="1"/>
          <p:nvPr/>
        </p:nvSpPr>
        <p:spPr>
          <a:xfrm>
            <a:off x="982496" y="156523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Sin Canarias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AFB26E-63EB-4965-8EE0-20FF9F5CE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55" y="685655"/>
            <a:ext cx="5486690" cy="54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1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49AA2A-92AC-43C4-BF10-FC209E357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0" y="990455"/>
            <a:ext cx="5486690" cy="5486690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B14D8235-BCBC-46A6-8ACB-CD0C43897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9"/>
            <a:ext cx="1219199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2800" b="1" dirty="0">
                <a:solidFill>
                  <a:srgbClr val="000000"/>
                </a:solidFill>
                <a:latin typeface="Calibri" pitchFamily="34" charset="0"/>
              </a:rPr>
              <a:t>VALORS LÍMIT I ANUAL DE PM2.5: MÉS ESTRICTE ANUAL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D139D78-7F04-41BC-AA77-6C8AF4BA9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E07B032-1CF3-41ED-8D3F-5933C61DD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F654A7-36DE-4382-9B4E-A0B600D875D8}"/>
              </a:ext>
            </a:extLst>
          </p:cNvPr>
          <p:cNvSpPr txBox="1"/>
          <p:nvPr/>
        </p:nvSpPr>
        <p:spPr>
          <a:xfrm>
            <a:off x="2766806" y="621123"/>
            <a:ext cx="706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Ligeramente más estricto VLA que VLD (inversamente directiva anterior)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8164997-2062-4927-B468-D54C67316532}"/>
              </a:ext>
            </a:extLst>
          </p:cNvPr>
          <p:cNvSpPr/>
          <p:nvPr/>
        </p:nvSpPr>
        <p:spPr>
          <a:xfrm rot="19819170">
            <a:off x="2558619" y="1692159"/>
            <a:ext cx="3616691" cy="1740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1C4947-AF64-480A-A1E0-38D433322BE4}"/>
              </a:ext>
            </a:extLst>
          </p:cNvPr>
          <p:cNvSpPr txBox="1"/>
          <p:nvPr/>
        </p:nvSpPr>
        <p:spPr>
          <a:xfrm>
            <a:off x="1199779" y="1592399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Excepto Canarias</a:t>
            </a:r>
          </a:p>
          <a:p>
            <a:r>
              <a:rPr lang="es-ES" b="1" dirty="0">
                <a:solidFill>
                  <a:srgbClr val="FF0000"/>
                </a:solidFill>
              </a:rPr>
              <a:t>que se corregirá </a:t>
            </a:r>
          </a:p>
          <a:p>
            <a:r>
              <a:rPr lang="es-ES" b="1" dirty="0">
                <a:solidFill>
                  <a:srgbClr val="FF0000"/>
                </a:solidFill>
              </a:rPr>
              <a:t>con descuentos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2EC29ED-439E-469A-82D0-ACA6619FB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77" y="990455"/>
            <a:ext cx="5486690" cy="548669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DA272CBC-72C5-47E9-A3E1-4506A2F59580}"/>
              </a:ext>
            </a:extLst>
          </p:cNvPr>
          <p:cNvSpPr/>
          <p:nvPr/>
        </p:nvSpPr>
        <p:spPr>
          <a:xfrm rot="19819170">
            <a:off x="6941459" y="1701930"/>
            <a:ext cx="3618043" cy="1596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29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9634D2CB-4616-4F22-8120-FC319FE6D9FE}"/>
              </a:ext>
            </a:extLst>
          </p:cNvPr>
          <p:cNvSpPr/>
          <p:nvPr/>
        </p:nvSpPr>
        <p:spPr>
          <a:xfrm>
            <a:off x="1349829" y="752840"/>
            <a:ext cx="91439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100" b="1">
                <a:latin typeface="Calibri" charset="0"/>
                <a:ea typeface="Calibri" charset="0"/>
                <a:cs typeface="Calibri" charset="0"/>
              </a:rPr>
              <a:t>Necesitat aproximació multi-temática per la millora qualitataire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7F698808-C746-45C2-B98B-1AA5FDDE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55" y="1003476"/>
            <a:ext cx="5221510" cy="540658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0ED8A1CC-3CA1-41BD-B976-C6433DBAF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89"/>
            <a:ext cx="1219199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2800" b="1" dirty="0">
                <a:solidFill>
                  <a:srgbClr val="000000"/>
                </a:solidFill>
                <a:latin typeface="Calibri" pitchFamily="34" charset="0"/>
              </a:rPr>
              <a:t>GRAN TRANSVERSALITAT DE LES MESURES</a:t>
            </a:r>
          </a:p>
        </p:txBody>
      </p:sp>
    </p:spTree>
    <p:extLst>
      <p:ext uri="{BB962C8B-B14F-4D97-AF65-F5344CB8AC3E}">
        <p14:creationId xmlns:p14="http://schemas.microsoft.com/office/powerpoint/2010/main" val="236927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D80B85C-CCAC-407E-AEBC-98162C15C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0" t="1319" r="1611" b="3486"/>
          <a:stretch/>
        </p:blipFill>
        <p:spPr>
          <a:xfrm>
            <a:off x="221881" y="1389791"/>
            <a:ext cx="7853083" cy="50314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19A3F9-D9BC-4C9D-AB0A-72588730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8" t="10859" r="21777" b="5902"/>
          <a:stretch/>
        </p:blipFill>
        <p:spPr>
          <a:xfrm>
            <a:off x="8085687" y="2144680"/>
            <a:ext cx="3699912" cy="35342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0CF8868-AEB2-4BDF-9E50-6A4F4954C69D}"/>
              </a:ext>
            </a:extLst>
          </p:cNvPr>
          <p:cNvSpPr txBox="1"/>
          <p:nvPr/>
        </p:nvSpPr>
        <p:spPr>
          <a:xfrm>
            <a:off x="1" y="36196"/>
            <a:ext cx="12192000" cy="6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defTabSz="1219170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ca-ES" sz="2800" dirty="0">
                <a:latin typeface="+mn-lt"/>
              </a:rPr>
              <a:t>COMPOSICIÓ PM10 i PM1</a:t>
            </a:r>
            <a:endParaRPr lang="ca-ES" sz="2800" baseline="-25000" dirty="0">
              <a:latin typeface="+mn-lt"/>
            </a:endParaRPr>
          </a:p>
        </p:txBody>
      </p:sp>
      <p:sp>
        <p:nvSpPr>
          <p:cNvPr id="11" name="38 CuadroTexto">
            <a:extLst>
              <a:ext uri="{FF2B5EF4-FFF2-40B4-BE49-F238E27FC236}">
                <a16:creationId xmlns:a16="http://schemas.microsoft.com/office/drawing/2014/main" id="{97019D4F-1774-409D-A292-D7D41DA6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50" y="789747"/>
            <a:ext cx="3237681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latin typeface="+mn-lt"/>
              </a:rPr>
              <a:t>SiO</a:t>
            </a:r>
            <a:r>
              <a:rPr lang="es-ES" altLang="es-ES" baseline="-25000" dirty="0">
                <a:latin typeface="+mn-lt"/>
              </a:rPr>
              <a:t>2</a:t>
            </a:r>
            <a:r>
              <a:rPr lang="es-ES" altLang="es-ES" dirty="0">
                <a:latin typeface="+mn-lt"/>
              </a:rPr>
              <a:t>, CO</a:t>
            </a:r>
            <a:r>
              <a:rPr lang="es-ES" altLang="es-ES" baseline="-25000" dirty="0">
                <a:latin typeface="+mn-lt"/>
              </a:rPr>
              <a:t>3</a:t>
            </a:r>
            <a:r>
              <a:rPr lang="es-ES" altLang="es-ES" baseline="30000" dirty="0">
                <a:latin typeface="+mn-lt"/>
              </a:rPr>
              <a:t>2-</a:t>
            </a:r>
            <a:r>
              <a:rPr lang="es-ES" altLang="es-ES" dirty="0">
                <a:latin typeface="+mn-lt"/>
              </a:rPr>
              <a:t>, Al</a:t>
            </a:r>
            <a:r>
              <a:rPr lang="es-ES" altLang="es-ES" baseline="-25000" dirty="0">
                <a:latin typeface="+mn-lt"/>
              </a:rPr>
              <a:t>2</a:t>
            </a:r>
            <a:r>
              <a:rPr lang="es-ES" altLang="es-ES" dirty="0">
                <a:latin typeface="+mn-lt"/>
              </a:rPr>
              <a:t>O</a:t>
            </a:r>
            <a:r>
              <a:rPr lang="es-ES" altLang="es-ES" baseline="-25000" dirty="0">
                <a:latin typeface="+mn-lt"/>
              </a:rPr>
              <a:t>3</a:t>
            </a:r>
            <a:r>
              <a:rPr lang="es-ES" altLang="es-ES" dirty="0">
                <a:latin typeface="+mn-lt"/>
              </a:rPr>
              <a:t>, Ca, Fe, K, Mg,…</a:t>
            </a:r>
          </a:p>
          <a:p>
            <a:pPr>
              <a:defRPr/>
            </a:pPr>
            <a:r>
              <a:rPr lang="es-ES" altLang="es-ES" dirty="0">
                <a:latin typeface="+mn-lt"/>
              </a:rPr>
              <a:t>(</a:t>
            </a:r>
            <a:r>
              <a:rPr lang="es-ES" altLang="es-ES" dirty="0" err="1">
                <a:latin typeface="+mn-lt"/>
              </a:rPr>
              <a:t>pols</a:t>
            </a:r>
            <a:r>
              <a:rPr lang="es-ES" altLang="es-ES" dirty="0">
                <a:latin typeface="+mn-lt"/>
              </a:rPr>
              <a:t> </a:t>
            </a:r>
            <a:r>
              <a:rPr lang="es-ES" altLang="es-ES" dirty="0" err="1">
                <a:latin typeface="+mn-lt"/>
              </a:rPr>
              <a:t>geològica</a:t>
            </a:r>
            <a:r>
              <a:rPr lang="es-ES" altLang="es-ES" dirty="0">
                <a:latin typeface="+mn-lt"/>
              </a:rPr>
              <a:t> + </a:t>
            </a:r>
            <a:r>
              <a:rPr lang="es-ES" altLang="es-ES" dirty="0" err="1">
                <a:latin typeface="+mn-lt"/>
              </a:rPr>
              <a:t>pols</a:t>
            </a:r>
            <a:r>
              <a:rPr lang="es-ES" altLang="es-ES" dirty="0">
                <a:latin typeface="+mn-lt"/>
              </a:rPr>
              <a:t> de </a:t>
            </a:r>
            <a:r>
              <a:rPr lang="es-ES" altLang="es-ES" dirty="0" err="1">
                <a:latin typeface="+mn-lt"/>
              </a:rPr>
              <a:t>rodament</a:t>
            </a:r>
            <a:r>
              <a:rPr lang="es-ES" altLang="es-ES" dirty="0">
                <a:latin typeface="+mn-lt"/>
              </a:rPr>
              <a:t> +</a:t>
            </a:r>
          </a:p>
          <a:p>
            <a:pPr>
              <a:defRPr/>
            </a:pPr>
            <a:r>
              <a:rPr lang="es-ES" altLang="es-ES" dirty="0" err="1">
                <a:latin typeface="+mn-lt"/>
              </a:rPr>
              <a:t>pols</a:t>
            </a:r>
            <a:r>
              <a:rPr lang="es-ES" altLang="es-ES" dirty="0">
                <a:latin typeface="+mn-lt"/>
              </a:rPr>
              <a:t> </a:t>
            </a:r>
            <a:r>
              <a:rPr lang="es-ES" altLang="es-ES" dirty="0" err="1">
                <a:latin typeface="+mn-lt"/>
              </a:rPr>
              <a:t>construcció</a:t>
            </a:r>
            <a:r>
              <a:rPr lang="es-ES" altLang="es-ES" dirty="0">
                <a:latin typeface="+mn-lt"/>
              </a:rPr>
              <a:t>,….)</a:t>
            </a:r>
          </a:p>
        </p:txBody>
      </p:sp>
      <p:grpSp>
        <p:nvGrpSpPr>
          <p:cNvPr id="13" name="42 Grupo">
            <a:extLst>
              <a:ext uri="{FF2B5EF4-FFF2-40B4-BE49-F238E27FC236}">
                <a16:creationId xmlns:a16="http://schemas.microsoft.com/office/drawing/2014/main" id="{74FD42AE-6268-4B18-8FE3-690640762CCB}"/>
              </a:ext>
            </a:extLst>
          </p:cNvPr>
          <p:cNvGrpSpPr>
            <a:grpSpLocks/>
          </p:cNvGrpSpPr>
          <p:nvPr/>
        </p:nvGrpSpPr>
        <p:grpSpPr bwMode="auto">
          <a:xfrm>
            <a:off x="4909614" y="5046163"/>
            <a:ext cx="3648460" cy="881480"/>
            <a:chOff x="1828726" y="3406071"/>
            <a:chExt cx="3647485" cy="881445"/>
          </a:xfrm>
          <a:solidFill>
            <a:srgbClr val="D7E4BD"/>
          </a:solidFill>
        </p:grpSpPr>
        <p:sp>
          <p:nvSpPr>
            <p:cNvPr id="14" name="44 CuadroTexto">
              <a:extLst>
                <a:ext uri="{FF2B5EF4-FFF2-40B4-BE49-F238E27FC236}">
                  <a16:creationId xmlns:a16="http://schemas.microsoft.com/office/drawing/2014/main" id="{2AFD90E9-2858-4EDC-9297-9F045ECA5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726" y="3406071"/>
              <a:ext cx="3528036" cy="3385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>
                  <a:latin typeface="+mn-lt"/>
                </a:rPr>
                <a:t>SO</a:t>
              </a:r>
              <a:r>
                <a:rPr lang="es-ES" altLang="es-ES" baseline="-25000">
                  <a:latin typeface="+mn-lt"/>
                </a:rPr>
                <a:t>2</a:t>
              </a:r>
              <a:r>
                <a:rPr lang="es-ES" altLang="es-ES">
                  <a:latin typeface="+mn-lt"/>
                </a:rPr>
                <a:t>, NO</a:t>
              </a:r>
              <a:r>
                <a:rPr lang="es-ES" altLang="es-ES" baseline="-25000">
                  <a:latin typeface="+mn-lt"/>
                </a:rPr>
                <a:t>2</a:t>
              </a:r>
              <a:r>
                <a:rPr lang="es-ES" altLang="es-ES">
                  <a:latin typeface="+mn-lt"/>
                </a:rPr>
                <a:t>, NH</a:t>
              </a:r>
              <a:r>
                <a:rPr lang="es-ES" altLang="es-ES" baseline="-25000">
                  <a:latin typeface="+mn-lt"/>
                </a:rPr>
                <a:t>3</a:t>
              </a:r>
              <a:r>
                <a:rPr lang="es-ES" altLang="es-ES">
                  <a:latin typeface="+mn-lt"/>
                </a:rPr>
                <a:t>, (gasos) + O</a:t>
              </a:r>
              <a:r>
                <a:rPr lang="es-ES" altLang="es-ES" baseline="-25000">
                  <a:latin typeface="+mn-lt"/>
                </a:rPr>
                <a:t>3</a:t>
              </a:r>
              <a:r>
                <a:rPr lang="es-ES" altLang="es-ES">
                  <a:latin typeface="+mn-lt"/>
                </a:rPr>
                <a:t> + </a:t>
              </a:r>
              <a:r>
                <a:rPr lang="el-GR" altLang="es-ES">
                  <a:latin typeface="+mn-lt"/>
                </a:rPr>
                <a:t>λ</a:t>
              </a:r>
              <a:r>
                <a:rPr lang="es-ES" altLang="es-ES">
                  <a:latin typeface="+mn-lt"/>
                </a:rPr>
                <a:t>+ H</a:t>
              </a:r>
              <a:r>
                <a:rPr lang="es-ES" altLang="es-ES" baseline="-25000">
                  <a:latin typeface="+mn-lt"/>
                </a:rPr>
                <a:t>2</a:t>
              </a:r>
              <a:r>
                <a:rPr lang="es-ES" altLang="es-ES">
                  <a:latin typeface="+mn-lt"/>
                </a:rPr>
                <a:t>O+ M</a:t>
              </a:r>
            </a:p>
          </p:txBody>
        </p:sp>
        <p:sp>
          <p:nvSpPr>
            <p:cNvPr id="15" name="45 CuadroTexto">
              <a:extLst>
                <a:ext uri="{FF2B5EF4-FFF2-40B4-BE49-F238E27FC236}">
                  <a16:creationId xmlns:a16="http://schemas.microsoft.com/office/drawing/2014/main" id="{08CBAC29-73EF-4A55-8C0E-4A021FE51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835" y="3675935"/>
              <a:ext cx="2305272" cy="3385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 dirty="0">
                  <a:latin typeface="+mn-lt"/>
                </a:rPr>
                <a:t>H</a:t>
              </a:r>
              <a:r>
                <a:rPr lang="es-ES" altLang="es-ES" baseline="-25000" dirty="0">
                  <a:latin typeface="+mn-lt"/>
                </a:rPr>
                <a:t>2</a:t>
              </a:r>
              <a:r>
                <a:rPr lang="es-ES" altLang="es-ES" dirty="0">
                  <a:latin typeface="+mn-lt"/>
                </a:rPr>
                <a:t>SO</a:t>
              </a:r>
              <a:r>
                <a:rPr lang="es-ES" altLang="es-ES" baseline="-25000" dirty="0">
                  <a:latin typeface="+mn-lt"/>
                </a:rPr>
                <a:t>4</a:t>
              </a:r>
              <a:r>
                <a:rPr lang="es-ES" altLang="es-ES" dirty="0">
                  <a:latin typeface="+mn-lt"/>
                </a:rPr>
                <a:t>, HNO</a:t>
              </a:r>
              <a:r>
                <a:rPr lang="es-ES" altLang="es-ES" baseline="-25000" dirty="0">
                  <a:latin typeface="+mn-lt"/>
                </a:rPr>
                <a:t>3</a:t>
              </a:r>
              <a:r>
                <a:rPr lang="es-ES" altLang="es-ES" dirty="0">
                  <a:latin typeface="+mn-lt"/>
                </a:rPr>
                <a:t>, NH</a:t>
              </a:r>
              <a:r>
                <a:rPr lang="es-ES" altLang="es-ES" baseline="-25000" dirty="0">
                  <a:latin typeface="+mn-lt"/>
                </a:rPr>
                <a:t>3</a:t>
              </a:r>
              <a:r>
                <a:rPr lang="es-ES" altLang="es-ES" dirty="0">
                  <a:latin typeface="+mn-lt"/>
                </a:rPr>
                <a:t> (</a:t>
              </a:r>
              <a:r>
                <a:rPr lang="es-ES" altLang="es-ES" dirty="0" err="1">
                  <a:latin typeface="+mn-lt"/>
                </a:rPr>
                <a:t>gasos</a:t>
              </a:r>
              <a:r>
                <a:rPr lang="es-ES" altLang="es-ES" dirty="0">
                  <a:latin typeface="+mn-lt"/>
                </a:rPr>
                <a:t>)</a:t>
              </a:r>
            </a:p>
          </p:txBody>
        </p:sp>
        <p:sp>
          <p:nvSpPr>
            <p:cNvPr id="16" name="46 CuadroTexto">
              <a:extLst>
                <a:ext uri="{FF2B5EF4-FFF2-40B4-BE49-F238E27FC236}">
                  <a16:creationId xmlns:a16="http://schemas.microsoft.com/office/drawing/2014/main" id="{9CF78276-843F-4544-897A-12462FA57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880" y="3948975"/>
              <a:ext cx="3617331" cy="3385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 dirty="0">
                  <a:latin typeface="+mn-lt"/>
                </a:rPr>
                <a:t>NH</a:t>
              </a:r>
              <a:r>
                <a:rPr lang="es-ES" altLang="es-ES" baseline="-25000" dirty="0">
                  <a:latin typeface="+mn-lt"/>
                </a:rPr>
                <a:t>4</a:t>
              </a:r>
              <a:r>
                <a:rPr lang="es-ES" altLang="es-ES" dirty="0">
                  <a:latin typeface="+mn-lt"/>
                </a:rPr>
                <a:t>HSO</a:t>
              </a:r>
              <a:r>
                <a:rPr lang="es-ES" altLang="es-ES" baseline="-25000" dirty="0">
                  <a:latin typeface="+mn-lt"/>
                </a:rPr>
                <a:t>4</a:t>
              </a:r>
              <a:r>
                <a:rPr lang="es-ES" altLang="es-ES" dirty="0">
                  <a:latin typeface="+mn-lt"/>
                </a:rPr>
                <a:t>, (NH</a:t>
              </a:r>
              <a:r>
                <a:rPr lang="es-ES" altLang="es-ES" baseline="-25000" dirty="0">
                  <a:latin typeface="+mn-lt"/>
                </a:rPr>
                <a:t>4</a:t>
              </a:r>
              <a:r>
                <a:rPr lang="es-ES" altLang="es-ES" dirty="0">
                  <a:latin typeface="+mn-lt"/>
                </a:rPr>
                <a:t>)</a:t>
              </a:r>
              <a:r>
                <a:rPr lang="es-ES" altLang="es-ES" baseline="-25000" dirty="0">
                  <a:latin typeface="+mn-lt"/>
                </a:rPr>
                <a:t>2</a:t>
              </a:r>
              <a:r>
                <a:rPr lang="es-ES" altLang="es-ES" dirty="0">
                  <a:latin typeface="+mn-lt"/>
                </a:rPr>
                <a:t>SO</a:t>
              </a:r>
              <a:r>
                <a:rPr lang="es-ES" altLang="es-ES" baseline="-25000" dirty="0">
                  <a:latin typeface="+mn-lt"/>
                </a:rPr>
                <a:t>4</a:t>
              </a:r>
              <a:r>
                <a:rPr lang="es-ES" altLang="es-ES" dirty="0">
                  <a:latin typeface="+mn-lt"/>
                </a:rPr>
                <a:t>, NH</a:t>
              </a:r>
              <a:r>
                <a:rPr lang="es-ES" altLang="es-ES" baseline="-25000" dirty="0">
                  <a:latin typeface="+mn-lt"/>
                </a:rPr>
                <a:t>4</a:t>
              </a:r>
              <a:r>
                <a:rPr lang="es-ES" altLang="es-ES" dirty="0">
                  <a:latin typeface="+mn-lt"/>
                </a:rPr>
                <a:t>NO</a:t>
              </a:r>
              <a:r>
                <a:rPr lang="es-ES" altLang="es-ES" baseline="-25000" dirty="0">
                  <a:latin typeface="+mn-lt"/>
                </a:rPr>
                <a:t>3</a:t>
              </a:r>
              <a:r>
                <a:rPr lang="es-ES" altLang="es-ES" dirty="0">
                  <a:latin typeface="+mn-lt"/>
                </a:rPr>
                <a:t> (</a:t>
              </a:r>
              <a:r>
                <a:rPr lang="es-ES" altLang="es-ES" dirty="0" err="1">
                  <a:latin typeface="+mn-lt"/>
                </a:rPr>
                <a:t>particules</a:t>
              </a:r>
              <a:r>
                <a:rPr lang="es-ES" altLang="es-ES" dirty="0">
                  <a:latin typeface="+mn-lt"/>
                </a:rPr>
                <a:t>)</a:t>
              </a:r>
            </a:p>
          </p:txBody>
        </p:sp>
      </p:grpSp>
      <p:grpSp>
        <p:nvGrpSpPr>
          <p:cNvPr id="20" name="154652 Grupo">
            <a:extLst>
              <a:ext uri="{FF2B5EF4-FFF2-40B4-BE49-F238E27FC236}">
                <a16:creationId xmlns:a16="http://schemas.microsoft.com/office/drawing/2014/main" id="{5B18022C-1736-49F6-A3CF-93744A61426E}"/>
              </a:ext>
            </a:extLst>
          </p:cNvPr>
          <p:cNvGrpSpPr>
            <a:grpSpLocks/>
          </p:cNvGrpSpPr>
          <p:nvPr/>
        </p:nvGrpSpPr>
        <p:grpSpPr bwMode="auto">
          <a:xfrm>
            <a:off x="4241023" y="516439"/>
            <a:ext cx="4449509" cy="1470601"/>
            <a:chOff x="2521249" y="3962445"/>
            <a:chExt cx="4450095" cy="1470572"/>
          </a:xfrm>
        </p:grpSpPr>
        <p:sp>
          <p:nvSpPr>
            <p:cNvPr id="21" name="65 CuadroTexto">
              <a:extLst>
                <a:ext uri="{FF2B5EF4-FFF2-40B4-BE49-F238E27FC236}">
                  <a16:creationId xmlns:a16="http://schemas.microsoft.com/office/drawing/2014/main" id="{280C2B2A-0737-4973-A39A-2D46ADDC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793" y="4229140"/>
              <a:ext cx="3233042" cy="3385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 dirty="0" err="1">
                  <a:solidFill>
                    <a:schemeClr val="bg1"/>
                  </a:solidFill>
                  <a:latin typeface="+mn-lt"/>
                </a:rPr>
                <a:t>Carboni</a:t>
              </a:r>
              <a:r>
                <a:rPr lang="es-ES" altLang="es-E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" altLang="es-ES" dirty="0" err="1">
                  <a:solidFill>
                    <a:schemeClr val="bg1"/>
                  </a:solidFill>
                  <a:latin typeface="+mn-lt"/>
                </a:rPr>
                <a:t>grafític</a:t>
              </a:r>
              <a:r>
                <a:rPr lang="es-ES" altLang="es-E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" altLang="es-ES" dirty="0" err="1">
                  <a:solidFill>
                    <a:schemeClr val="bg1"/>
                  </a:solidFill>
                  <a:latin typeface="+mn-lt"/>
                </a:rPr>
                <a:t>pirolitzar</a:t>
              </a:r>
              <a:r>
                <a:rPr lang="es-ES" altLang="es-ES" dirty="0">
                  <a:solidFill>
                    <a:schemeClr val="bg1"/>
                  </a:solidFill>
                  <a:latin typeface="+mn-lt"/>
                </a:rPr>
                <a:t> (PRIMARIS)</a:t>
              </a:r>
            </a:p>
          </p:txBody>
        </p:sp>
        <p:sp>
          <p:nvSpPr>
            <p:cNvPr id="22" name="93 CuadroTexto">
              <a:extLst>
                <a:ext uri="{FF2B5EF4-FFF2-40B4-BE49-F238E27FC236}">
                  <a16:creationId xmlns:a16="http://schemas.microsoft.com/office/drawing/2014/main" id="{1C1BA727-74D5-4612-BEC3-ACC3DCDBC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1732" y="4544045"/>
              <a:ext cx="4419612" cy="338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 dirty="0" err="1">
                  <a:latin typeface="+mn-lt"/>
                </a:rPr>
                <a:t>Carboni</a:t>
              </a:r>
              <a:r>
                <a:rPr lang="es-ES" altLang="es-ES" dirty="0">
                  <a:latin typeface="+mn-lt"/>
                </a:rPr>
                <a:t> </a:t>
              </a:r>
              <a:r>
                <a:rPr lang="es-ES" altLang="es-ES" dirty="0" err="1">
                  <a:latin typeface="+mn-lt"/>
                </a:rPr>
                <a:t>orgànic</a:t>
              </a:r>
              <a:r>
                <a:rPr lang="es-ES" altLang="es-ES" dirty="0">
                  <a:latin typeface="+mn-lt"/>
                </a:rPr>
                <a:t> </a:t>
              </a:r>
              <a:r>
                <a:rPr lang="es-ES" altLang="es-ES" dirty="0" err="1">
                  <a:latin typeface="+mn-lt"/>
                </a:rPr>
                <a:t>antropogènic</a:t>
              </a:r>
              <a:r>
                <a:rPr lang="es-ES" altLang="es-ES" dirty="0">
                  <a:latin typeface="+mn-lt"/>
                </a:rPr>
                <a:t> i </a:t>
              </a:r>
              <a:r>
                <a:rPr lang="es-ES" altLang="es-ES" dirty="0" err="1">
                  <a:latin typeface="+mn-lt"/>
                </a:rPr>
                <a:t>biologic</a:t>
              </a:r>
              <a:r>
                <a:rPr lang="es-ES" altLang="es-ES" dirty="0">
                  <a:latin typeface="+mn-lt"/>
                </a:rPr>
                <a:t> (PRIMARIS)</a:t>
              </a:r>
            </a:p>
          </p:txBody>
        </p:sp>
        <p:sp>
          <p:nvSpPr>
            <p:cNvPr id="23" name="94 CuadroTexto">
              <a:extLst>
                <a:ext uri="{FF2B5EF4-FFF2-40B4-BE49-F238E27FC236}">
                  <a16:creationId xmlns:a16="http://schemas.microsoft.com/office/drawing/2014/main" id="{DAF1E87B-2304-41C6-9B3E-1054D2106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1732" y="4848253"/>
              <a:ext cx="3427224" cy="584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 dirty="0" err="1">
                  <a:latin typeface="+mn-lt"/>
                </a:rPr>
                <a:t>Carboni</a:t>
              </a:r>
              <a:r>
                <a:rPr lang="es-ES" altLang="es-ES" dirty="0">
                  <a:latin typeface="+mn-lt"/>
                </a:rPr>
                <a:t> </a:t>
              </a:r>
              <a:r>
                <a:rPr lang="es-ES" altLang="es-ES" dirty="0" err="1">
                  <a:latin typeface="+mn-lt"/>
                </a:rPr>
                <a:t>orgànic</a:t>
              </a:r>
              <a:r>
                <a:rPr lang="es-ES" altLang="es-ES" dirty="0">
                  <a:latin typeface="+mn-lt"/>
                </a:rPr>
                <a:t> </a:t>
              </a:r>
              <a:r>
                <a:rPr lang="es-ES" altLang="es-ES" dirty="0" err="1">
                  <a:latin typeface="+mn-lt"/>
                </a:rPr>
                <a:t>antropogènic</a:t>
              </a:r>
              <a:r>
                <a:rPr lang="es-ES" altLang="es-ES" dirty="0">
                  <a:latin typeface="+mn-lt"/>
                </a:rPr>
                <a:t> i </a:t>
              </a:r>
              <a:r>
                <a:rPr lang="es-ES" altLang="es-ES" dirty="0" err="1">
                  <a:latin typeface="+mn-lt"/>
                </a:rPr>
                <a:t>biologic</a:t>
              </a:r>
              <a:endParaRPr lang="es-ES" altLang="es-ES" dirty="0">
                <a:latin typeface="+mn-lt"/>
              </a:endParaRPr>
            </a:p>
            <a:p>
              <a:pPr>
                <a:defRPr/>
              </a:pPr>
              <a:r>
                <a:rPr lang="es-ES" altLang="es-ES" dirty="0">
                  <a:latin typeface="+mn-lt"/>
                </a:rPr>
                <a:t>de </a:t>
              </a:r>
              <a:r>
                <a:rPr lang="es-ES" altLang="es-ES" dirty="0" err="1">
                  <a:latin typeface="+mn-lt"/>
                </a:rPr>
                <a:t>l’oxidació</a:t>
              </a:r>
              <a:r>
                <a:rPr lang="es-ES" altLang="es-ES" dirty="0">
                  <a:latin typeface="+mn-lt"/>
                </a:rPr>
                <a:t> de COVs (SECUNDARIS)</a:t>
              </a:r>
            </a:p>
          </p:txBody>
        </p:sp>
        <p:sp>
          <p:nvSpPr>
            <p:cNvPr id="24" name="100 Rectángulo">
              <a:extLst>
                <a:ext uri="{FF2B5EF4-FFF2-40B4-BE49-F238E27FC236}">
                  <a16:creationId xmlns:a16="http://schemas.microsoft.com/office/drawing/2014/main" id="{10FD749E-1270-443A-81B2-3679B762F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49" y="3962445"/>
              <a:ext cx="2417327" cy="33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s-ES" altLang="es-ES" b="1" dirty="0">
                  <a:latin typeface="+mn-lt"/>
                </a:rPr>
                <a:t>PARTICULES CARBONOSES</a:t>
              </a:r>
              <a:endParaRPr lang="es-ES" altLang="es-ES" dirty="0">
                <a:latin typeface="+mn-lt"/>
              </a:endParaRPr>
            </a:p>
          </p:txBody>
        </p:sp>
      </p:grpSp>
      <p:sp>
        <p:nvSpPr>
          <p:cNvPr id="25" name="108 CuadroTexto">
            <a:extLst>
              <a:ext uri="{FF2B5EF4-FFF2-40B4-BE49-F238E27FC236}">
                <a16:creationId xmlns:a16="http://schemas.microsoft.com/office/drawing/2014/main" id="{A61C339B-7688-4BC2-9263-90F841A4D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4" y="5388758"/>
            <a:ext cx="1790875" cy="33855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altLang="es-ES" dirty="0" err="1">
                <a:latin typeface="+mn-lt"/>
              </a:rPr>
              <a:t>Na</a:t>
            </a:r>
            <a:r>
              <a:rPr lang="es-ES" altLang="es-ES" baseline="30000" dirty="0">
                <a:latin typeface="+mn-lt"/>
              </a:rPr>
              <a:t>+</a:t>
            </a:r>
            <a:r>
              <a:rPr lang="es-ES" altLang="es-ES" dirty="0">
                <a:latin typeface="+mn-lt"/>
              </a:rPr>
              <a:t>, Cl</a:t>
            </a:r>
            <a:r>
              <a:rPr lang="es-ES" altLang="es-ES" baseline="30000" dirty="0">
                <a:latin typeface="+mn-lt"/>
              </a:rPr>
              <a:t>-</a:t>
            </a:r>
            <a:r>
              <a:rPr lang="es-ES" altLang="es-ES" dirty="0">
                <a:latin typeface="+mn-lt"/>
              </a:rPr>
              <a:t>, Mg</a:t>
            </a:r>
            <a:r>
              <a:rPr lang="es-ES" altLang="es-ES" baseline="30000" dirty="0">
                <a:latin typeface="+mn-lt"/>
              </a:rPr>
              <a:t>2+</a:t>
            </a:r>
            <a:r>
              <a:rPr lang="es-ES" altLang="es-ES" dirty="0">
                <a:latin typeface="+mn-lt"/>
              </a:rPr>
              <a:t>, SO</a:t>
            </a:r>
            <a:r>
              <a:rPr lang="es-ES" altLang="es-ES" baseline="-25000" dirty="0">
                <a:latin typeface="+mn-lt"/>
              </a:rPr>
              <a:t>4</a:t>
            </a:r>
            <a:r>
              <a:rPr lang="es-ES" altLang="es-ES" baseline="30000" dirty="0">
                <a:latin typeface="+mn-lt"/>
              </a:rPr>
              <a:t>2-</a:t>
            </a:r>
            <a:endParaRPr lang="es-ES" altLang="es-ES" dirty="0">
              <a:latin typeface="+mn-lt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4E1B94D-342B-4234-AD2D-D208EBFAB648}"/>
              </a:ext>
            </a:extLst>
          </p:cNvPr>
          <p:cNvSpPr/>
          <p:nvPr/>
        </p:nvSpPr>
        <p:spPr>
          <a:xfrm>
            <a:off x="121227" y="490377"/>
            <a:ext cx="1810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600" b="1" dirty="0"/>
              <a:t>MATERIA MINERAL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87D8AFB-98EA-40A1-B2F0-D1417B15812E}"/>
              </a:ext>
            </a:extLst>
          </p:cNvPr>
          <p:cNvSpPr/>
          <p:nvPr/>
        </p:nvSpPr>
        <p:spPr>
          <a:xfrm>
            <a:off x="4704" y="4969712"/>
            <a:ext cx="1666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b="1" dirty="0"/>
              <a:t>AEROSOL MARÍ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73B34F9-73DB-47E8-95CB-40CC79FC7B56}"/>
              </a:ext>
            </a:extLst>
          </p:cNvPr>
          <p:cNvSpPr/>
          <p:nvPr/>
        </p:nvSpPr>
        <p:spPr>
          <a:xfrm>
            <a:off x="4830180" y="4697032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b="1" dirty="0"/>
              <a:t>AEROSOLS INORGÀNICS SECUNDARIS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3032FA0-02EB-48C4-AEC6-94E40E1E2EF7}"/>
              </a:ext>
            </a:extLst>
          </p:cNvPr>
          <p:cNvSpPr txBox="1"/>
          <p:nvPr/>
        </p:nvSpPr>
        <p:spPr>
          <a:xfrm>
            <a:off x="9067802" y="806482"/>
            <a:ext cx="2446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PM10 54% SIA i 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PM1 84% SIA i 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20% PM10 NATURAL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565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1844BF-A506-4D38-AD1E-3E4A41A7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7" y="1247735"/>
            <a:ext cx="8028986" cy="45706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5A89E2-FACF-494A-9EC2-E06BDC821EE6}"/>
              </a:ext>
            </a:extLst>
          </p:cNvPr>
          <p:cNvSpPr txBox="1">
            <a:spLocks/>
          </p:cNvSpPr>
          <p:nvPr/>
        </p:nvSpPr>
        <p:spPr bwMode="auto">
          <a:xfrm>
            <a:off x="9014670" y="3442723"/>
            <a:ext cx="2595129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lnSpc>
                <a:spcPct val="90000"/>
              </a:lnSpc>
              <a:spcBef>
                <a:spcPts val="10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ABB5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ABB5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ABB5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ABB5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s-ES" sz="2400" b="1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www.airuse.eu</a:t>
            </a:r>
            <a:endParaRPr lang="en-US" altLang="es-ES" sz="2400">
              <a:solidFill>
                <a:srgbClr val="000000"/>
              </a:solidFill>
              <a:latin typeface="Calibri" panose="020F050202020403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E6FE3453-3069-44AD-8FAC-C9B09E76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17" y="7382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70% PM2.5 ÉS D’ORIGEN SECUNDARI (REGIONAL)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2DB36399-8B84-4163-A10C-49E36408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374" y="939760"/>
            <a:ext cx="4194175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1400" i="1" dirty="0"/>
              <a:t>Amato et al., 2016, </a:t>
            </a:r>
            <a:r>
              <a:rPr lang="es-ES" altLang="es-ES" sz="1400" i="1" dirty="0" err="1"/>
              <a:t>Atmospheric</a:t>
            </a:r>
            <a:r>
              <a:rPr lang="es-ES" altLang="es-ES" sz="1400" i="1" dirty="0"/>
              <a:t> </a:t>
            </a:r>
            <a:r>
              <a:rPr lang="es-ES" altLang="es-ES" sz="1400" i="1" dirty="0" err="1"/>
              <a:t>Chemistry</a:t>
            </a:r>
            <a:r>
              <a:rPr lang="es-ES" altLang="es-ES" sz="1400" i="1" dirty="0"/>
              <a:t> and </a:t>
            </a:r>
            <a:r>
              <a:rPr lang="es-ES" altLang="es-ES" sz="1400" i="1" dirty="0" err="1"/>
              <a:t>Physics</a:t>
            </a:r>
            <a:endParaRPr lang="es-ES" altLang="es-ES" sz="1400" i="1" dirty="0"/>
          </a:p>
        </p:txBody>
      </p:sp>
      <p:pic>
        <p:nvPicPr>
          <p:cNvPr id="8" name="Picture 34">
            <a:extLst>
              <a:ext uri="{FF2B5EF4-FFF2-40B4-BE49-F238E27FC236}">
                <a16:creationId xmlns:a16="http://schemas.microsoft.com/office/drawing/2014/main" id="{AD926518-6401-418A-ABA4-ECAD43F6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17" y="1247734"/>
            <a:ext cx="3024558" cy="22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675CD2-C548-4216-961E-199446963656}"/>
              </a:ext>
            </a:extLst>
          </p:cNvPr>
          <p:cNvSpPr/>
          <p:nvPr/>
        </p:nvSpPr>
        <p:spPr>
          <a:xfrm>
            <a:off x="843331" y="3278438"/>
            <a:ext cx="6322423" cy="193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551CEEF-82F9-454C-98E7-FBBE8C72F5EE}"/>
              </a:ext>
            </a:extLst>
          </p:cNvPr>
          <p:cNvSpPr/>
          <p:nvPr/>
        </p:nvSpPr>
        <p:spPr>
          <a:xfrm>
            <a:off x="2676168" y="5545361"/>
            <a:ext cx="2904627" cy="193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652B74-BEC9-4B00-9F91-318973CB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598" y="5945316"/>
            <a:ext cx="73034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00B050"/>
                </a:solidFill>
              </a:rPr>
              <a:t>TO ABATE PM2.5 GASEOUS PRECURSORS OF SECONDARY PM ARE CRUCIAL</a:t>
            </a:r>
          </a:p>
        </p:txBody>
      </p:sp>
    </p:spTree>
    <p:extLst>
      <p:ext uri="{BB962C8B-B14F-4D97-AF65-F5344CB8AC3E}">
        <p14:creationId xmlns:p14="http://schemas.microsoft.com/office/powerpoint/2010/main" val="31118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>
            <a:extLst>
              <a:ext uri="{FF2B5EF4-FFF2-40B4-BE49-F238E27FC236}">
                <a16:creationId xmlns:a16="http://schemas.microsoft.com/office/drawing/2014/main" id="{DA599233-6E23-4B7D-AC01-6FA85E38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96" y="1554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BARCELONA PM &amp; PM COMPONENTS 1999-2024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2C69AA-0CA2-48DC-A739-2FA720E76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7"/>
          <a:stretch/>
        </p:blipFill>
        <p:spPr>
          <a:xfrm>
            <a:off x="129496" y="1196752"/>
            <a:ext cx="11953328" cy="54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6DF305C-2873-4208-8518-65746A111DC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49808"/>
          <a:stretch/>
        </p:blipFill>
        <p:spPr bwMode="auto">
          <a:xfrm>
            <a:off x="1797054" y="1014386"/>
            <a:ext cx="3340921" cy="19308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E83077-64AA-4D88-8841-3433966A5B91}"/>
              </a:ext>
            </a:extLst>
          </p:cNvPr>
          <p:cNvSpPr txBox="1"/>
          <p:nvPr/>
        </p:nvSpPr>
        <p:spPr>
          <a:xfrm>
            <a:off x="5282458" y="1324270"/>
            <a:ext cx="1653979" cy="76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52" b="1" dirty="0" err="1"/>
              <a:t>Urban</a:t>
            </a:r>
            <a:r>
              <a:rPr lang="es-ES" sz="1452" b="1" dirty="0"/>
              <a:t> </a:t>
            </a:r>
            <a:r>
              <a:rPr lang="es-ES" sz="1452" b="1" dirty="0" err="1"/>
              <a:t>background</a:t>
            </a:r>
            <a:r>
              <a:rPr lang="es-ES" sz="1452" b="1" dirty="0"/>
              <a:t> </a:t>
            </a:r>
          </a:p>
          <a:p>
            <a:r>
              <a:rPr lang="es-ES" sz="1452" b="1" dirty="0"/>
              <a:t>NH</a:t>
            </a:r>
            <a:r>
              <a:rPr lang="es-ES" sz="1452" b="1" baseline="-25000" dirty="0"/>
              <a:t>3</a:t>
            </a:r>
            <a:r>
              <a:rPr lang="es-ES" sz="1452" b="1" dirty="0"/>
              <a:t>, Barcelona </a:t>
            </a:r>
          </a:p>
          <a:p>
            <a:r>
              <a:rPr lang="es-ES" sz="1452" b="1" dirty="0"/>
              <a:t>2011-2021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4B78E8-79BB-4CA8-A64C-4E4A7C31D09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52651"/>
          <a:stretch/>
        </p:blipFill>
        <p:spPr bwMode="auto">
          <a:xfrm>
            <a:off x="7158411" y="967779"/>
            <a:ext cx="3478676" cy="19774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147401-6E17-4BAD-BC95-47E4623BB8AE}"/>
              </a:ext>
            </a:extLst>
          </p:cNvPr>
          <p:cNvSpPr txBox="1"/>
          <p:nvPr/>
        </p:nvSpPr>
        <p:spPr>
          <a:xfrm>
            <a:off x="5293283" y="2130894"/>
            <a:ext cx="1841979" cy="76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52" b="1" dirty="0"/>
              <a:t>Regional </a:t>
            </a:r>
            <a:r>
              <a:rPr lang="es-ES" sz="1452" b="1" dirty="0" err="1"/>
              <a:t>background</a:t>
            </a:r>
            <a:r>
              <a:rPr lang="es-ES" sz="1452" b="1" dirty="0"/>
              <a:t> </a:t>
            </a:r>
          </a:p>
          <a:p>
            <a:r>
              <a:rPr lang="es-ES" sz="1452" b="1" dirty="0"/>
              <a:t>NH</a:t>
            </a:r>
            <a:r>
              <a:rPr lang="es-ES" sz="1452" b="1" baseline="-25000" dirty="0"/>
              <a:t>3</a:t>
            </a:r>
            <a:r>
              <a:rPr lang="es-ES" sz="1452" b="1" dirty="0"/>
              <a:t>, Barcelona </a:t>
            </a:r>
          </a:p>
          <a:p>
            <a:r>
              <a:rPr lang="es-ES" sz="1452" b="1" dirty="0"/>
              <a:t>2011-2021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F64182-86CC-402A-8E6F-650FCB787315}"/>
              </a:ext>
            </a:extLst>
          </p:cNvPr>
          <p:cNvSpPr txBox="1"/>
          <p:nvPr/>
        </p:nvSpPr>
        <p:spPr>
          <a:xfrm>
            <a:off x="4815195" y="680876"/>
            <a:ext cx="2822119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52" i="1" dirty="0" err="1"/>
              <a:t>Reche</a:t>
            </a:r>
            <a:r>
              <a:rPr lang="es-ES" sz="1452" i="1" dirty="0"/>
              <a:t> C. et al., 2022. </a:t>
            </a:r>
            <a:r>
              <a:rPr lang="es-ES" sz="1452" i="1" dirty="0" err="1"/>
              <a:t>Chemosphere</a:t>
            </a:r>
            <a:endParaRPr lang="es-ES" sz="1452" i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48F1ED-6BFD-4569-9651-D738FD6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5" y="3315834"/>
            <a:ext cx="12192000" cy="3310443"/>
          </a:xfrm>
          <a:prstGeom prst="rect">
            <a:avLst/>
          </a:prstGeom>
        </p:spPr>
      </p:pic>
      <p:sp>
        <p:nvSpPr>
          <p:cNvPr id="11" name="CuadroTexto 5">
            <a:extLst>
              <a:ext uri="{FF2B5EF4-FFF2-40B4-BE49-F238E27FC236}">
                <a16:creationId xmlns:a16="http://schemas.microsoft.com/office/drawing/2014/main" id="{3317DA14-5B2F-4A5E-8A97-CA02D1DC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96" y="1554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BARCELONA PM &amp; PM COMPONENTS 1999-2024</a:t>
            </a:r>
          </a:p>
        </p:txBody>
      </p:sp>
    </p:spTree>
    <p:extLst>
      <p:ext uri="{BB962C8B-B14F-4D97-AF65-F5344CB8AC3E}">
        <p14:creationId xmlns:p14="http://schemas.microsoft.com/office/powerpoint/2010/main" val="181641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F264119-540E-43DF-ABD1-742D4FBF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5" y="1368376"/>
            <a:ext cx="1219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s-ES" b="1" dirty="0">
                <a:cs typeface="DejaVu Sans" pitchFamily="34" charset="0"/>
              </a:rPr>
              <a:t>FORMATION OF SECONDARY AEROSOLS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4EB9B64-11CF-4DF5-A99E-221FDD598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527" y="3270270"/>
            <a:ext cx="1503536" cy="73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s-ES" sz="1800" dirty="0">
                <a:solidFill>
                  <a:srgbClr val="FF0000"/>
                </a:solidFill>
                <a:cs typeface="DejaVu Sans" pitchFamily="34" charset="0"/>
              </a:rPr>
              <a:t>NH</a:t>
            </a:r>
            <a:r>
              <a:rPr lang="en-GB" altLang="es-ES" sz="1800" baseline="-25000" dirty="0">
                <a:solidFill>
                  <a:srgbClr val="FF0000"/>
                </a:solidFill>
                <a:cs typeface="DejaVu Sans" pitchFamily="34" charset="0"/>
              </a:rPr>
              <a:t>4</a:t>
            </a:r>
            <a:r>
              <a:rPr lang="en-GB" altLang="es-ES" sz="1800" dirty="0">
                <a:solidFill>
                  <a:srgbClr val="FF0000"/>
                </a:solidFill>
                <a:cs typeface="DejaVu Sans" pitchFamily="34" charset="0"/>
              </a:rPr>
              <a:t>NO</a:t>
            </a:r>
            <a:r>
              <a:rPr lang="en-GB" altLang="es-ES" sz="1800" baseline="-25000" dirty="0">
                <a:solidFill>
                  <a:srgbClr val="FF0000"/>
                </a:solidFill>
                <a:cs typeface="DejaVu Sans" pitchFamily="34" charset="0"/>
              </a:rPr>
              <a:t>3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s-ES" sz="1800" dirty="0">
                <a:solidFill>
                  <a:srgbClr val="FF0000"/>
                </a:solidFill>
                <a:cs typeface="DejaVu Sans" pitchFamily="34" charset="0"/>
              </a:rPr>
              <a:t>(NH</a:t>
            </a:r>
            <a:r>
              <a:rPr lang="en-GB" altLang="es-ES" sz="1800" baseline="-25000" dirty="0">
                <a:solidFill>
                  <a:srgbClr val="FF0000"/>
                </a:solidFill>
                <a:cs typeface="DejaVu Sans" pitchFamily="34" charset="0"/>
              </a:rPr>
              <a:t>4</a:t>
            </a:r>
            <a:r>
              <a:rPr lang="en-GB" altLang="es-ES" sz="1800" dirty="0">
                <a:solidFill>
                  <a:srgbClr val="FF0000"/>
                </a:solidFill>
                <a:cs typeface="DejaVu Sans" pitchFamily="34" charset="0"/>
              </a:rPr>
              <a:t>)</a:t>
            </a:r>
            <a:r>
              <a:rPr lang="en-GB" altLang="es-ES" sz="1800" baseline="-25000" dirty="0">
                <a:solidFill>
                  <a:srgbClr val="FF0000"/>
                </a:solidFill>
                <a:cs typeface="DejaVu Sans" pitchFamily="34" charset="0"/>
              </a:rPr>
              <a:t>2</a:t>
            </a:r>
            <a:r>
              <a:rPr lang="en-GB" altLang="es-ES" sz="1800" dirty="0">
                <a:solidFill>
                  <a:srgbClr val="FF0000"/>
                </a:solidFill>
                <a:cs typeface="DejaVu Sans" pitchFamily="34" charset="0"/>
              </a:rPr>
              <a:t>SO</a:t>
            </a:r>
            <a:r>
              <a:rPr lang="en-GB" altLang="es-ES" sz="1800" baseline="-25000" dirty="0">
                <a:solidFill>
                  <a:srgbClr val="FF0000"/>
                </a:solidFill>
                <a:cs typeface="DejaVu Sans" pitchFamily="34" charset="0"/>
              </a:rPr>
              <a:t>4</a:t>
            </a:r>
          </a:p>
        </p:txBody>
      </p:sp>
      <p:sp>
        <p:nvSpPr>
          <p:cNvPr id="13" name="Flecha abajo 2">
            <a:extLst>
              <a:ext uri="{FF2B5EF4-FFF2-40B4-BE49-F238E27FC236}">
                <a16:creationId xmlns:a16="http://schemas.microsoft.com/office/drawing/2014/main" id="{7CDBAA86-8261-480C-A291-790A76E8B730}"/>
              </a:ext>
            </a:extLst>
          </p:cNvPr>
          <p:cNvSpPr/>
          <p:nvPr/>
        </p:nvSpPr>
        <p:spPr>
          <a:xfrm rot="16200000">
            <a:off x="7616002" y="3362987"/>
            <a:ext cx="197687" cy="59584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ES" altLang="es-ES" sz="1579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E71CD6-32EF-4ECE-B16B-C86801BD882F}"/>
              </a:ext>
            </a:extLst>
          </p:cNvPr>
          <p:cNvSpPr txBox="1"/>
          <p:nvPr/>
        </p:nvSpPr>
        <p:spPr>
          <a:xfrm>
            <a:off x="2254314" y="5396957"/>
            <a:ext cx="4651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VOLATILE ORGANIC COMPOUNDS + OH (</a:t>
            </a:r>
            <a:r>
              <a:rPr lang="es-ES" dirty="0" err="1"/>
              <a:t>or</a:t>
            </a:r>
            <a:r>
              <a:rPr lang="es-ES" dirty="0"/>
              <a:t> O</a:t>
            </a:r>
            <a:r>
              <a:rPr lang="es-ES" baseline="-25000" dirty="0"/>
              <a:t>3</a:t>
            </a:r>
            <a:r>
              <a:rPr lang="es-ES" dirty="0"/>
              <a:t>)</a:t>
            </a:r>
          </a:p>
        </p:txBody>
      </p:sp>
      <p:sp>
        <p:nvSpPr>
          <p:cNvPr id="16" name="Flecha abajo 2">
            <a:extLst>
              <a:ext uri="{FF2B5EF4-FFF2-40B4-BE49-F238E27FC236}">
                <a16:creationId xmlns:a16="http://schemas.microsoft.com/office/drawing/2014/main" id="{209E45BF-510F-475E-9657-57E685003028}"/>
              </a:ext>
            </a:extLst>
          </p:cNvPr>
          <p:cNvSpPr/>
          <p:nvPr/>
        </p:nvSpPr>
        <p:spPr>
          <a:xfrm rot="16200000">
            <a:off x="7231184" y="5281003"/>
            <a:ext cx="197687" cy="59584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ES" altLang="es-ES" sz="1579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E247D0D-1776-474A-94B8-2CD5D73F623F}"/>
              </a:ext>
            </a:extLst>
          </p:cNvPr>
          <p:cNvSpPr txBox="1"/>
          <p:nvPr/>
        </p:nvSpPr>
        <p:spPr>
          <a:xfrm>
            <a:off x="7653466" y="5388558"/>
            <a:ext cx="18989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ORGANIC MATTER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4826DAE-A8DD-413B-B3B5-B0E70112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945" y="3472696"/>
            <a:ext cx="1665392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GB" altLang="es-ES" sz="1800" dirty="0"/>
              <a:t>Photochemistry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18BAFB8-3543-414A-85F8-09CD213B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3" y="3301324"/>
            <a:ext cx="744114" cy="7191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GB" altLang="es-ES" sz="1800" dirty="0"/>
              <a:t>HNO</a:t>
            </a:r>
            <a:r>
              <a:rPr lang="en-GB" altLang="es-ES" sz="1800" baseline="-25000" dirty="0"/>
              <a:t>3</a:t>
            </a:r>
          </a:p>
          <a:p>
            <a:pPr marL="0" indent="0">
              <a:buNone/>
            </a:pPr>
            <a:r>
              <a:rPr lang="en-GB" altLang="es-ES" sz="1800" dirty="0"/>
              <a:t>H</a:t>
            </a:r>
            <a:r>
              <a:rPr lang="en-GB" altLang="es-ES" sz="1800" baseline="-25000" dirty="0"/>
              <a:t>2</a:t>
            </a:r>
            <a:r>
              <a:rPr lang="en-GB" altLang="es-ES" sz="1800" dirty="0"/>
              <a:t>SO</a:t>
            </a:r>
            <a:r>
              <a:rPr lang="en-GB" altLang="es-ES" sz="1800" baseline="-25000" dirty="0"/>
              <a:t>4</a:t>
            </a:r>
          </a:p>
        </p:txBody>
      </p:sp>
      <p:sp>
        <p:nvSpPr>
          <p:cNvPr id="20" name="Flecha abajo 2">
            <a:extLst>
              <a:ext uri="{FF2B5EF4-FFF2-40B4-BE49-F238E27FC236}">
                <a16:creationId xmlns:a16="http://schemas.microsoft.com/office/drawing/2014/main" id="{E8206927-670D-42C2-A634-2C7CD03AD948}"/>
              </a:ext>
            </a:extLst>
          </p:cNvPr>
          <p:cNvSpPr/>
          <p:nvPr/>
        </p:nvSpPr>
        <p:spPr>
          <a:xfrm rot="16200000">
            <a:off x="4913416" y="3362987"/>
            <a:ext cx="197687" cy="59584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ES" altLang="es-ES" sz="1579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057439-2121-4E4A-ACC8-562DF30756A1}"/>
              </a:ext>
            </a:extLst>
          </p:cNvPr>
          <p:cNvSpPr txBox="1"/>
          <p:nvPr/>
        </p:nvSpPr>
        <p:spPr>
          <a:xfrm>
            <a:off x="2231621" y="3316019"/>
            <a:ext cx="5520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NO</a:t>
            </a:r>
            <a:r>
              <a:rPr lang="es-ES" baseline="-25000" dirty="0"/>
              <a:t>x</a:t>
            </a:r>
          </a:p>
          <a:p>
            <a:r>
              <a:rPr lang="es-ES" dirty="0"/>
              <a:t>SO</a:t>
            </a:r>
            <a:r>
              <a:rPr lang="es-ES" baseline="-25000" dirty="0"/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341390-CDC6-4A79-9558-494ACC83A46D}"/>
              </a:ext>
            </a:extLst>
          </p:cNvPr>
          <p:cNvSpPr txBox="1"/>
          <p:nvPr/>
        </p:nvSpPr>
        <p:spPr>
          <a:xfrm>
            <a:off x="2203024" y="3019315"/>
            <a:ext cx="580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GAS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65AE11E-1F8B-47FF-9C2F-46692620DC96}"/>
              </a:ext>
            </a:extLst>
          </p:cNvPr>
          <p:cNvSpPr txBox="1"/>
          <p:nvPr/>
        </p:nvSpPr>
        <p:spPr>
          <a:xfrm>
            <a:off x="5248975" y="3016023"/>
            <a:ext cx="8327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ACIDIC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E65199-868E-4602-BC8C-8529418983F1}"/>
              </a:ext>
            </a:extLst>
          </p:cNvPr>
          <p:cNvSpPr txBox="1"/>
          <p:nvPr/>
        </p:nvSpPr>
        <p:spPr>
          <a:xfrm>
            <a:off x="2773632" y="3408351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+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1F1CE1-EE68-4CD4-B773-2EA49D967703}"/>
              </a:ext>
            </a:extLst>
          </p:cNvPr>
          <p:cNvSpPr txBox="1"/>
          <p:nvPr/>
        </p:nvSpPr>
        <p:spPr>
          <a:xfrm>
            <a:off x="6231723" y="3385355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+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D11754B7-C57C-48D3-8505-031CA6C3A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277" y="3454742"/>
            <a:ext cx="556563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GB" altLang="es-ES" sz="1800" dirty="0"/>
              <a:t>NH</a:t>
            </a:r>
            <a:r>
              <a:rPr lang="en-GB" altLang="es-ES" sz="1800" baseline="-25000" dirty="0"/>
              <a:t>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D7AFCC4-EA3F-483B-B542-BBD03E7E7E7F}"/>
              </a:ext>
            </a:extLst>
          </p:cNvPr>
          <p:cNvSpPr txBox="1"/>
          <p:nvPr/>
        </p:nvSpPr>
        <p:spPr>
          <a:xfrm>
            <a:off x="6202962" y="3006830"/>
            <a:ext cx="11112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ALKALINE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27246C7-823B-4AC0-8C6A-3A66AD1DD5E0}"/>
              </a:ext>
            </a:extLst>
          </p:cNvPr>
          <p:cNvSpPr txBox="1"/>
          <p:nvPr/>
        </p:nvSpPr>
        <p:spPr>
          <a:xfrm>
            <a:off x="5866441" y="2733975"/>
            <a:ext cx="580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GAS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00A251B-B020-42F5-A738-BF3EF70EB1B8}"/>
              </a:ext>
            </a:extLst>
          </p:cNvPr>
          <p:cNvSpPr/>
          <p:nvPr/>
        </p:nvSpPr>
        <p:spPr>
          <a:xfrm>
            <a:off x="8222552" y="2947890"/>
            <a:ext cx="805029" cy="40254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GB" altLang="es-ES" b="1" dirty="0">
                <a:cs typeface="DejaVu Sans" pitchFamily="34" charset="0"/>
              </a:rPr>
              <a:t>PM2.5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9265730-80D6-4737-A1A8-6F95AA033B6C}"/>
              </a:ext>
            </a:extLst>
          </p:cNvPr>
          <p:cNvSpPr txBox="1"/>
          <p:nvPr/>
        </p:nvSpPr>
        <p:spPr>
          <a:xfrm>
            <a:off x="1873717" y="5723964"/>
            <a:ext cx="5215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(BETX, OTHER AROMATICS, TERPENES, ALDEHYDES,…)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1FD42B4-5497-4CB9-B9F4-7FDC5DB48880}"/>
              </a:ext>
            </a:extLst>
          </p:cNvPr>
          <p:cNvSpPr txBox="1"/>
          <p:nvPr/>
        </p:nvSpPr>
        <p:spPr>
          <a:xfrm>
            <a:off x="4079173" y="5030872"/>
            <a:ext cx="580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GAS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06E3B80-D7C4-41A3-8FCA-F4AE5EA14BA7}"/>
              </a:ext>
            </a:extLst>
          </p:cNvPr>
          <p:cNvSpPr/>
          <p:nvPr/>
        </p:nvSpPr>
        <p:spPr>
          <a:xfrm>
            <a:off x="8310916" y="4994411"/>
            <a:ext cx="805029" cy="40254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GB" altLang="es-ES" b="1" dirty="0">
                <a:cs typeface="DejaVu Sans" pitchFamily="34" charset="0"/>
              </a:rPr>
              <a:t>PM2.5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DCCF622-CC3D-43C1-BB2D-C96D48E50209}"/>
              </a:ext>
            </a:extLst>
          </p:cNvPr>
          <p:cNvSpPr/>
          <p:nvPr/>
        </p:nvSpPr>
        <p:spPr>
          <a:xfrm>
            <a:off x="4279978" y="4584032"/>
            <a:ext cx="33734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altLang="es-ES" b="1" dirty="0">
                <a:cs typeface="DejaVu Sans" pitchFamily="34" charset="0"/>
              </a:rPr>
              <a:t>SECONDARY </a:t>
            </a:r>
            <a:r>
              <a:rPr lang="en-GB" altLang="es-ES" b="1" dirty="0">
                <a:solidFill>
                  <a:schemeClr val="accent5">
                    <a:lumMod val="75000"/>
                  </a:schemeClr>
                </a:solidFill>
                <a:cs typeface="DejaVu Sans" pitchFamily="34" charset="0"/>
              </a:rPr>
              <a:t>ORGANIC </a:t>
            </a:r>
            <a:r>
              <a:rPr lang="en-GB" altLang="es-ES" b="1" dirty="0">
                <a:cs typeface="DejaVu Sans" pitchFamily="34" charset="0"/>
              </a:rPr>
              <a:t>AEROSOLS</a:t>
            </a:r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0046BE5-1DCB-4A2D-A433-4054E9C00021}"/>
              </a:ext>
            </a:extLst>
          </p:cNvPr>
          <p:cNvSpPr/>
          <p:nvPr/>
        </p:nvSpPr>
        <p:spPr>
          <a:xfrm>
            <a:off x="4341357" y="2172620"/>
            <a:ext cx="35866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altLang="es-ES" b="1" dirty="0">
                <a:cs typeface="DejaVu Sans" pitchFamily="34" charset="0"/>
              </a:rPr>
              <a:t>SECONDARY </a:t>
            </a:r>
            <a:r>
              <a:rPr lang="en-GB" altLang="es-ES" b="1" dirty="0">
                <a:solidFill>
                  <a:schemeClr val="accent5">
                    <a:lumMod val="75000"/>
                  </a:schemeClr>
                </a:solidFill>
                <a:cs typeface="DejaVu Sans" pitchFamily="34" charset="0"/>
              </a:rPr>
              <a:t>INORGANIC </a:t>
            </a:r>
            <a:r>
              <a:rPr lang="en-GB" altLang="es-ES" b="1" dirty="0">
                <a:cs typeface="DejaVu Sans" pitchFamily="34" charset="0"/>
              </a:rPr>
              <a:t>AEROSOLS</a:t>
            </a:r>
            <a:endParaRPr lang="es-ES" dirty="0"/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8D74255-E703-4452-90A9-8DC366CB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96" y="1554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BARCELONA PM &amp; PM COMPONENTS 1999-2024</a:t>
            </a:r>
          </a:p>
        </p:txBody>
      </p:sp>
    </p:spTree>
    <p:extLst>
      <p:ext uri="{BB962C8B-B14F-4D97-AF65-F5344CB8AC3E}">
        <p14:creationId xmlns:p14="http://schemas.microsoft.com/office/powerpoint/2010/main" val="16176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C67B6E-FFF3-43E1-9CFA-DEADFB1AA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8" t="10859" r="21777" b="5902"/>
          <a:stretch/>
        </p:blipFill>
        <p:spPr>
          <a:xfrm>
            <a:off x="7608168" y="4605867"/>
            <a:ext cx="2160240" cy="20634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428885-E2FE-4B15-B72A-CAD6AF87B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" y="3537484"/>
            <a:ext cx="1210517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>
                <a:solidFill>
                  <a:srgbClr val="00B050"/>
                </a:solidFill>
              </a:rPr>
              <a:t>ORGANIC PM POLLUTANTS SHOULD GUIDE ON HOW REDUCE SOA &amp;  PM2.5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1DD7584C-EEAC-48AC-AC14-BAD919BF4435}"/>
              </a:ext>
            </a:extLst>
          </p:cNvPr>
          <p:cNvSpPr txBox="1"/>
          <p:nvPr/>
        </p:nvSpPr>
        <p:spPr>
          <a:xfrm>
            <a:off x="4353901" y="4152919"/>
            <a:ext cx="859531" cy="42736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2158">
              <a:defRPr/>
            </a:pPr>
            <a:r>
              <a:rPr lang="es-ES" sz="2177" b="1" kern="0" dirty="0">
                <a:solidFill>
                  <a:sysClr val="windowText" lastClr="000000"/>
                </a:solidFill>
              </a:rPr>
              <a:t>PM10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E3011337-EE63-4AD1-BB3B-93F862006BD2}"/>
              </a:ext>
            </a:extLst>
          </p:cNvPr>
          <p:cNvSpPr txBox="1"/>
          <p:nvPr/>
        </p:nvSpPr>
        <p:spPr>
          <a:xfrm>
            <a:off x="8329055" y="4204094"/>
            <a:ext cx="718466" cy="42736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2158">
              <a:defRPr/>
            </a:pPr>
            <a:r>
              <a:rPr lang="es-ES" sz="2177" b="1" kern="0" dirty="0">
                <a:solidFill>
                  <a:sysClr val="windowText" lastClr="000000"/>
                </a:solidFill>
              </a:rPr>
              <a:t>PM1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6B15AB-FBD4-4B76-BB89-5A06954ED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0" t="1319" r="1611" b="3486"/>
          <a:stretch/>
        </p:blipFill>
        <p:spPr>
          <a:xfrm>
            <a:off x="3649133" y="4546600"/>
            <a:ext cx="3382971" cy="21674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63730C-807B-40AB-BD38-0259D437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0" y="1133474"/>
            <a:ext cx="12192000" cy="2264647"/>
          </a:xfrm>
          <a:prstGeom prst="rect">
            <a:avLst/>
          </a:prstGeom>
        </p:spPr>
      </p:pic>
      <p:sp>
        <p:nvSpPr>
          <p:cNvPr id="10" name="CuadroTexto 5">
            <a:extLst>
              <a:ext uri="{FF2B5EF4-FFF2-40B4-BE49-F238E27FC236}">
                <a16:creationId xmlns:a16="http://schemas.microsoft.com/office/drawing/2014/main" id="{F33DC7EF-B203-480D-90E4-5EFFFE54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96" y="1554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BARCELONA PM &amp; PM COMPONENTS 1999-2024</a:t>
            </a:r>
          </a:p>
        </p:txBody>
      </p:sp>
    </p:spTree>
    <p:extLst>
      <p:ext uri="{BB962C8B-B14F-4D97-AF65-F5344CB8AC3E}">
        <p14:creationId xmlns:p14="http://schemas.microsoft.com/office/powerpoint/2010/main" val="10642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67E03B-3D84-4652-93DD-1DFD7943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" y="1234262"/>
            <a:ext cx="12192000" cy="12265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D88FDF-C01A-4991-8C88-75832D7E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" y="2311901"/>
            <a:ext cx="12192000" cy="12211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2D14A4-FE06-49BE-93D6-AE6843807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" y="3338659"/>
            <a:ext cx="12192000" cy="2285079"/>
          </a:xfrm>
          <a:prstGeom prst="rect">
            <a:avLst/>
          </a:prstGeom>
        </p:spPr>
      </p:pic>
      <p:sp>
        <p:nvSpPr>
          <p:cNvPr id="8" name="CuadroTexto 5">
            <a:extLst>
              <a:ext uri="{FF2B5EF4-FFF2-40B4-BE49-F238E27FC236}">
                <a16:creationId xmlns:a16="http://schemas.microsoft.com/office/drawing/2014/main" id="{5F1BAB4D-0A74-4877-B3B8-198FCD877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96" y="1554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BARCELONA PM &amp; PM COMPONENTS 1999-2024</a:t>
            </a:r>
          </a:p>
        </p:txBody>
      </p:sp>
    </p:spTree>
    <p:extLst>
      <p:ext uri="{BB962C8B-B14F-4D97-AF65-F5344CB8AC3E}">
        <p14:creationId xmlns:p14="http://schemas.microsoft.com/office/powerpoint/2010/main" val="27906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B39AC67-8EA6-4F33-BAD4-C4DE2B18D62C}"/>
              </a:ext>
            </a:extLst>
          </p:cNvPr>
          <p:cNvSpPr txBox="1"/>
          <p:nvPr/>
        </p:nvSpPr>
        <p:spPr>
          <a:xfrm>
            <a:off x="676275" y="1237854"/>
            <a:ext cx="47474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Breake</a:t>
            </a:r>
            <a:r>
              <a:rPr lang="ca-E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ca-E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tyre</a:t>
            </a:r>
            <a:r>
              <a:rPr lang="ca-E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</a:t>
            </a:r>
            <a:r>
              <a:rPr lang="ca-E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ca-E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</a:t>
            </a:r>
            <a:r>
              <a:rPr lang="ca-E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dust</a:t>
            </a:r>
            <a:endParaRPr lang="ca-ES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1F4A2E-B891-473C-8026-40E03127859E}"/>
              </a:ext>
            </a:extLst>
          </p:cNvPr>
          <p:cNvSpPr txBox="1"/>
          <p:nvPr/>
        </p:nvSpPr>
        <p:spPr>
          <a:xfrm>
            <a:off x="676275" y="3364039"/>
            <a:ext cx="44710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Shipping</a:t>
            </a:r>
            <a:endParaRPr lang="ca-ES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E3A7DB-EEDC-4A51-BB7D-A18C7B27F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1699519"/>
            <a:ext cx="12192000" cy="12310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B47584-14DE-4A6C-9262-2AC69032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3819356"/>
            <a:ext cx="12192000" cy="12162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790511-5038-4F85-B21F-86F4E1B77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15" y="5050374"/>
            <a:ext cx="12192000" cy="132308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BBD335-D3B2-41E8-AA06-0E042CD28A9B}"/>
              </a:ext>
            </a:extLst>
          </p:cNvPr>
          <p:cNvSpPr/>
          <p:nvPr/>
        </p:nvSpPr>
        <p:spPr>
          <a:xfrm>
            <a:off x="15859" y="3457151"/>
            <a:ext cx="12192000" cy="291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AF4110E8-C21B-4882-84FA-5FB2DA48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96" y="1554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/>
              <a:t>BARCELONA PM &amp; PM COMPONENTS 1999-2024</a:t>
            </a:r>
          </a:p>
        </p:txBody>
      </p:sp>
    </p:spTree>
    <p:extLst>
      <p:ext uri="{BB962C8B-B14F-4D97-AF65-F5344CB8AC3E}">
        <p14:creationId xmlns:p14="http://schemas.microsoft.com/office/powerpoint/2010/main" val="22666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467</Words>
  <Application>Microsoft Office PowerPoint</Application>
  <PresentationFormat>Panorámica</PresentationFormat>
  <Paragraphs>91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user2326</dc:creator>
  <cp:lastModifiedBy>Xavier Querol</cp:lastModifiedBy>
  <cp:revision>9</cp:revision>
  <dcterms:created xsi:type="dcterms:W3CDTF">2025-10-05T15:50:01Z</dcterms:created>
  <dcterms:modified xsi:type="dcterms:W3CDTF">2025-10-13T14:56:10Z</dcterms:modified>
</cp:coreProperties>
</file>