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A97"/>
    <a:srgbClr val="28AA9B"/>
    <a:srgbClr val="28AB8F"/>
    <a:srgbClr val="18A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66" d="100"/>
          <a:sy n="66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24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9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2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1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62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30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942-411F-A845-A73D-808CDE0AED3F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4534-9F99-8C40-BE21-1DA10B7818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12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jpg"/><Relationship Id="rId5" Type="http://schemas.openxmlformats.org/officeDocument/2006/relationships/image" Target="../media/image4.png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365653" y="1343149"/>
            <a:ext cx="10000342" cy="5907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26">
            <a:extLst>
              <a:ext uri="{FF2B5EF4-FFF2-40B4-BE49-F238E27FC236}">
                <a16:creationId xmlns:a16="http://schemas.microsoft.com/office/drawing/2014/main" id="{9E170D0E-5AB0-45D8-9ACD-23EDA8EEF591}"/>
              </a:ext>
            </a:extLst>
          </p:cNvPr>
          <p:cNvSpPr txBox="1"/>
          <p:nvPr/>
        </p:nvSpPr>
        <p:spPr>
          <a:xfrm>
            <a:off x="458478" y="4402586"/>
            <a:ext cx="5061474" cy="2926763"/>
          </a:xfrm>
          <a:prstGeom prst="rect">
            <a:avLst/>
          </a:prstGeom>
          <a:noFill/>
        </p:spPr>
        <p:txBody>
          <a:bodyPr wrap="square" lIns="205207" rtlCol="0">
            <a:spAutoFit/>
          </a:bodyPr>
          <a:lstStyle/>
          <a:p>
            <a:pPr marL="0" lvl="1" indent="-288770">
              <a:defRPr/>
            </a:pPr>
            <a:r>
              <a:rPr lang="es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L’1 de 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gener</a:t>
            </a:r>
            <a:r>
              <a:rPr lang="es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del 2020 es 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va</a:t>
            </a:r>
            <a:r>
              <a:rPr lang="es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posar en 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funcionament la primera zona de baixes emissions (</a:t>
            </a:r>
            <a:r>
              <a:rPr lang="ca-ES" sz="1228" b="1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ZBE Rondes Barcelona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, als municipis de Barcelona, l’Hospitalet de Llobregat, Sant Adrià del Besòs, Esplugues de Llobregat i Cornellà de Llobregat) permanent de dilluns a divendres de </a:t>
            </a:r>
            <a:r>
              <a:rPr lang="en-U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7 h a 20 h, que 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restringeix</a:t>
            </a:r>
            <a:r>
              <a:rPr lang="en-U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la circulació als vehicles sense etiqueta</a:t>
            </a:r>
            <a:r>
              <a:rPr lang="en-U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de la DGT.</a:t>
            </a:r>
            <a:endParaRPr lang="ca-ES" sz="1228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marL="0" lvl="1" indent="-288770">
              <a:defRPr/>
            </a:pPr>
            <a:endParaRPr lang="ca-ES" sz="1228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marL="0" lvl="1" indent="-288770">
              <a:defRPr/>
            </a:pP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Durant els anys 2021 i 2022 s’ha anat ampliant la prohibició d’entrada de vehicles a furgonetes, camions, autobusos i autocars.</a:t>
            </a:r>
          </a:p>
          <a:p>
            <a:pPr marL="0" lvl="1" indent="-288770">
              <a:defRPr/>
            </a:pPr>
            <a:endParaRPr lang="ca-ES" sz="1228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marL="0" lvl="1" indent="-288770">
              <a:defRPr/>
            </a:pP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A partir de 2021, i de manera progressiva, s’han anat estenent </a:t>
            </a:r>
            <a:r>
              <a:rPr lang="ca-ES" sz="1228" b="1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noves ZBE metropolitanes</a:t>
            </a:r>
            <a:r>
              <a:rPr lang="ca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en altres municipis: el Prat de Llobregat, Sant Joan Despí, Badalona, Viladecans, Sant Boi de Llobregat, Cerdanyola del Vallès, Sant Cugat del Vallès, </a:t>
            </a:r>
            <a:r>
              <a:rPr lang="ca-ES" sz="1228" dirty="0" smtClean="0">
                <a:solidFill>
                  <a:srgbClr val="575756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Gavà.</a:t>
            </a:r>
            <a:endParaRPr lang="ca-ES" sz="1228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marL="112195" lvl="2">
              <a:defRPr/>
            </a:pPr>
            <a:endParaRPr lang="ca-ES" sz="1228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A5B0BF1-DC65-0CA8-C6B9-320C57661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9" y="1364488"/>
            <a:ext cx="6319366" cy="4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6265" tIns="9471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a-ES" altLang="es-ES" sz="3157" b="1" dirty="0">
                <a:solidFill>
                  <a:srgbClr val="575756"/>
                </a:solidFill>
                <a:latin typeface="Aptos Black" panose="020B0004020202020204" pitchFamily="34" charset="0"/>
                <a:ea typeface="Source Sans Pro" panose="020B0503030403020204" pitchFamily="34" charset="0"/>
                <a:cs typeface="Verdana" pitchFamily="34" charset="0"/>
              </a:rPr>
              <a:t>ZBE. Zones de baixes emissions</a:t>
            </a:r>
          </a:p>
        </p:txBody>
      </p:sp>
      <p:pic>
        <p:nvPicPr>
          <p:cNvPr id="13" name="Picture 29">
            <a:extLst>
              <a:ext uri="{FF2B5EF4-FFF2-40B4-BE49-F238E27FC236}">
                <a16:creationId xmlns:a16="http://schemas.microsoft.com/office/drawing/2014/main" id="{159930B4-DCE1-C736-73E1-CAD25595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5" r="-2941" b="-1471"/>
          <a:stretch/>
        </p:blipFill>
        <p:spPr>
          <a:xfrm>
            <a:off x="987191" y="2211999"/>
            <a:ext cx="589359" cy="572726"/>
          </a:xfrm>
          <a:prstGeom prst="rect">
            <a:avLst/>
          </a:prstGeom>
          <a:ln>
            <a:noFill/>
          </a:ln>
        </p:spPr>
      </p:pic>
      <p:sp>
        <p:nvSpPr>
          <p:cNvPr id="14" name="Rectángulo 19">
            <a:extLst>
              <a:ext uri="{FF2B5EF4-FFF2-40B4-BE49-F238E27FC236}">
                <a16:creationId xmlns:a16="http://schemas.microsoft.com/office/drawing/2014/main" id="{01111E57-3629-BDC5-78D4-D746B5ED4487}"/>
              </a:ext>
            </a:extLst>
          </p:cNvPr>
          <p:cNvSpPr/>
          <p:nvPr/>
        </p:nvSpPr>
        <p:spPr>
          <a:xfrm>
            <a:off x="1761576" y="2258890"/>
            <a:ext cx="1286838" cy="674852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2105" b="1">
                <a:solidFill>
                  <a:srgbClr val="575756"/>
                </a:solidFill>
              </a:rPr>
              <a:t>365.000 </a:t>
            </a:r>
            <a:endParaRPr lang="ca-ES" altLang="es-ES" sz="877">
              <a:solidFill>
                <a:srgbClr val="575756"/>
              </a:solidFill>
            </a:endParaRPr>
          </a:p>
          <a:p>
            <a:pPr algn="ctr"/>
            <a:r>
              <a:rPr lang="ca-ES" altLang="es-ES" sz="877">
                <a:solidFill>
                  <a:srgbClr val="575756"/>
                </a:solidFill>
              </a:rPr>
              <a:t>Sol·licituds al Registre metropolità</a:t>
            </a:r>
            <a:endParaRPr lang="ca-ES" sz="877">
              <a:solidFill>
                <a:srgbClr val="575756"/>
              </a:solidFill>
              <a:ea typeface="Source Sans Pro" panose="020B0503030403020204" pitchFamily="34" charset="0"/>
            </a:endParaRPr>
          </a:p>
        </p:txBody>
      </p:sp>
      <p:sp>
        <p:nvSpPr>
          <p:cNvPr id="15" name="Rectángulo 19">
            <a:extLst>
              <a:ext uri="{FF2B5EF4-FFF2-40B4-BE49-F238E27FC236}">
                <a16:creationId xmlns:a16="http://schemas.microsoft.com/office/drawing/2014/main" id="{BD8FC7AA-9CC4-BD39-F521-113D2B5CA543}"/>
              </a:ext>
            </a:extLst>
          </p:cNvPr>
          <p:cNvSpPr/>
          <p:nvPr/>
        </p:nvSpPr>
        <p:spPr>
          <a:xfrm>
            <a:off x="2848952" y="2273255"/>
            <a:ext cx="1286838" cy="539879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2105" b="1">
                <a:solidFill>
                  <a:srgbClr val="575756"/>
                </a:solidFill>
              </a:rPr>
              <a:t>+5.000</a:t>
            </a:r>
            <a:endParaRPr lang="en-US" sz="1579"/>
          </a:p>
          <a:p>
            <a:pPr algn="ctr"/>
            <a:r>
              <a:rPr lang="ca-ES" sz="877">
                <a:solidFill>
                  <a:srgbClr val="575756"/>
                </a:solidFill>
              </a:rPr>
              <a:t>Sol·licituds/mes</a:t>
            </a:r>
            <a:endParaRPr lang="ca-ES" sz="1579">
              <a:solidFill>
                <a:srgbClr val="000000"/>
              </a:solidFill>
            </a:endParaRPr>
          </a:p>
        </p:txBody>
      </p:sp>
      <p:sp>
        <p:nvSpPr>
          <p:cNvPr id="16" name="Rectángulo 19">
            <a:extLst>
              <a:ext uri="{FF2B5EF4-FFF2-40B4-BE49-F238E27FC236}">
                <a16:creationId xmlns:a16="http://schemas.microsoft.com/office/drawing/2014/main" id="{8E485C99-0929-DD35-7F9E-3D29E932E211}"/>
              </a:ext>
            </a:extLst>
          </p:cNvPr>
          <p:cNvSpPr/>
          <p:nvPr/>
        </p:nvSpPr>
        <p:spPr>
          <a:xfrm>
            <a:off x="3892512" y="2287621"/>
            <a:ext cx="1286838" cy="539879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sz="2105" b="1">
                <a:solidFill>
                  <a:srgbClr val="575756"/>
                </a:solidFill>
              </a:rPr>
              <a:t>+3.000 </a:t>
            </a:r>
            <a:endParaRPr lang="en-US" sz="1579"/>
          </a:p>
          <a:p>
            <a:pPr algn="ctr"/>
            <a:r>
              <a:rPr lang="ca-ES" sz="877">
                <a:solidFill>
                  <a:srgbClr val="575756"/>
                </a:solidFill>
                <a:ea typeface="Source Sans Pro"/>
              </a:rPr>
              <a:t>Trucades/mes</a:t>
            </a:r>
            <a:endParaRPr lang="ca-ES" sz="877">
              <a:solidFill>
                <a:srgbClr val="575756"/>
              </a:solidFill>
              <a:ea typeface="Source Sans Pro" panose="020B0503030403020204" pitchFamily="34" charset="0"/>
            </a:endParaRPr>
          </a:p>
        </p:txBody>
      </p:sp>
      <p:sp>
        <p:nvSpPr>
          <p:cNvPr id="17" name="Rectángulo 19">
            <a:extLst>
              <a:ext uri="{FF2B5EF4-FFF2-40B4-BE49-F238E27FC236}">
                <a16:creationId xmlns:a16="http://schemas.microsoft.com/office/drawing/2014/main" id="{1A9DF702-32FE-F729-CA24-270552E92B78}"/>
              </a:ext>
            </a:extLst>
          </p:cNvPr>
          <p:cNvSpPr/>
          <p:nvPr/>
        </p:nvSpPr>
        <p:spPr>
          <a:xfrm>
            <a:off x="638563" y="2787911"/>
            <a:ext cx="1286838" cy="215944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877" b="1">
                <a:solidFill>
                  <a:srgbClr val="575756"/>
                </a:solidFill>
              </a:rPr>
              <a:t> Registre metropolità</a:t>
            </a:r>
            <a:endParaRPr lang="ca-ES" sz="877" b="1">
              <a:solidFill>
                <a:srgbClr val="575756"/>
              </a:solidFill>
              <a:ea typeface="Source Sans Pro" panose="020B0503030403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3E35525-2C8F-AFA8-D4C0-8C298509C055}"/>
              </a:ext>
            </a:extLst>
          </p:cNvPr>
          <p:cNvSpPr/>
          <p:nvPr/>
        </p:nvSpPr>
        <p:spPr>
          <a:xfrm>
            <a:off x="1761576" y="3337736"/>
            <a:ext cx="1323962" cy="674852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2105" b="1">
                <a:solidFill>
                  <a:srgbClr val="575756"/>
                </a:solidFill>
              </a:rPr>
              <a:t>+135 </a:t>
            </a:r>
            <a:endParaRPr lang="ca-ES" sz="1579">
              <a:solidFill>
                <a:srgbClr val="000000"/>
              </a:solidFill>
            </a:endParaRPr>
          </a:p>
          <a:p>
            <a:pPr algn="ctr"/>
            <a:r>
              <a:rPr lang="ca-ES" altLang="es-ES" sz="877">
                <a:solidFill>
                  <a:srgbClr val="575756"/>
                </a:solidFill>
              </a:rPr>
              <a:t>Càmeres</a:t>
            </a:r>
            <a:r>
              <a:rPr lang="ca-ES" sz="877">
                <a:solidFill>
                  <a:srgbClr val="575756"/>
                </a:solidFill>
              </a:rPr>
              <a:t>  </a:t>
            </a:r>
            <a:endParaRPr lang="ca-ES" sz="1579"/>
          </a:p>
          <a:p>
            <a:pPr marL="150362" indent="-150362" fontAlgn="base">
              <a:buFont typeface="Arial" panose="020B0604020202020204" pitchFamily="34" charset="0"/>
              <a:buChar char="•"/>
            </a:pPr>
            <a:endParaRPr lang="ca-ES" sz="877">
              <a:solidFill>
                <a:srgbClr val="575756"/>
              </a:solidFill>
              <a:ea typeface="Source Sans Pro" panose="020B0503030403020204" pitchFamily="34" charset="0"/>
            </a:endParaRP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8CE05231-2270-DEE8-FE93-AF9D442A0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08" y="3261498"/>
            <a:ext cx="518866" cy="416546"/>
          </a:xfrm>
          <a:prstGeom prst="rect">
            <a:avLst/>
          </a:prstGeom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36E7F7B2-B193-66AC-3832-7FDF5BE11516}"/>
              </a:ext>
            </a:extLst>
          </p:cNvPr>
          <p:cNvSpPr/>
          <p:nvPr/>
        </p:nvSpPr>
        <p:spPr>
          <a:xfrm>
            <a:off x="3891710" y="3365224"/>
            <a:ext cx="1323962" cy="674852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2105" b="1">
                <a:solidFill>
                  <a:srgbClr val="575756"/>
                </a:solidFill>
              </a:rPr>
              <a:t>+500.000</a:t>
            </a:r>
            <a:endParaRPr lang="en-US" sz="1579"/>
          </a:p>
          <a:p>
            <a:pPr algn="ctr"/>
            <a:r>
              <a:rPr lang="ca-ES" sz="877">
                <a:solidFill>
                  <a:srgbClr val="575756"/>
                </a:solidFill>
              </a:rPr>
              <a:t>Matrícules capturades al dia </a:t>
            </a:r>
            <a:endParaRPr lang="ca-ES" sz="1579"/>
          </a:p>
        </p:txBody>
      </p:sp>
      <p:sp>
        <p:nvSpPr>
          <p:cNvPr id="21" name="Rectángulo 19">
            <a:extLst>
              <a:ext uri="{FF2B5EF4-FFF2-40B4-BE49-F238E27FC236}">
                <a16:creationId xmlns:a16="http://schemas.microsoft.com/office/drawing/2014/main" id="{C2D8B866-B2F2-7448-3977-D5CECD825874}"/>
              </a:ext>
            </a:extLst>
          </p:cNvPr>
          <p:cNvSpPr/>
          <p:nvPr/>
        </p:nvSpPr>
        <p:spPr>
          <a:xfrm>
            <a:off x="638563" y="3679855"/>
            <a:ext cx="1286838" cy="215944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877" b="1">
                <a:solidFill>
                  <a:srgbClr val="575756"/>
                </a:solidFill>
              </a:rPr>
              <a:t>Plataforma ZBE</a:t>
            </a:r>
            <a:endParaRPr lang="en-US" sz="1579"/>
          </a:p>
        </p:txBody>
      </p:sp>
      <p:sp>
        <p:nvSpPr>
          <p:cNvPr id="22" name="Rectángulo 19">
            <a:extLst>
              <a:ext uri="{FF2B5EF4-FFF2-40B4-BE49-F238E27FC236}">
                <a16:creationId xmlns:a16="http://schemas.microsoft.com/office/drawing/2014/main" id="{6A0B7FA1-2593-FF9D-3EB1-106820B1E0F0}"/>
              </a:ext>
            </a:extLst>
          </p:cNvPr>
          <p:cNvSpPr/>
          <p:nvPr/>
        </p:nvSpPr>
        <p:spPr>
          <a:xfrm>
            <a:off x="3009415" y="3347027"/>
            <a:ext cx="804221" cy="539879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altLang="es-ES" sz="2105" b="1">
                <a:solidFill>
                  <a:srgbClr val="575756"/>
                </a:solidFill>
              </a:rPr>
              <a:t>3 </a:t>
            </a:r>
            <a:endParaRPr lang="ca-ES" sz="1579">
              <a:solidFill>
                <a:srgbClr val="000000"/>
              </a:solidFill>
            </a:endParaRPr>
          </a:p>
          <a:p>
            <a:pPr algn="ctr"/>
            <a:r>
              <a:rPr lang="ca-ES" altLang="es-ES" sz="877">
                <a:solidFill>
                  <a:srgbClr val="575756"/>
                </a:solidFill>
              </a:rPr>
              <a:t>Vehicles</a:t>
            </a:r>
            <a:endParaRPr lang="ca-ES" altLang="es-ES" sz="877">
              <a:solidFill>
                <a:srgbClr val="575756"/>
              </a:solidFill>
              <a:ea typeface="Source Sans Pro" panose="020B0503030403020204" pitchFamily="34" charset="0"/>
            </a:endParaRPr>
          </a:p>
        </p:txBody>
      </p:sp>
      <p:sp>
        <p:nvSpPr>
          <p:cNvPr id="23" name="Rectángulo 19">
            <a:extLst>
              <a:ext uri="{FF2B5EF4-FFF2-40B4-BE49-F238E27FC236}">
                <a16:creationId xmlns:a16="http://schemas.microsoft.com/office/drawing/2014/main" id="{F2674C01-D998-1F91-03E4-2992990B0319}"/>
              </a:ext>
            </a:extLst>
          </p:cNvPr>
          <p:cNvSpPr/>
          <p:nvPr/>
        </p:nvSpPr>
        <p:spPr>
          <a:xfrm>
            <a:off x="6295697" y="2112261"/>
            <a:ext cx="1323962" cy="944797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 fontAlgn="base"/>
            <a:r>
              <a:rPr lang="ca-ES" altLang="es-ES" sz="2105" b="1">
                <a:solidFill>
                  <a:srgbClr val="575756"/>
                </a:solidFill>
                <a:latin typeface="Aptos" panose="020B0004020202020204" pitchFamily="34" charset="0"/>
              </a:rPr>
              <a:t>98 %</a:t>
            </a:r>
          </a:p>
          <a:p>
            <a:pPr algn="ctr" fontAlgn="base"/>
            <a:r>
              <a:rPr lang="ca-ES" sz="877">
                <a:solidFill>
                  <a:srgbClr val="575756"/>
                </a:solidFill>
                <a:latin typeface="Aptos" panose="020B0004020202020204" pitchFamily="34" charset="0"/>
              </a:rPr>
              <a:t>Reducció del nombre </a:t>
            </a:r>
          </a:p>
          <a:p>
            <a:pPr algn="ctr" fontAlgn="base"/>
            <a:r>
              <a:rPr lang="ca-ES" sz="877">
                <a:solidFill>
                  <a:srgbClr val="575756"/>
                </a:solidFill>
                <a:latin typeface="Aptos" panose="020B0004020202020204" pitchFamily="34" charset="0"/>
              </a:rPr>
              <a:t>de vehicles més contaminants en circulació  </a:t>
            </a:r>
          </a:p>
        </p:txBody>
      </p:sp>
      <p:pic>
        <p:nvPicPr>
          <p:cNvPr id="24" name="Gràfic 13">
            <a:extLst>
              <a:ext uri="{FF2B5EF4-FFF2-40B4-BE49-F238E27FC236}">
                <a16:creationId xmlns:a16="http://schemas.microsoft.com/office/drawing/2014/main" id="{A294304F-A7E9-30BE-14E3-2C21A5928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67892" y="2200032"/>
            <a:ext cx="620799" cy="644037"/>
          </a:xfrm>
          <a:prstGeom prst="rect">
            <a:avLst/>
          </a:prstGeom>
        </p:spPr>
      </p:pic>
      <p:sp>
        <p:nvSpPr>
          <p:cNvPr id="25" name="Rectángulo 19">
            <a:extLst>
              <a:ext uri="{FF2B5EF4-FFF2-40B4-BE49-F238E27FC236}">
                <a16:creationId xmlns:a16="http://schemas.microsoft.com/office/drawing/2014/main" id="{5AF25359-525F-6197-8AB7-5E92D87062E8}"/>
              </a:ext>
            </a:extLst>
          </p:cNvPr>
          <p:cNvSpPr/>
          <p:nvPr/>
        </p:nvSpPr>
        <p:spPr>
          <a:xfrm>
            <a:off x="7392355" y="2117731"/>
            <a:ext cx="1323962" cy="809825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sz="2105" b="1" dirty="0" smtClean="0">
                <a:solidFill>
                  <a:srgbClr val="575756"/>
                </a:solidFill>
                <a:latin typeface="Aptos" panose="020B0004020202020204" pitchFamily="34" charset="0"/>
              </a:rPr>
              <a:t>61,7</a:t>
            </a:r>
            <a:r>
              <a:rPr lang="ca-ES" sz="2105" b="1" dirty="0">
                <a:solidFill>
                  <a:srgbClr val="575756"/>
                </a:solidFill>
                <a:latin typeface="Aptos" panose="020B0004020202020204" pitchFamily="34" charset="0"/>
              </a:rPr>
              <a:t>%</a:t>
            </a:r>
            <a:r>
              <a:rPr lang="ca-ES" altLang="es-ES" sz="2105" b="1" dirty="0">
                <a:solidFill>
                  <a:srgbClr val="575756"/>
                </a:solidFill>
                <a:latin typeface="Aptos" panose="020B0004020202020204" pitchFamily="34" charset="0"/>
              </a:rPr>
              <a:t> </a:t>
            </a:r>
            <a:endParaRPr lang="ca-ES" sz="1579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ca-ES" altLang="es-ES" sz="877" dirty="0">
                <a:solidFill>
                  <a:srgbClr val="575756"/>
                </a:solidFill>
                <a:latin typeface="Aptos" panose="020B0004020202020204" pitchFamily="34" charset="0"/>
              </a:rPr>
              <a:t>Reducció de les emissions de </a:t>
            </a:r>
            <a:r>
              <a:rPr lang="ca-ES" altLang="es-ES" sz="877" dirty="0" err="1">
                <a:solidFill>
                  <a:srgbClr val="575756"/>
                </a:solidFill>
                <a:latin typeface="Aptos" panose="020B0004020202020204" pitchFamily="34" charset="0"/>
              </a:rPr>
              <a:t>NOx</a:t>
            </a:r>
            <a:endParaRPr lang="ca-ES" sz="877" dirty="0">
              <a:solidFill>
                <a:srgbClr val="575756"/>
              </a:solidFill>
              <a:latin typeface="Aptos" panose="020B0004020202020204" pitchFamily="34" charset="0"/>
            </a:endParaRPr>
          </a:p>
          <a:p>
            <a:pPr marL="150362" indent="-150362" fontAlgn="base">
              <a:buFont typeface="Arial" panose="020B0604020202020204" pitchFamily="34" charset="0"/>
              <a:buChar char="•"/>
            </a:pPr>
            <a:endParaRPr lang="ca-ES" sz="877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Rectángulo 19">
            <a:extLst>
              <a:ext uri="{FF2B5EF4-FFF2-40B4-BE49-F238E27FC236}">
                <a16:creationId xmlns:a16="http://schemas.microsoft.com/office/drawing/2014/main" id="{DCC052BC-2294-9485-7B51-74D72C75FA53}"/>
              </a:ext>
            </a:extLst>
          </p:cNvPr>
          <p:cNvSpPr/>
          <p:nvPr/>
        </p:nvSpPr>
        <p:spPr>
          <a:xfrm>
            <a:off x="8543210" y="2117730"/>
            <a:ext cx="1323962" cy="944797"/>
          </a:xfrm>
          <a:prstGeom prst="rect">
            <a:avLst/>
          </a:prstGeom>
        </p:spPr>
        <p:txBody>
          <a:bodyPr wrap="square" lIns="80189" tIns="40094" rIns="80189" bIns="40094" anchor="t">
            <a:spAutoFit/>
          </a:bodyPr>
          <a:lstStyle/>
          <a:p>
            <a:pPr algn="ctr"/>
            <a:r>
              <a:rPr lang="ca-ES" sz="2105" b="1" dirty="0" smtClean="0">
                <a:solidFill>
                  <a:srgbClr val="575756"/>
                </a:solidFill>
                <a:latin typeface="Aptos" panose="020B0004020202020204" pitchFamily="34" charset="0"/>
              </a:rPr>
              <a:t>21,2%</a:t>
            </a:r>
            <a:r>
              <a:rPr lang="ca-ES" altLang="es-ES" sz="2105" b="1" dirty="0">
                <a:solidFill>
                  <a:srgbClr val="575756"/>
                </a:solidFill>
                <a:latin typeface="Aptos" panose="020B0004020202020204" pitchFamily="34" charset="0"/>
              </a:rPr>
              <a:t> </a:t>
            </a:r>
            <a:endParaRPr lang="ca-ES" sz="1579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ca-ES" altLang="es-ES" sz="877" dirty="0">
                <a:solidFill>
                  <a:srgbClr val="575756"/>
                </a:solidFill>
                <a:latin typeface="Aptos" panose="020B0004020202020204" pitchFamily="34" charset="0"/>
              </a:rPr>
              <a:t>Reducció de les emissions de partícules PM</a:t>
            </a:r>
            <a:r>
              <a:rPr lang="ca-ES" altLang="es-ES" sz="877" baseline="-25000" dirty="0">
                <a:solidFill>
                  <a:srgbClr val="575756"/>
                </a:solidFill>
                <a:latin typeface="Aptos" panose="020B0004020202020204" pitchFamily="34" charset="0"/>
              </a:rPr>
              <a:t>10</a:t>
            </a:r>
            <a:endParaRPr lang="ca-ES" sz="877" baseline="-25000" dirty="0">
              <a:solidFill>
                <a:srgbClr val="575756"/>
              </a:solidFill>
              <a:latin typeface="Aptos" panose="020B0004020202020204" pitchFamily="34" charset="0"/>
            </a:endParaRPr>
          </a:p>
          <a:p>
            <a:pPr marL="150362" indent="-150362" fontAlgn="base">
              <a:buFont typeface="Arial" panose="020B0604020202020204" pitchFamily="34" charset="0"/>
              <a:buChar char="•"/>
            </a:pPr>
            <a:endParaRPr lang="ca-ES" sz="877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8" name="Gràfic 10">
            <a:extLst>
              <a:ext uri="{FF2B5EF4-FFF2-40B4-BE49-F238E27FC236}">
                <a16:creationId xmlns:a16="http://schemas.microsoft.com/office/drawing/2014/main" id="{DCC61803-5EE8-D859-4E0D-35146A9F9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95856" y="3067149"/>
            <a:ext cx="783467" cy="6174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56" y="4039988"/>
            <a:ext cx="4240642" cy="2997313"/>
          </a:xfrm>
          <a:prstGeom prst="rect">
            <a:avLst/>
          </a:prstGeom>
        </p:spPr>
      </p:pic>
      <p:sp>
        <p:nvSpPr>
          <p:cNvPr id="27" name="Rectángulo 19">
            <a:extLst>
              <a:ext uri="{FF2B5EF4-FFF2-40B4-BE49-F238E27FC236}">
                <a16:creationId xmlns:a16="http://schemas.microsoft.com/office/drawing/2014/main" id="{FE8CECFD-9600-D963-531B-45D916377CA6}"/>
              </a:ext>
            </a:extLst>
          </p:cNvPr>
          <p:cNvSpPr/>
          <p:nvPr/>
        </p:nvSpPr>
        <p:spPr>
          <a:xfrm>
            <a:off x="5409366" y="3709842"/>
            <a:ext cx="1289895" cy="674852"/>
          </a:xfrm>
          <a:prstGeom prst="rect">
            <a:avLst/>
          </a:prstGeom>
          <a:solidFill>
            <a:schemeClr val="bg1"/>
          </a:solidFill>
        </p:spPr>
        <p:txBody>
          <a:bodyPr wrap="square" lIns="80189" tIns="40094" rIns="80189" bIns="40094" anchor="t">
            <a:spAutoFit/>
          </a:bodyPr>
          <a:lstStyle/>
          <a:p>
            <a:pPr algn="ctr" fontAlgn="base"/>
            <a:r>
              <a:rPr lang="ca-ES" altLang="es-ES" sz="1228" dirty="0">
                <a:solidFill>
                  <a:srgbClr val="575756"/>
                </a:solidFill>
                <a:latin typeface="Aptos" panose="020B0004020202020204" pitchFamily="34" charset="0"/>
                <a:ea typeface="Source Sans Pro"/>
              </a:rPr>
              <a:t>+</a:t>
            </a:r>
            <a:r>
              <a:rPr lang="ca-ES" altLang="es-ES" sz="2105" b="1" dirty="0">
                <a:solidFill>
                  <a:srgbClr val="575756"/>
                </a:solidFill>
                <a:latin typeface="Aptos" panose="020B0004020202020204" pitchFamily="34" charset="0"/>
              </a:rPr>
              <a:t>16.000</a:t>
            </a:r>
          </a:p>
          <a:p>
            <a:pPr algn="ctr" fontAlgn="base"/>
            <a:r>
              <a:rPr lang="ca-ES" sz="877" dirty="0">
                <a:solidFill>
                  <a:srgbClr val="575756"/>
                </a:solidFill>
                <a:latin typeface="Aptos" panose="020B0004020202020204" pitchFamily="34" charset="0"/>
              </a:rPr>
              <a:t>Targetes T-verda </a:t>
            </a:r>
            <a:endParaRPr lang="ca-ES" sz="877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marL="150362" indent="-150362" fontAlgn="base">
              <a:buFont typeface="Arial" panose="020B0604020202020204" pitchFamily="34" charset="0"/>
              <a:buChar char="•"/>
            </a:pPr>
            <a:endParaRPr lang="ca-ES" sz="877" dirty="0">
              <a:solidFill>
                <a:srgbClr val="575756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0" name="Imatge 4">
            <a:extLst>
              <a:ext uri="{FF2B5EF4-FFF2-40B4-BE49-F238E27FC236}">
                <a16:creationId xmlns:a16="http://schemas.microsoft.com/office/drawing/2014/main" id="{F29AD53A-6992-4CA3-A254-312019609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1344" y="3257702"/>
            <a:ext cx="2873070" cy="6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33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208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Aptos</vt:lpstr>
      <vt:lpstr>Aptos Black</vt:lpstr>
      <vt:lpstr>Arial</vt:lpstr>
      <vt:lpstr>Calibri</vt:lpstr>
      <vt:lpstr>Calibri Light</vt:lpstr>
      <vt:lpstr>Source Sans Pro</vt:lpstr>
      <vt:lpstr>Verdana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Jové Palou, Jordi</cp:lastModifiedBy>
  <cp:revision>10</cp:revision>
  <dcterms:created xsi:type="dcterms:W3CDTF">2025-09-18T08:30:58Z</dcterms:created>
  <dcterms:modified xsi:type="dcterms:W3CDTF">2025-10-10T12:30:08Z</dcterms:modified>
</cp:coreProperties>
</file>