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6" r:id="rId3"/>
    <p:sldId id="258" r:id="rId4"/>
    <p:sldId id="257" r:id="rId5"/>
    <p:sldId id="260" r:id="rId6"/>
    <p:sldId id="262" r:id="rId7"/>
    <p:sldId id="263" r:id="rId8"/>
    <p:sldId id="264" r:id="rId9"/>
    <p:sldId id="267" r:id="rId10"/>
    <p:sldId id="268" r:id="rId11"/>
    <p:sldId id="261" r:id="rId12"/>
    <p:sldId id="259" r:id="rId13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9" autoAdjust="0"/>
  </p:normalViewPr>
  <p:slideViewPr>
    <p:cSldViewPr>
      <p:cViewPr varScale="1"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4B46892-2F7E-4904-8273-202A65605104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9CAB418-C64A-4A20-BB09-A6D85F85E33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4406-D27E-49C4-A797-03EE44DA50B2}" type="datetimeFigureOut">
              <a:rPr lang="ca-ES" smtClean="0"/>
              <a:pPr/>
              <a:t>25/9/2025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F51F4-6B7B-4303-8C55-FE180399F0A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BE01BE-C2EA-780E-7507-878A40D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02" y="0"/>
            <a:ext cx="9211702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787355-DC3C-548A-2772-2B41AA22629C}"/>
              </a:ext>
            </a:extLst>
          </p:cNvPr>
          <p:cNvSpPr/>
          <p:nvPr/>
        </p:nvSpPr>
        <p:spPr>
          <a:xfrm>
            <a:off x="0" y="4661088"/>
            <a:ext cx="8892480" cy="4931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908"/>
              </a:lnSpc>
            </a:pPr>
            <a:r>
              <a:rPr lang="es-ES" sz="36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ES" sz="36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gestió</a:t>
            </a:r>
            <a:r>
              <a:rPr lang="es-ES" sz="36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gas </a:t>
            </a:r>
            <a:r>
              <a:rPr lang="es-ES" sz="36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radó</a:t>
            </a:r>
            <a:r>
              <a:rPr lang="es-ES" sz="36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al </a:t>
            </a:r>
            <a:r>
              <a:rPr lang="es-ES" sz="36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municipi</a:t>
            </a:r>
            <a:r>
              <a:rPr lang="es-ES" sz="36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Masnou</a:t>
            </a:r>
            <a:endParaRPr lang="es-ES_tradnl" sz="36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8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3F27-04BC-EFB0-33A6-BB90D139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CFE0C-EFC0-014A-5BB8-B301D64B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6" y="749993"/>
            <a:ext cx="8735103" cy="625375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0070C0"/>
                </a:solidFill>
              </a:rPr>
              <a:t>TERCER ESTUDI DE LES CONCENTRACIONS DE GAS RADÓ </a:t>
            </a:r>
            <a:endParaRPr lang="ca-ES" sz="2800" b="1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972EC6-8BBE-1F26-CE5D-3D92E18B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186" y="1429394"/>
            <a:ext cx="7777627" cy="2431654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buFontTx/>
              <a:buChar char="-"/>
            </a:pPr>
            <a:r>
              <a:rPr lang="ca-ES" sz="8000" b="0" noProof="0" dirty="0"/>
              <a:t>El realitzarà la Diputació de Barcelona.</a:t>
            </a:r>
            <a:endParaRPr lang="es-ES" sz="3600" dirty="0"/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Previsió: 18 edificis municipals + </a:t>
            </a:r>
            <a:r>
              <a:rPr lang="ca-ES" sz="8000" b="0" dirty="0"/>
              <a:t>2</a:t>
            </a:r>
            <a:r>
              <a:rPr lang="ca-ES" sz="8000" b="0" noProof="0" dirty="0"/>
              <a:t> edificis &gt; 300 Bq/m</a:t>
            </a:r>
            <a:r>
              <a:rPr lang="ca-ES" sz="8000" b="0" baseline="30000" noProof="0" dirty="0"/>
              <a:t>3</a:t>
            </a:r>
            <a:r>
              <a:rPr lang="ca-ES" sz="8000" b="0" noProof="0" dirty="0"/>
              <a:t> estudi 2024.</a:t>
            </a:r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Detectors, 145 aproximadament.</a:t>
            </a:r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3 mesos, de l’octubre de 2025 al gener de 2026.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E19FE02-A6A6-5439-D1A2-508DE8550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700792" y="1062681"/>
            <a:ext cx="1800201" cy="1014780"/>
          </a:xfrm>
        </p:spPr>
        <p:txBody>
          <a:bodyPr>
            <a:normAutofit fontScale="32500" lnSpcReduction="20000"/>
          </a:bodyPr>
          <a:lstStyle/>
          <a:p>
            <a:endParaRPr lang="ca-ES" sz="8000" dirty="0"/>
          </a:p>
          <a:p>
            <a:endParaRPr lang="ca-ES" sz="8000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A7DC8F26-C35C-B380-29CC-1DF07469A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653119" y="4230010"/>
            <a:ext cx="320783" cy="540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a-ES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9CFA4449-7D3F-19C0-A39A-2BC5291EF0EF}"/>
              </a:ext>
            </a:extLst>
          </p:cNvPr>
          <p:cNvSpPr txBox="1">
            <a:spLocks/>
          </p:cNvSpPr>
          <p:nvPr/>
        </p:nvSpPr>
        <p:spPr>
          <a:xfrm>
            <a:off x="10044608" y="4230011"/>
            <a:ext cx="495507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>
              <a:latin typeface="+mj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91002D-1632-D7FB-7C0A-30669F27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60832" y="1700808"/>
            <a:ext cx="1686294" cy="1319997"/>
          </a:xfr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442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27295-A03D-F33B-493A-A9A3E6C6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ALTRES ACTUACIONS</a:t>
            </a:r>
            <a:endParaRPr lang="ca-ES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100C36-9DAC-26A4-7BCF-D3E50B900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132856"/>
            <a:ext cx="7772400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noProof="0" dirty="0">
                <a:solidFill>
                  <a:schemeClr val="tx1"/>
                </a:solidFill>
              </a:rPr>
              <a:t>Campanya informativa – 7 de novembre Dia Europeu del Radó</a:t>
            </a:r>
            <a:r>
              <a:rPr lang="ca-ES" noProof="0">
                <a:solidFill>
                  <a:schemeClr val="tx1"/>
                </a:solidFill>
              </a:rPr>
              <a:t>. </a:t>
            </a:r>
            <a:endParaRPr lang="ca-ES" noProof="0" dirty="0">
              <a:solidFill>
                <a:schemeClr val="tx1"/>
              </a:solidFill>
            </a:endParaRPr>
          </a:p>
          <a:p>
            <a:pPr algn="l"/>
            <a:endParaRPr lang="ca-ES" noProof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noProof="0" dirty="0">
                <a:solidFill>
                  <a:schemeClr val="tx1"/>
                </a:solidFill>
              </a:rPr>
              <a:t>Suport a la ciutadania.</a:t>
            </a:r>
          </a:p>
          <a:p>
            <a:pPr algn="l"/>
            <a:endParaRPr lang="ca-ES" noProof="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noProof="0" dirty="0">
                <a:solidFill>
                  <a:schemeClr val="tx1"/>
                </a:solidFill>
              </a:rPr>
              <a:t>Relació de col·laboració amb l’Associació Catalana contra el Radó</a:t>
            </a:r>
            <a:r>
              <a:rPr lang="ca-ES" dirty="0">
                <a:solidFill>
                  <a:schemeClr val="tx1"/>
                </a:solidFill>
              </a:rPr>
              <a:t> (entitat del Masnou)</a:t>
            </a:r>
            <a:endParaRPr lang="ca-E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9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4D114-E795-F216-631E-12F3AEE0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43836"/>
            <a:ext cx="7704856" cy="648072"/>
          </a:xfrm>
        </p:spPr>
        <p:txBody>
          <a:bodyPr>
            <a:noAutofit/>
          </a:bodyPr>
          <a:lstStyle/>
          <a:p>
            <a:endParaRPr lang="ca-ES" sz="4000" noProof="0" dirty="0">
              <a:solidFill>
                <a:srgbClr val="00206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DF53A6-3B48-0607-771E-D49ED2AB8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3848" y="5067872"/>
            <a:ext cx="5486400" cy="1159024"/>
          </a:xfrm>
        </p:spPr>
        <p:txBody>
          <a:bodyPr>
            <a:normAutofit/>
          </a:bodyPr>
          <a:lstStyle/>
          <a:p>
            <a:pPr algn="r"/>
            <a:endParaRPr lang="es-E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4D7353-70D4-0360-100E-AD145FE99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5" y="0"/>
            <a:ext cx="9151345" cy="6888780"/>
          </a:xfrm>
          <a:prstGeom prst="rect">
            <a:avLst/>
          </a:prstGeom>
        </p:spPr>
      </p:pic>
      <p:pic>
        <p:nvPicPr>
          <p:cNvPr id="8" name="9 Marcador de contenido" descr="untitled.bmp">
            <a:extLst>
              <a:ext uri="{FF2B5EF4-FFF2-40B4-BE49-F238E27FC236}">
                <a16:creationId xmlns:a16="http://schemas.microsoft.com/office/drawing/2014/main" id="{ED416B08-92AB-F2FD-D803-5E42B381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43" b="12143"/>
          <a:stretch>
            <a:fillRect/>
          </a:stretch>
        </p:blipFill>
        <p:spPr bwMode="auto">
          <a:xfrm>
            <a:off x="1954571" y="2251647"/>
            <a:ext cx="4940300" cy="28162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837910-9B59-5CF4-4531-B31D42388970}"/>
              </a:ext>
            </a:extLst>
          </p:cNvPr>
          <p:cNvSpPr txBox="1"/>
          <p:nvPr/>
        </p:nvSpPr>
        <p:spPr>
          <a:xfrm>
            <a:off x="528983" y="5400931"/>
            <a:ext cx="8078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a-E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Moltes gràcies per la vostra atenció</a:t>
            </a:r>
            <a:endParaRPr lang="ca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B36E1-D6F4-12DF-BB55-66113E0AB97B}"/>
              </a:ext>
            </a:extLst>
          </p:cNvPr>
          <p:cNvSpPr txBox="1"/>
          <p:nvPr/>
        </p:nvSpPr>
        <p:spPr>
          <a:xfrm>
            <a:off x="483455" y="1466092"/>
            <a:ext cx="7992888" cy="452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08"/>
              </a:lnSpc>
            </a:pP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gestió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gas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radó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al </a:t>
            </a:r>
            <a:r>
              <a:rPr lang="es-ES" sz="24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municipi</a:t>
            </a:r>
            <a:r>
              <a:rPr lang="es-ES" sz="24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Masnou</a:t>
            </a:r>
            <a:endParaRPr lang="es-ES_tradnl" sz="24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9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AACF79-A66A-212D-55A4-15BEFF05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5" y="2438"/>
            <a:ext cx="9158689" cy="6886342"/>
          </a:xfrm>
          <a:prstGeom prst="rect">
            <a:avLst/>
          </a:prstGeom>
        </p:spPr>
      </p:pic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AC04069F-7D93-A7B7-EB86-659167E06552}"/>
              </a:ext>
            </a:extLst>
          </p:cNvPr>
          <p:cNvSpPr txBox="1">
            <a:spLocks/>
          </p:cNvSpPr>
          <p:nvPr/>
        </p:nvSpPr>
        <p:spPr>
          <a:xfrm>
            <a:off x="457200" y="4365104"/>
            <a:ext cx="5709765" cy="19476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Eva Vigil Galan</a:t>
            </a:r>
          </a:p>
          <a:p>
            <a:pPr marL="0" indent="0">
              <a:buNone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Tècnica de Salut Pública </a:t>
            </a:r>
          </a:p>
          <a:p>
            <a:pPr marL="0" indent="0">
              <a:buNone/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Ajuntament del Masnou</a:t>
            </a:r>
          </a:p>
          <a:p>
            <a:pPr marL="0" indent="0">
              <a:buNone/>
            </a:pPr>
            <a:r>
              <a:rPr lang="es-E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Regidoria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 de Salut Pública</a:t>
            </a:r>
          </a:p>
          <a:p>
            <a:pPr marL="0" indent="0">
              <a:buNone/>
            </a:pPr>
            <a:r>
              <a:rPr lang="es-E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salut.publica@elmasnou.cat</a:t>
            </a:r>
          </a:p>
          <a:p>
            <a:endParaRPr lang="ca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58A045-7FE4-0B2D-878C-26D8674E1620}"/>
              </a:ext>
            </a:extLst>
          </p:cNvPr>
          <p:cNvSpPr txBox="1"/>
          <p:nvPr/>
        </p:nvSpPr>
        <p:spPr>
          <a:xfrm>
            <a:off x="457200" y="1530675"/>
            <a:ext cx="7128792" cy="466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908"/>
              </a:lnSpc>
            </a:pP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gestió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gas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radó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al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municipi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del Masnou</a:t>
            </a:r>
            <a:endParaRPr lang="es-ES_tradnl" sz="28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86EBE9-463D-5EAB-29EE-EDD59105C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5067" y="656452"/>
            <a:ext cx="5839916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</a:rPr>
              <a:t>EL MASNOU - CARACTERÍSTIQUES</a:t>
            </a:r>
            <a:endParaRPr lang="ca-ES" sz="3200" dirty="0">
              <a:solidFill>
                <a:srgbClr val="0070C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6DC4F-46BE-0914-5A7B-264300CE8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3" y="1556792"/>
            <a:ext cx="4041775" cy="1728193"/>
          </a:xfrm>
        </p:spPr>
        <p:txBody>
          <a:bodyPr>
            <a:normAutofit fontScale="92500" lnSpcReduction="20000"/>
          </a:bodyPr>
          <a:lstStyle/>
          <a:p>
            <a:r>
              <a:rPr lang="ca-ES" noProof="0" dirty="0"/>
              <a:t>Municipi costaner </a:t>
            </a:r>
            <a:r>
              <a:rPr lang="es-ES" dirty="0"/>
              <a:t>(Maresme).</a:t>
            </a:r>
          </a:p>
          <a:p>
            <a:r>
              <a:rPr lang="ca-ES" dirty="0"/>
              <a:t>24.479 hab. (01/01/2024).</a:t>
            </a:r>
          </a:p>
          <a:p>
            <a:r>
              <a:rPr lang="ca-ES" dirty="0"/>
              <a:t>Relleu molt accidentat a causa de la proximitat de la serralada Litoral.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6F4C57-06B8-A8FA-2ECB-4E3D40000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74534"/>
            <a:ext cx="4041775" cy="2037903"/>
          </a:xfrm>
        </p:spPr>
        <p:txBody>
          <a:bodyPr>
            <a:normAutofit fontScale="92500" lnSpcReduction="10000"/>
          </a:bodyPr>
          <a:lstStyle/>
          <a:p>
            <a:r>
              <a:rPr lang="ca-ES" b="0" dirty="0">
                <a:solidFill>
                  <a:srgbClr val="0070C0"/>
                </a:solidFill>
              </a:rPr>
              <a:t>Classificat, segons el </a:t>
            </a:r>
            <a:r>
              <a:rPr lang="ca-ES" b="0" i="1" dirty="0" err="1">
                <a:solidFill>
                  <a:srgbClr val="0070C0"/>
                </a:solidFill>
              </a:rPr>
              <a:t>Código</a:t>
            </a:r>
            <a:r>
              <a:rPr lang="ca-ES" b="0" i="1" dirty="0">
                <a:solidFill>
                  <a:srgbClr val="0070C0"/>
                </a:solidFill>
              </a:rPr>
              <a:t> </a:t>
            </a:r>
            <a:r>
              <a:rPr lang="ca-ES" b="0" i="1" dirty="0" err="1">
                <a:solidFill>
                  <a:srgbClr val="0070C0"/>
                </a:solidFill>
              </a:rPr>
              <a:t>Técnico</a:t>
            </a:r>
            <a:r>
              <a:rPr lang="ca-ES" b="0" i="1" dirty="0">
                <a:solidFill>
                  <a:srgbClr val="0070C0"/>
                </a:solidFill>
              </a:rPr>
              <a:t> de </a:t>
            </a:r>
            <a:r>
              <a:rPr lang="ca-ES" b="0" i="1" dirty="0" err="1">
                <a:solidFill>
                  <a:srgbClr val="0070C0"/>
                </a:solidFill>
              </a:rPr>
              <a:t>Edificación</a:t>
            </a:r>
            <a:r>
              <a:rPr lang="ca-ES" b="0" i="1" dirty="0">
                <a:solidFill>
                  <a:srgbClr val="0070C0"/>
                </a:solidFill>
              </a:rPr>
              <a:t> </a:t>
            </a:r>
            <a:r>
              <a:rPr lang="ca-ES" b="0" dirty="0">
                <a:solidFill>
                  <a:srgbClr val="0070C0"/>
                </a:solidFill>
              </a:rPr>
              <a:t>(CTE), com a </a:t>
            </a:r>
            <a:r>
              <a:rPr lang="ca-ES" dirty="0">
                <a:solidFill>
                  <a:srgbClr val="0070C0"/>
                </a:solidFill>
              </a:rPr>
              <a:t>municipi </a:t>
            </a:r>
            <a:r>
              <a:rPr lang="ca-ES" u="sng" dirty="0">
                <a:solidFill>
                  <a:srgbClr val="0070C0"/>
                </a:solidFill>
              </a:rPr>
              <a:t>zona II </a:t>
            </a:r>
            <a:r>
              <a:rPr lang="ca-ES" dirty="0">
                <a:solidFill>
                  <a:srgbClr val="0070C0"/>
                </a:solidFill>
              </a:rPr>
              <a:t>de risc de concentració de radó. </a:t>
            </a:r>
            <a:r>
              <a:rPr lang="ca-ES" dirty="0"/>
              <a:t>Concentració de radó igual o superior a 300 Bq/m3.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700CF63-B933-80FA-5325-D5DAC81909F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522703"/>
            <a:ext cx="5080561" cy="285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8AE83D-2940-357F-9A97-16EB647F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05064"/>
            <a:ext cx="2625408" cy="17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5D6BD-2B63-435D-D5AC-34C6AB67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836712"/>
            <a:ext cx="4680520" cy="576064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0070C0"/>
                </a:solidFill>
              </a:rPr>
              <a:t>INICI DE LES ACTUACIONS</a:t>
            </a:r>
            <a:endParaRPr lang="ca-ES" sz="32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81BDD-F162-9568-26EE-7915897F727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85760">
            <a:off x="5857119" y="3954683"/>
            <a:ext cx="3168352" cy="1296144"/>
          </a:xfrm>
        </p:spPr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TOT UN MÓN PER DESCOBRIR!</a:t>
            </a:r>
          </a:p>
          <a:p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C31A0A-371E-D657-9BB8-5B990CF6F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258" y="1484784"/>
            <a:ext cx="8351214" cy="4608512"/>
          </a:xfrm>
        </p:spPr>
        <p:txBody>
          <a:bodyPr>
            <a:noAutofit/>
          </a:bodyPr>
          <a:lstStyle/>
          <a:p>
            <a:r>
              <a:rPr lang="ca-ES" sz="2400" b="1" dirty="0"/>
              <a:t>2021-22 </a:t>
            </a:r>
            <a:r>
              <a:rPr lang="ca-ES" sz="2400" dirty="0"/>
              <a:t>Formació sobre el gas radó.</a:t>
            </a:r>
          </a:p>
          <a:p>
            <a:pPr lvl="1"/>
            <a:r>
              <a:rPr lang="ca-ES" sz="2200" b="1" dirty="0"/>
              <a:t>20 de desembre de 2022: </a:t>
            </a:r>
            <a:r>
              <a:rPr lang="ca-ES" sz="2200" dirty="0"/>
              <a:t>Publicació RD 1029/2022. </a:t>
            </a:r>
          </a:p>
          <a:p>
            <a:pPr lvl="1"/>
            <a:r>
              <a:rPr lang="ca-ES" sz="2200" b="1" dirty="0"/>
              <a:t>22 de desembre de 2022: </a:t>
            </a:r>
            <a:r>
              <a:rPr lang="ca-ES" sz="2200" dirty="0"/>
              <a:t>El</a:t>
            </a:r>
            <a:r>
              <a:rPr lang="ca-ES" sz="2200" b="1" dirty="0"/>
              <a:t> </a:t>
            </a:r>
            <a:r>
              <a:rPr lang="ca-ES" sz="2200" dirty="0"/>
              <a:t>Ple de l’Ajuntament aprova per unanimitat una moció per implementar mesures per revelar la presència de radó al municipi.</a:t>
            </a:r>
          </a:p>
          <a:p>
            <a:endParaRPr lang="ca-ES" sz="900" dirty="0"/>
          </a:p>
          <a:p>
            <a:r>
              <a:rPr lang="ca-ES" sz="2400" b="1" dirty="0"/>
              <a:t>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/>
              <a:t>Contacte amb empreses del sector </a:t>
            </a:r>
          </a:p>
          <a:p>
            <a:pPr lvl="1"/>
            <a:r>
              <a:rPr lang="ca-ES" sz="2400" dirty="0"/>
              <a:t>     (estudis, materials, cost).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400" dirty="0"/>
              <a:t>Contacte amb entitats del sector.</a:t>
            </a:r>
          </a:p>
          <a:p>
            <a:pPr lvl="1"/>
            <a:endParaRPr lang="ca-ES" sz="900" dirty="0"/>
          </a:p>
          <a:p>
            <a:r>
              <a:rPr lang="ca-ES" sz="2400" dirty="0"/>
              <a:t>Suport de la </a:t>
            </a:r>
            <a:r>
              <a:rPr lang="ca-ES" sz="2400" b="1" dirty="0">
                <a:solidFill>
                  <a:srgbClr val="C00000"/>
                </a:solidFill>
              </a:rPr>
              <a:t>DIPUTACIÓ DE BARCELONA</a:t>
            </a:r>
            <a:r>
              <a:rPr lang="ca-ES" sz="2400" dirty="0"/>
              <a:t>. Assessorament tècnic i realització dels estudis 2023, 2024 i 2025</a:t>
            </a:r>
          </a:p>
        </p:txBody>
      </p:sp>
    </p:spTree>
    <p:extLst>
      <p:ext uri="{BB962C8B-B14F-4D97-AF65-F5344CB8AC3E}">
        <p14:creationId xmlns:p14="http://schemas.microsoft.com/office/powerpoint/2010/main" val="262086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679A8-D208-BB80-3694-DB625413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43" y="571377"/>
            <a:ext cx="8435280" cy="982608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PRIMER ESTUDI DE LES CONCENTRACIONS </a:t>
            </a:r>
            <a:br>
              <a:rPr lang="es-ES" sz="2800" b="1" dirty="0">
                <a:solidFill>
                  <a:srgbClr val="0070C0"/>
                </a:solidFill>
              </a:rPr>
            </a:br>
            <a:r>
              <a:rPr lang="es-ES" sz="2800" b="1" dirty="0">
                <a:solidFill>
                  <a:srgbClr val="0070C0"/>
                </a:solidFill>
              </a:rPr>
              <a:t>DE GAS RADÓ </a:t>
            </a:r>
            <a:endParaRPr lang="ca-ES" sz="2800" b="1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C5178A-159A-A152-44A8-CBC5CE393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57" y="1714446"/>
            <a:ext cx="6697508" cy="1188174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Tx/>
              <a:buChar char="-"/>
            </a:pPr>
            <a:endParaRPr lang="es-ES" sz="8000" dirty="0"/>
          </a:p>
          <a:p>
            <a:pPr marL="285750" indent="-285750">
              <a:buFontTx/>
              <a:buChar char="-"/>
            </a:pPr>
            <a:endParaRPr lang="es-ES" sz="8000" dirty="0"/>
          </a:p>
          <a:p>
            <a:pPr marL="285750" indent="-285750">
              <a:buFontTx/>
              <a:buChar char="-"/>
            </a:pPr>
            <a:endParaRPr lang="es-ES" sz="8000" dirty="0"/>
          </a:p>
          <a:p>
            <a:pPr marL="285750" indent="-285750">
              <a:buFontTx/>
              <a:buChar char="-"/>
            </a:pPr>
            <a:r>
              <a:rPr lang="es-ES" sz="8000" b="0" dirty="0" err="1"/>
              <a:t>Realitzat</a:t>
            </a:r>
            <a:r>
              <a:rPr lang="es-ES" sz="8000" b="0" dirty="0"/>
              <a:t> per ACPRO a través de la </a:t>
            </a:r>
            <a:r>
              <a:rPr lang="es-ES" sz="8000" b="0" dirty="0" err="1"/>
              <a:t>Diputació</a:t>
            </a:r>
            <a:r>
              <a:rPr lang="es-ES" sz="8000" b="0" dirty="0"/>
              <a:t> de Barcelona.</a:t>
            </a:r>
          </a:p>
          <a:p>
            <a:pPr marL="285750" indent="-285750">
              <a:buFontTx/>
              <a:buChar char="-"/>
            </a:pPr>
            <a:r>
              <a:rPr lang="ca-ES" sz="8000" b="0" dirty="0"/>
              <a:t>10 edificis municipals. 122 detectors.</a:t>
            </a:r>
            <a:endParaRPr lang="es-ES" sz="8000" b="0" dirty="0"/>
          </a:p>
          <a:p>
            <a:pPr marL="285750" indent="-285750">
              <a:buFontTx/>
              <a:buChar char="-"/>
            </a:pPr>
            <a:r>
              <a:rPr lang="es-ES" sz="8000" b="0" dirty="0"/>
              <a:t>3 </a:t>
            </a:r>
            <a:r>
              <a:rPr lang="es-ES" sz="8000" b="0" dirty="0" err="1"/>
              <a:t>mesos</a:t>
            </a:r>
            <a:r>
              <a:rPr lang="es-ES" sz="8000" b="0" dirty="0"/>
              <a:t>, del 18-19/10/23 </a:t>
            </a:r>
            <a:r>
              <a:rPr lang="es-ES" sz="8000" b="0" dirty="0" err="1"/>
              <a:t>fins</a:t>
            </a:r>
            <a:r>
              <a:rPr lang="es-ES" sz="8000" b="0" dirty="0"/>
              <a:t> al 19/01/24.</a:t>
            </a:r>
          </a:p>
          <a:p>
            <a:pPr marL="285750" indent="-285750">
              <a:buFontTx/>
              <a:buChar char="-"/>
            </a:pPr>
            <a:endParaRPr lang="ca-ES" dirty="0"/>
          </a:p>
          <a:p>
            <a:pPr marL="285750" indent="-285750">
              <a:buFontTx/>
              <a:buChar char="-"/>
            </a:pPr>
            <a:endParaRPr lang="ca-ES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E107EFE-49D9-69C6-EDE3-CF66B85FB0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6840" y="1100801"/>
            <a:ext cx="1926404" cy="5185823"/>
          </a:xfrm>
          <a:prstGeom prst="rect">
            <a:avLst/>
          </a:prstGeom>
        </p:spPr>
      </p:pic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8FCBED2-4013-901D-82BA-62FF80BC8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559" y="4646468"/>
            <a:ext cx="6336705" cy="1948558"/>
          </a:xfrm>
        </p:spPr>
        <p:txBody>
          <a:bodyPr>
            <a:normAutofit fontScale="25000" lnSpcReduction="20000"/>
          </a:bodyPr>
          <a:lstStyle/>
          <a:p>
            <a:endParaRPr lang="ca-ES" sz="8000" dirty="0"/>
          </a:p>
          <a:p>
            <a:endParaRPr lang="ca-ES" sz="8000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1EC4E0D0-921E-3EDB-0CEF-BD16E7933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653119" y="4230010"/>
            <a:ext cx="320783" cy="540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a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95B94C-E65B-614D-B2AB-09DAC690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1116"/>
            <a:ext cx="4304554" cy="34507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231FA67-1E9C-417A-9550-68899BB4E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49" y="4899998"/>
            <a:ext cx="2086212" cy="1471821"/>
          </a:xfrm>
          <a:prstGeom prst="rect">
            <a:avLst/>
          </a:prstGeom>
        </p:spPr>
      </p:pic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3FF835CC-FEE5-46C7-1100-758DAF874532}"/>
              </a:ext>
            </a:extLst>
          </p:cNvPr>
          <p:cNvSpPr txBox="1">
            <a:spLocks/>
          </p:cNvSpPr>
          <p:nvPr/>
        </p:nvSpPr>
        <p:spPr>
          <a:xfrm>
            <a:off x="10044608" y="4230011"/>
            <a:ext cx="495507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7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5037D8-AE3B-4AF8-1FD9-767B5EC14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2915816" y="5694114"/>
            <a:ext cx="1881535" cy="111150"/>
          </a:xfrm>
        </p:spPr>
        <p:txBody>
          <a:bodyPr>
            <a:normAutofit fontScale="25000" lnSpcReduction="20000"/>
          </a:bodyPr>
          <a:lstStyle/>
          <a:p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2B1AA-5DCB-5718-157F-E5EDCCF9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RESULTATS DEL PRIMER ESTUDI</a:t>
            </a:r>
            <a:endParaRPr lang="ca-ES" sz="28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1F921C-6178-DF23-0D87-DCE714C7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019" y="3944244"/>
            <a:ext cx="8360668" cy="26391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s-ES" sz="9600" dirty="0"/>
              <a:t>Mesures correctores. </a:t>
            </a:r>
            <a:r>
              <a:rPr lang="ca-ES" sz="9600" b="0" noProof="0" dirty="0"/>
              <a:t>Increment de la ventilació</a:t>
            </a:r>
          </a:p>
          <a:p>
            <a:pPr algn="ctr"/>
            <a:endParaRPr lang="ca-ES" sz="3200" b="0" noProof="0" dirty="0"/>
          </a:p>
          <a:p>
            <a:pPr marL="342900" indent="-342900">
              <a:buFontTx/>
              <a:buChar char="-"/>
            </a:pPr>
            <a:r>
              <a:rPr lang="ca-ES" sz="8000" b="0" u="sng" noProof="0" dirty="0"/>
              <a:t>Casal d’avis</a:t>
            </a:r>
            <a:r>
              <a:rPr lang="ca-ES" sz="8000" b="0" noProof="0" dirty="0"/>
              <a:t>: Instal·lació de climatització per conductes. Es va programar una renovació de l’aire durant l’horari d’ús de l’equipament. </a:t>
            </a:r>
          </a:p>
          <a:p>
            <a:pPr marL="342900" indent="-342900">
              <a:buFontTx/>
              <a:buChar char="-"/>
            </a:pPr>
            <a:r>
              <a:rPr lang="ca-ES" sz="8000" b="0" u="sng" noProof="0" dirty="0"/>
              <a:t>Complex Esportiu</a:t>
            </a:r>
            <a:r>
              <a:rPr lang="ca-ES" sz="8000" b="0" noProof="0" dirty="0"/>
              <a:t>: Instal·lació de reixes a les portes d’accés per tal de beneficiar la recirculació d’aire a l’interior del vestidor.</a:t>
            </a:r>
          </a:p>
          <a:p>
            <a:pPr marL="342900" indent="-342900">
              <a:buFontTx/>
              <a:buChar char="-"/>
            </a:pPr>
            <a:r>
              <a:rPr lang="ca-ES" sz="8000" b="0" u="sng" noProof="0" dirty="0"/>
              <a:t>Policia</a:t>
            </a:r>
            <a:r>
              <a:rPr lang="es-ES" sz="8000" b="0" u="sng" dirty="0"/>
              <a:t> Local</a:t>
            </a:r>
            <a:r>
              <a:rPr lang="es-ES" sz="8000" b="0" dirty="0"/>
              <a:t>: </a:t>
            </a:r>
            <a:r>
              <a:rPr lang="ca-ES" sz="8000" b="0" dirty="0"/>
              <a:t>Instal·lació de reixes a les portes d’accés i a la façana de l’edifici.</a:t>
            </a:r>
          </a:p>
          <a:p>
            <a:pPr marL="342900" indent="-342900">
              <a:buFontTx/>
              <a:buChar char="-"/>
            </a:pPr>
            <a:endParaRPr lang="es-ES" b="0" dirty="0"/>
          </a:p>
          <a:p>
            <a:endParaRPr lang="ca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E585DA-0D17-C8F8-D5F1-91340D40F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019" y="1052736"/>
            <a:ext cx="7139136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a-ES" b="1" noProof="0" dirty="0">
                <a:solidFill>
                  <a:srgbClr val="0070C0"/>
                </a:solidFill>
              </a:rPr>
              <a:t>Valors per sobre del nivell de referència en </a:t>
            </a:r>
            <a:r>
              <a:rPr lang="ca-ES" b="1" u="sng" noProof="0" dirty="0">
                <a:solidFill>
                  <a:srgbClr val="0070C0"/>
                </a:solidFill>
              </a:rPr>
              <a:t>2 edificis</a:t>
            </a:r>
            <a:r>
              <a:rPr lang="ca-ES" b="1" noProof="0" dirty="0">
                <a:solidFill>
                  <a:srgbClr val="0070C0"/>
                </a:solidFill>
              </a:rPr>
              <a:t>:</a:t>
            </a:r>
          </a:p>
          <a:p>
            <a:r>
              <a:rPr lang="ca-ES" noProof="0" dirty="0">
                <a:solidFill>
                  <a:srgbClr val="0070C0"/>
                </a:solidFill>
              </a:rPr>
              <a:t> Casal d’avis - despatx planta baixa (414 Bq/m</a:t>
            </a:r>
            <a:r>
              <a:rPr lang="ca-ES" baseline="30000" noProof="0" dirty="0">
                <a:solidFill>
                  <a:srgbClr val="0070C0"/>
                </a:solidFill>
              </a:rPr>
              <a:t>3</a:t>
            </a:r>
            <a:r>
              <a:rPr lang="ca-ES" noProof="0" dirty="0">
                <a:solidFill>
                  <a:srgbClr val="0070C0"/>
                </a:solidFill>
              </a:rPr>
              <a:t>)</a:t>
            </a:r>
          </a:p>
          <a:p>
            <a:r>
              <a:rPr lang="ca-ES" noProof="0" dirty="0">
                <a:solidFill>
                  <a:srgbClr val="0070C0"/>
                </a:solidFill>
              </a:rPr>
              <a:t> Complex esportiu – vestidor personal – soterrani (512 Bq/m</a:t>
            </a:r>
            <a:r>
              <a:rPr lang="ca-ES" baseline="30000" noProof="0" dirty="0">
                <a:solidFill>
                  <a:srgbClr val="0070C0"/>
                </a:solidFill>
              </a:rPr>
              <a:t>3</a:t>
            </a:r>
            <a:r>
              <a:rPr lang="ca-ES" noProof="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ca-ES" noProof="0" dirty="0"/>
              <a:t>Valors per sota del nivell de referència, però propers als 300 Bq/m</a:t>
            </a:r>
            <a:r>
              <a:rPr lang="ca-ES" baseline="30000" noProof="0" dirty="0"/>
              <a:t>3</a:t>
            </a:r>
            <a:r>
              <a:rPr lang="ca-ES" noProof="0" dirty="0"/>
              <a:t> en 2 edificis municipals:</a:t>
            </a:r>
          </a:p>
          <a:p>
            <a:r>
              <a:rPr lang="ca-ES" noProof="0" dirty="0"/>
              <a:t>Casals d’avis – perruqueria planta baixa (239 Bq/m</a:t>
            </a:r>
            <a:r>
              <a:rPr lang="ca-ES" baseline="30000" noProof="0" dirty="0"/>
              <a:t>3</a:t>
            </a:r>
            <a:r>
              <a:rPr lang="ca-ES" noProof="0" dirty="0"/>
              <a:t>).</a:t>
            </a:r>
          </a:p>
          <a:p>
            <a:r>
              <a:rPr lang="ca-ES" noProof="0" dirty="0"/>
              <a:t>Policia Local – oficina planta baixa (287 Bq/m</a:t>
            </a:r>
            <a:r>
              <a:rPr lang="ca-ES" baseline="30000" noProof="0" dirty="0"/>
              <a:t>3</a:t>
            </a:r>
            <a:r>
              <a:rPr lang="ca-ES" noProof="0" dirty="0"/>
              <a:t>)</a:t>
            </a:r>
          </a:p>
          <a:p>
            <a:pPr>
              <a:buFontTx/>
              <a:buChar char="-"/>
            </a:pPr>
            <a:endParaRPr lang="ca-ES" dirty="0"/>
          </a:p>
          <a:p>
            <a:pPr marL="0" indent="0">
              <a:buNone/>
            </a:pPr>
            <a:endParaRPr lang="ca-ES" sz="9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DB653A-9BFC-0A94-8316-3752C7C54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5445223"/>
            <a:ext cx="4041775" cy="6809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19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38270B3-186D-4C8C-3B60-10401C914F8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54080" y="3140968"/>
            <a:ext cx="2438400" cy="3148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B56E6A-B111-7428-4B49-5D99E151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69" y="835596"/>
            <a:ext cx="2610214" cy="461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AAA894-8870-43C9-3B03-10C7A245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16832"/>
            <a:ext cx="2901753" cy="4300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885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1C9901F-7C1C-9A8F-1303-5D5A1DAF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1258" y="2656351"/>
            <a:ext cx="1500741" cy="844020"/>
          </a:xfr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F3ADF9-CABE-2029-E726-9E0D6DF6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636"/>
            <a:ext cx="8229600" cy="1143000"/>
          </a:xfrm>
        </p:spPr>
        <p:txBody>
          <a:bodyPr>
            <a:normAutofit/>
          </a:bodyPr>
          <a:lstStyle/>
          <a:p>
            <a:r>
              <a:rPr lang="ca-ES" sz="3200" noProof="0" dirty="0"/>
              <a:t>Resultats després de les mesures correctores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A124DB9-E8BF-1F91-15B4-037B84D7BA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176586"/>
              </p:ext>
            </p:extLst>
          </p:nvPr>
        </p:nvGraphicFramePr>
        <p:xfrm>
          <a:off x="827584" y="1888420"/>
          <a:ext cx="7560839" cy="408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43955387"/>
                    </a:ext>
                  </a:extLst>
                </a:gridCol>
                <a:gridCol w="1427214">
                  <a:extLst>
                    <a:ext uri="{9D8B030D-6E8A-4147-A177-3AD203B41FA5}">
                      <a16:colId xmlns:a16="http://schemas.microsoft.com/office/drawing/2014/main" val="1846558911"/>
                    </a:ext>
                  </a:extLst>
                </a:gridCol>
                <a:gridCol w="2029169">
                  <a:extLst>
                    <a:ext uri="{9D8B030D-6E8A-4147-A177-3AD203B41FA5}">
                      <a16:colId xmlns:a16="http://schemas.microsoft.com/office/drawing/2014/main" val="447902943"/>
                    </a:ext>
                  </a:extLst>
                </a:gridCol>
              </a:tblGrid>
              <a:tr h="668156">
                <a:tc>
                  <a:txBody>
                    <a:bodyPr/>
                    <a:lstStyle/>
                    <a:p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2023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2024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69328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r>
                        <a:rPr lang="ca-ES" sz="2000" b="1" noProof="0" dirty="0">
                          <a:solidFill>
                            <a:srgbClr val="0070C0"/>
                          </a:solidFill>
                        </a:rPr>
                        <a:t>Casal d’avis - despatx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0070C0"/>
                          </a:solidFill>
                        </a:rPr>
                        <a:t>414 </a:t>
                      </a:r>
                      <a:r>
                        <a:rPr lang="ca-ES" sz="2000" b="1" dirty="0">
                          <a:solidFill>
                            <a:srgbClr val="0070C0"/>
                          </a:solidFill>
                        </a:rPr>
                        <a:t>Bq/m</a:t>
                      </a:r>
                      <a:r>
                        <a:rPr lang="ca-ES" sz="2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0070C0"/>
                          </a:solidFill>
                        </a:rPr>
                        <a:t>101 </a:t>
                      </a:r>
                      <a:r>
                        <a:rPr lang="ca-ES" sz="2000" b="1" dirty="0">
                          <a:solidFill>
                            <a:srgbClr val="0070C0"/>
                          </a:solidFill>
                        </a:rPr>
                        <a:t>Bq/m</a:t>
                      </a:r>
                      <a:r>
                        <a:rPr lang="ca-ES" sz="2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248296"/>
                  </a:ext>
                </a:extLst>
              </a:tr>
              <a:tr h="708324">
                <a:tc>
                  <a:txBody>
                    <a:bodyPr/>
                    <a:lstStyle/>
                    <a:p>
                      <a:r>
                        <a:rPr lang="ca-ES" sz="2000" b="1" noProof="0" dirty="0">
                          <a:solidFill>
                            <a:srgbClr val="0070C0"/>
                          </a:solidFill>
                        </a:rPr>
                        <a:t>Complex Esportiu – vestidor masc.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 dirty="0">
                          <a:solidFill>
                            <a:srgbClr val="0070C0"/>
                          </a:solidFill>
                        </a:rPr>
                        <a:t>512 Bq/m</a:t>
                      </a:r>
                      <a:r>
                        <a:rPr lang="ca-ES" sz="2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 dirty="0">
                          <a:solidFill>
                            <a:srgbClr val="0070C0"/>
                          </a:solidFill>
                        </a:rPr>
                        <a:t>&lt; 10 Bq/m</a:t>
                      </a:r>
                      <a:r>
                        <a:rPr lang="ca-ES" sz="2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07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a-ES" sz="2000" b="1" noProof="0" dirty="0">
                          <a:solidFill>
                            <a:srgbClr val="0070C0"/>
                          </a:solidFill>
                        </a:rPr>
                        <a:t>Complex Esportiu – vestidor femení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dirty="0">
                          <a:solidFill>
                            <a:srgbClr val="0070C0"/>
                          </a:solidFill>
                        </a:rPr>
                        <a:t>&lt; 10 Bq/m</a:t>
                      </a:r>
                      <a:r>
                        <a:rPr lang="ca-ES" sz="2000" b="1" baseline="30000" dirty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ca-E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1281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r>
                        <a:rPr lang="ca-ES" sz="2000" noProof="0" dirty="0"/>
                        <a:t>Casal d’avis - perruqueria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239 Bq/m</a:t>
                      </a:r>
                      <a:r>
                        <a:rPr lang="ca-ES" sz="2000" baseline="30000" dirty="0"/>
                        <a:t>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No es mesura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152870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r>
                        <a:rPr lang="ca-ES" sz="2000" noProof="0" dirty="0"/>
                        <a:t>Policia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287 Bq/m</a:t>
                      </a:r>
                      <a:r>
                        <a:rPr lang="ca-ES" sz="2000" baseline="30000" dirty="0"/>
                        <a:t>3</a:t>
                      </a:r>
                      <a:endParaRPr lang="ca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dirty="0"/>
                        <a:t>66 Bq/m</a:t>
                      </a:r>
                      <a:r>
                        <a:rPr lang="ca-ES" sz="2000" baseline="30000" dirty="0"/>
                        <a:t>3</a:t>
                      </a:r>
                      <a:endParaRPr lang="ca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58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17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7AD9-B302-722F-2BD5-93E9E095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813E3-8133-0953-D0C1-04A94D56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6" y="749993"/>
            <a:ext cx="8735103" cy="625375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rgbClr val="0070C0"/>
                </a:solidFill>
              </a:rPr>
              <a:t>SEGON ESTUDI DE LES CONCENTRACIONS DE GAS RADÓ </a:t>
            </a:r>
            <a:endParaRPr lang="ca-ES" sz="2800" b="1" dirty="0">
              <a:solidFill>
                <a:srgbClr val="0070C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11DA84-7EF8-D723-16A1-2393496BC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186" y="1429394"/>
            <a:ext cx="7777627" cy="2881686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Tx/>
              <a:buChar char="-"/>
            </a:pPr>
            <a:r>
              <a:rPr lang="ca-ES" sz="8000" b="0" noProof="0" dirty="0"/>
              <a:t>Realitzat per ACPRO a través de la Diputació de Barcelona.</a:t>
            </a:r>
            <a:endParaRPr lang="es-ES" sz="3600" dirty="0"/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14 edificis municipals + 3 edificis &gt; 300 Bq/m3 estudi 2023.</a:t>
            </a:r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139 detectors.</a:t>
            </a:r>
          </a:p>
          <a:p>
            <a:pPr marL="285750" indent="-285750">
              <a:buFontTx/>
              <a:buChar char="-"/>
            </a:pPr>
            <a:r>
              <a:rPr lang="ca-ES" sz="8000" b="0" noProof="0" dirty="0"/>
              <a:t>3 mesos, del 16-17-18/10/24 fins al 20/01/25.</a:t>
            </a:r>
          </a:p>
          <a:p>
            <a:pPr algn="ctr"/>
            <a:r>
              <a:rPr lang="ca-ES" sz="9600" dirty="0"/>
              <a:t>RESULTATS</a:t>
            </a:r>
          </a:p>
          <a:p>
            <a:pPr algn="ctr"/>
            <a:endParaRPr lang="ca-ES" sz="3600" dirty="0"/>
          </a:p>
          <a:p>
            <a:r>
              <a:rPr lang="ca-ES" sz="8000" dirty="0">
                <a:solidFill>
                  <a:srgbClr val="0070C0"/>
                </a:solidFill>
              </a:rPr>
              <a:t>Valors per sobre del nivell de referència en </a:t>
            </a:r>
            <a:r>
              <a:rPr lang="ca-ES" sz="8000" u="sng" dirty="0">
                <a:solidFill>
                  <a:srgbClr val="0070C0"/>
                </a:solidFill>
              </a:rPr>
              <a:t>2 edificis</a:t>
            </a:r>
            <a:r>
              <a:rPr lang="ca-ES" sz="8000" dirty="0">
                <a:solidFill>
                  <a:srgbClr val="0070C0"/>
                </a:solidFill>
              </a:rPr>
              <a:t>:</a:t>
            </a:r>
          </a:p>
          <a:p>
            <a:r>
              <a:rPr lang="ca-ES" sz="8000" dirty="0">
                <a:solidFill>
                  <a:srgbClr val="0070C0"/>
                </a:solidFill>
              </a:rPr>
              <a:t>     - Escola – magatzem planta baixa (322 Bq/m</a:t>
            </a:r>
            <a:r>
              <a:rPr lang="ca-ES" sz="8000" baseline="30000" dirty="0">
                <a:solidFill>
                  <a:srgbClr val="0070C0"/>
                </a:solidFill>
              </a:rPr>
              <a:t>3</a:t>
            </a:r>
            <a:r>
              <a:rPr lang="ca-ES" sz="8000" dirty="0">
                <a:solidFill>
                  <a:srgbClr val="0070C0"/>
                </a:solidFill>
              </a:rPr>
              <a:t>)</a:t>
            </a:r>
          </a:p>
          <a:p>
            <a:r>
              <a:rPr lang="ca-ES" sz="8000" dirty="0">
                <a:solidFill>
                  <a:srgbClr val="0070C0"/>
                </a:solidFill>
              </a:rPr>
              <a:t>     - Edifici d’Atenció Ciutadana – magatzem soterrani (935 Bq/m</a:t>
            </a:r>
            <a:r>
              <a:rPr lang="ca-ES" sz="8000" baseline="30000" dirty="0">
                <a:solidFill>
                  <a:srgbClr val="0070C0"/>
                </a:solidFill>
              </a:rPr>
              <a:t>3</a:t>
            </a:r>
            <a:r>
              <a:rPr lang="ca-ES" sz="8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9D44468-53A8-5FA3-71C3-58DEA8ABA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700792" y="1062681"/>
            <a:ext cx="1800201" cy="1014780"/>
          </a:xfrm>
        </p:spPr>
        <p:txBody>
          <a:bodyPr>
            <a:normAutofit fontScale="25000" lnSpcReduction="20000"/>
          </a:bodyPr>
          <a:lstStyle/>
          <a:p>
            <a:endParaRPr lang="ca-ES" sz="8000" dirty="0"/>
          </a:p>
          <a:p>
            <a:endParaRPr lang="ca-ES" sz="8000" dirty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CA629B6-5173-0FE3-127A-5852AB468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500993" y="4230010"/>
            <a:ext cx="1472910" cy="4231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a-ES" dirty="0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C054F6A1-F130-5B46-BBBD-7F326BEA5EB8}"/>
              </a:ext>
            </a:extLst>
          </p:cNvPr>
          <p:cNvSpPr txBox="1">
            <a:spLocks/>
          </p:cNvSpPr>
          <p:nvPr/>
        </p:nvSpPr>
        <p:spPr>
          <a:xfrm>
            <a:off x="10044608" y="4230011"/>
            <a:ext cx="495507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>
              <a:latin typeface="+mj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C1A6EB4-D8C0-6ADB-F3B2-FD177E7F6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42" y="4557274"/>
            <a:ext cx="8125113" cy="18960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ca-ES" sz="8000" b="1" dirty="0"/>
              <a:t>MESURES CORRECTORES (pendents de valorar)</a:t>
            </a:r>
          </a:p>
          <a:p>
            <a:pPr algn="just"/>
            <a:r>
              <a:rPr lang="ca-ES" sz="8000" u="sng" dirty="0"/>
              <a:t>Escola</a:t>
            </a:r>
            <a:r>
              <a:rPr lang="ca-ES" sz="8000" dirty="0"/>
              <a:t>: Instal·lació de reixes per augmentar la ventilació.</a:t>
            </a:r>
          </a:p>
          <a:p>
            <a:pPr lvl="0" algn="just">
              <a:defRPr/>
            </a:pPr>
            <a:r>
              <a:rPr lang="ca-ES" sz="8000" u="sng" dirty="0"/>
              <a:t>Soterrani edifici d’Atenció Ciutadana</a:t>
            </a:r>
            <a:r>
              <a:rPr lang="ca-ES" sz="8000" dirty="0"/>
              <a:t>: </a:t>
            </a:r>
            <a:r>
              <a:rPr lang="ca-ES" sz="8000" dirty="0">
                <a:solidFill>
                  <a:prstClr val="black"/>
                </a:solidFill>
              </a:rPr>
              <a:t>Instal·lació d’un ventilador tipus TDM per impulsar aire climatitzat de la planta baixa al soterrani, per contribuir així a la reducció de la humitat i a la renovació de l’aire de l’espai, per augmentar la ventilació.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98502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Presentacions El Masnou</Template>
  <TotalTime>677</TotalTime>
  <Words>703</Words>
  <Application>Microsoft Office PowerPoint</Application>
  <PresentationFormat>Presentación en pantalla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 </vt:lpstr>
      <vt:lpstr>Presentación de PowerPoint</vt:lpstr>
      <vt:lpstr>INICI DE LES ACTUACIONS</vt:lpstr>
      <vt:lpstr>PRIMER ESTUDI DE LES CONCENTRACIONS  DE GAS RADÓ </vt:lpstr>
      <vt:lpstr>RESULTATS DEL PRIMER ESTUDI</vt:lpstr>
      <vt:lpstr>Presentación de PowerPoint</vt:lpstr>
      <vt:lpstr>Resultats després de les mesures correctores</vt:lpstr>
      <vt:lpstr>SEGON ESTUDI DE LES CONCENTRACIONS DE GAS RADÓ </vt:lpstr>
      <vt:lpstr>TERCER ESTUDI DE LES CONCENTRACIONS DE GAS RADÓ </vt:lpstr>
      <vt:lpstr>ALTRES ACTUACIONS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Vigil Galan</dc:creator>
  <cp:lastModifiedBy>Eva Vigil Galan</cp:lastModifiedBy>
  <cp:revision>35</cp:revision>
  <dcterms:created xsi:type="dcterms:W3CDTF">2025-09-04T18:01:54Z</dcterms:created>
  <dcterms:modified xsi:type="dcterms:W3CDTF">2025-09-25T17:20:36Z</dcterms:modified>
</cp:coreProperties>
</file>