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6" r:id="rId3"/>
    <p:sldId id="257" r:id="rId4"/>
    <p:sldId id="264" r:id="rId5"/>
    <p:sldId id="267" r:id="rId6"/>
  </p:sldIdLst>
  <p:sldSz cx="10691813" cy="755967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hpyZBmMUQE5wRhPlk434Ab71w4+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163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4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0739135E-ECDA-ADE4-B82C-BBC50AEBA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>
            <a:extLst>
              <a:ext uri="{FF2B5EF4-FFF2-40B4-BE49-F238E27FC236}">
                <a16:creationId xmlns:a16="http://schemas.microsoft.com/office/drawing/2014/main" id="{23C3E4F1-D4D4-6DA8-7CBE-FCB044AC11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>
            <a:extLst>
              <a:ext uri="{FF2B5EF4-FFF2-40B4-BE49-F238E27FC236}">
                <a16:creationId xmlns:a16="http://schemas.microsoft.com/office/drawing/2014/main" id="{F035FF20-5D17-73C2-56F1-C80E42E621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9007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B07E438A-2207-F67C-A788-B4A05A960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>
            <a:extLst>
              <a:ext uri="{FF2B5EF4-FFF2-40B4-BE49-F238E27FC236}">
                <a16:creationId xmlns:a16="http://schemas.microsoft.com/office/drawing/2014/main" id="{344A9D30-B56C-32E5-1F33-18E6AA378A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>
            <a:extLst>
              <a:ext uri="{FF2B5EF4-FFF2-40B4-BE49-F238E27FC236}">
                <a16:creationId xmlns:a16="http://schemas.microsoft.com/office/drawing/2014/main" id="{5B78D1B6-73FB-8ED4-6136-54C4314E66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3081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5FCADE22-8734-4E28-57BC-46EC7FB49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>
            <a:extLst>
              <a:ext uri="{FF2B5EF4-FFF2-40B4-BE49-F238E27FC236}">
                <a16:creationId xmlns:a16="http://schemas.microsoft.com/office/drawing/2014/main" id="{F4615E6B-B9EC-F422-FAE4-3D2D57E0B8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>
            <a:extLst>
              <a:ext uri="{FF2B5EF4-FFF2-40B4-BE49-F238E27FC236}">
                <a16:creationId xmlns:a16="http://schemas.microsoft.com/office/drawing/2014/main" id="{CBC5753D-D397-C567-A4F1-75C26EE672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537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14"/>
              <a:buFont typeface="Calibri"/>
              <a:buNone/>
              <a:defRPr sz="661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  <a:defRPr sz="2646"/>
            </a:lvl1pPr>
            <a:lvl2pPr lvl="1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None/>
              <a:defRPr sz="2205"/>
            </a:lvl2pPr>
            <a:lvl3pPr lvl="2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/>
            </a:lvl3pPr>
            <a:lvl4pPr lvl="3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4pPr>
            <a:lvl5pPr lvl="4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5pPr>
            <a:lvl6pPr lvl="5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6pPr>
            <a:lvl7pPr lvl="6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7pPr>
            <a:lvl8pPr lvl="7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8pPr>
            <a:lvl9pPr lvl="8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 rot="5400000">
            <a:off x="2947634" y="-200158"/>
            <a:ext cx="4796544" cy="922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 rot="5400000">
            <a:off x="5600802" y="2453010"/>
            <a:ext cx="6406475" cy="230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 rot="5400000">
            <a:off x="923135" y="214411"/>
            <a:ext cx="6406475" cy="678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dt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ft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ldNum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14"/>
              <a:buFont typeface="Calibri"/>
              <a:buNone/>
              <a:defRPr sz="661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  <a:defRPr sz="2646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2205"/>
              <a:buNone/>
              <a:defRPr sz="2205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984"/>
              <a:buNone/>
              <a:defRPr sz="1984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dt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ft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735062" y="2012414"/>
            <a:ext cx="4544021" cy="47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2"/>
          </p:nvPr>
        </p:nvSpPr>
        <p:spPr>
          <a:xfrm>
            <a:off x="5412730" y="2012414"/>
            <a:ext cx="4544021" cy="47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dt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ft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  <a:defRPr sz="2646" b="1"/>
            </a:lvl1pPr>
            <a:lvl2pPr marL="914400" lvl="1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None/>
              <a:defRPr sz="2205" b="1"/>
            </a:lvl2pPr>
            <a:lvl3pPr marL="1371600" lvl="2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 b="1"/>
            </a:lvl3pPr>
            <a:lvl4pPr marL="1828800" lvl="3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4pPr>
            <a:lvl5pPr marL="2286000" lvl="4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5pPr>
            <a:lvl6pPr marL="2743200" lvl="5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6pPr>
            <a:lvl7pPr marL="3200400" lvl="6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7pPr>
            <a:lvl8pPr marL="3657600" lvl="7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8pPr>
            <a:lvl9pPr marL="4114800" lvl="8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736456" y="2761381"/>
            <a:ext cx="4523137" cy="406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3"/>
          </p:nvPr>
        </p:nvSpPr>
        <p:spPr>
          <a:xfrm>
            <a:off x="5412731" y="1853171"/>
            <a:ext cx="4545413" cy="908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  <a:defRPr sz="2646" b="1"/>
            </a:lvl1pPr>
            <a:lvl2pPr marL="914400" lvl="1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None/>
              <a:defRPr sz="2205" b="1"/>
            </a:lvl2pPr>
            <a:lvl3pPr marL="1371600" lvl="2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 b="1"/>
            </a:lvl3pPr>
            <a:lvl4pPr marL="1828800" lvl="3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4pPr>
            <a:lvl5pPr marL="2286000" lvl="4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5pPr>
            <a:lvl6pPr marL="2743200" lvl="5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6pPr>
            <a:lvl7pPr marL="3200400" lvl="6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7pPr>
            <a:lvl8pPr marL="3657600" lvl="7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8pPr>
            <a:lvl9pPr marL="4114800" lvl="8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4"/>
          </p:nvPr>
        </p:nvSpPr>
        <p:spPr>
          <a:xfrm>
            <a:off x="5412731" y="2761381"/>
            <a:ext cx="4545413" cy="406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dt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ft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dt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ft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7"/>
              <a:buFont typeface="Calibri"/>
              <a:buNone/>
              <a:defRPr sz="352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4545413" y="1088455"/>
            <a:ext cx="5412730" cy="5372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2564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3527"/>
              <a:buChar char="•"/>
              <a:defRPr sz="3527"/>
            </a:lvl1pPr>
            <a:lvl2pPr marL="914400" lvl="1" indent="-424561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3086"/>
              <a:buChar char="•"/>
              <a:defRPr sz="3086"/>
            </a:lvl2pPr>
            <a:lvl3pPr marL="1371600" lvl="2" indent="-39662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Char char="•"/>
              <a:defRPr sz="2646"/>
            </a:lvl3pPr>
            <a:lvl4pPr marL="1828800" lvl="3" indent="-368617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4pPr>
            <a:lvl5pPr marL="2286000" lvl="4" indent="-368617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5pPr>
            <a:lvl6pPr marL="2743200" lvl="5" indent="-368617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6pPr>
            <a:lvl7pPr marL="3200400" lvl="6" indent="-368617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7pPr>
            <a:lvl8pPr marL="3657600" lvl="7" indent="-368617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8pPr>
            <a:lvl9pPr marL="4114800" lvl="8" indent="-368617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736455" y="2267902"/>
            <a:ext cx="3448388" cy="420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1pPr>
            <a:lvl2pPr marL="914400" lvl="1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543"/>
              <a:buNone/>
              <a:defRPr sz="1543"/>
            </a:lvl2pPr>
            <a:lvl3pPr marL="1371600" lvl="2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3pPr>
            <a:lvl4pPr marL="1828800" lvl="3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4pPr>
            <a:lvl5pPr marL="2286000" lvl="4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5pPr>
            <a:lvl6pPr marL="2743200" lvl="5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6pPr>
            <a:lvl7pPr marL="3200400" lvl="6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7pPr>
            <a:lvl8pPr marL="3657600" lvl="7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8pPr>
            <a:lvl9pPr marL="4114800" lvl="8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7"/>
              <a:buFont typeface="Calibri"/>
              <a:buNone/>
              <a:defRPr sz="352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2"/>
          </p:nvPr>
        </p:nvSpPr>
        <p:spPr>
          <a:xfrm>
            <a:off x="4545413" y="1088455"/>
            <a:ext cx="5412730" cy="537226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736455" y="2267902"/>
            <a:ext cx="3448388" cy="420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1pPr>
            <a:lvl2pPr marL="914400" lvl="1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543"/>
              <a:buNone/>
              <a:defRPr sz="1543"/>
            </a:lvl2pPr>
            <a:lvl3pPr marL="1371600" lvl="2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3pPr>
            <a:lvl4pPr marL="1828800" lvl="3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4pPr>
            <a:lvl5pPr marL="2286000" lvl="4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5pPr>
            <a:lvl6pPr marL="2743200" lvl="5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6pPr>
            <a:lvl7pPr marL="3200400" lvl="6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7pPr>
            <a:lvl8pPr marL="3657600" lvl="7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8pPr>
            <a:lvl9pPr marL="4114800" lvl="8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50"/>
              <a:buFont typeface="Calibri"/>
              <a:buNone/>
              <a:defRPr sz="4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24561" algn="l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3086"/>
              <a:buFont typeface="Arial"/>
              <a:buChar char="•"/>
              <a:defRPr sz="30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621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Font typeface="Arial"/>
              <a:buChar char="•"/>
              <a:defRPr sz="26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61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Char char="•"/>
              <a:defRPr sz="22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9163" y="-53792"/>
            <a:ext cx="10850137" cy="766725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512957" y="5220481"/>
            <a:ext cx="9712712" cy="61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21428"/>
              </a:lnSpc>
            </a:pPr>
            <a:r>
              <a:rPr lang="en-US" sz="2800" b="1" i="0" u="none" strike="noStrike" cap="none" dirty="0">
                <a:solidFill>
                  <a:srgbClr val="28AA9B"/>
                </a:solidFill>
                <a:latin typeface="Calibri"/>
                <a:ea typeface="Calibri"/>
                <a:cs typeface="Calibri"/>
                <a:sym typeface="Calibri"/>
              </a:rPr>
              <a:t>SESSIÓ: </a:t>
            </a:r>
            <a:r>
              <a:rPr lang="ca-ES" sz="2800" b="1" dirty="0" err="1">
                <a:solidFill>
                  <a:srgbClr val="28AA9B"/>
                </a:solidFill>
                <a:latin typeface="Calibri"/>
                <a:ea typeface="Calibri"/>
                <a:cs typeface="Calibri"/>
              </a:rPr>
              <a:t>ZBEs</a:t>
            </a:r>
            <a:r>
              <a:rPr lang="ca-ES" sz="2800" b="1" dirty="0">
                <a:solidFill>
                  <a:srgbClr val="28AA9B"/>
                </a:solidFill>
                <a:latin typeface="Calibri"/>
                <a:ea typeface="Calibri"/>
                <a:cs typeface="Calibri"/>
              </a:rPr>
              <a:t>, lliçons apreses i reptes de futur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471581F9-EA21-EE49-E8CF-CB7EB01D1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">
            <a:extLst>
              <a:ext uri="{FF2B5EF4-FFF2-40B4-BE49-F238E27FC236}">
                <a16:creationId xmlns:a16="http://schemas.microsoft.com/office/drawing/2014/main" id="{D44FB767-7E81-2D81-FFEF-85FD6BA27AF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2148"/>
            <a:ext cx="10694853" cy="7557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null">
            <a:extLst>
              <a:ext uri="{FF2B5EF4-FFF2-40B4-BE49-F238E27FC236}">
                <a16:creationId xmlns:a16="http://schemas.microsoft.com/office/drawing/2014/main" id="{F8C910B0-B900-8A28-5A34-147F8D9E67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60"/>
          <a:stretch>
            <a:fillRect/>
          </a:stretch>
        </p:blipFill>
        <p:spPr bwMode="auto">
          <a:xfrm>
            <a:off x="-1" y="3200400"/>
            <a:ext cx="10691814" cy="454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Google Shape;92;p2">
            <a:extLst>
              <a:ext uri="{FF2B5EF4-FFF2-40B4-BE49-F238E27FC236}">
                <a16:creationId xmlns:a16="http://schemas.microsoft.com/office/drawing/2014/main" id="{DF581206-C4CE-2AE5-A0FA-7C28CE863831}"/>
              </a:ext>
            </a:extLst>
          </p:cNvPr>
          <p:cNvSpPr/>
          <p:nvPr/>
        </p:nvSpPr>
        <p:spPr>
          <a:xfrm>
            <a:off x="495300" y="453206"/>
            <a:ext cx="9664700" cy="4413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ca-ES" sz="2400" b="1" dirty="0"/>
              <a:t>L’AMTU signa el Pacte per la Qualitat de l’Aire </a:t>
            </a:r>
          </a:p>
          <a:p>
            <a:pPr>
              <a:lnSpc>
                <a:spcPct val="90000"/>
              </a:lnSpc>
            </a:pPr>
            <a:r>
              <a:rPr lang="ca-ES" sz="2400" b="1" dirty="0"/>
              <a:t>de Catalunya – 18 de març de 2022</a:t>
            </a:r>
          </a:p>
          <a:p>
            <a:pPr>
              <a:lnSpc>
                <a:spcPct val="90000"/>
              </a:lnSpc>
            </a:pPr>
            <a:endParaRPr lang="ca-ES" sz="2400" b="1" dirty="0">
              <a:solidFill>
                <a:srgbClr val="29AA97"/>
              </a:solidFill>
              <a:latin typeface="Calibri"/>
              <a:ea typeface="Calibri"/>
              <a:cs typeface="Calibri"/>
            </a:endParaRPr>
          </a:p>
          <a:p>
            <a:pPr algn="just">
              <a:lnSpc>
                <a:spcPct val="90000"/>
              </a:lnSpc>
            </a:pPr>
            <a:r>
              <a:rPr lang="ca-ES" sz="2400" b="1" dirty="0">
                <a:solidFill>
                  <a:srgbClr val="29AA97"/>
                </a:solidFill>
                <a:latin typeface="Calibri"/>
                <a:ea typeface="Calibri"/>
                <a:cs typeface="Calibri"/>
              </a:rPr>
              <a:t>“Millorar la qualitat de l’aire ha de constituir un pilar fonamental en l’agenda de totes les administracions públiques, comptant amb la implicació dels agents econòmics i socials. Cal reconèixer i -sobretot- garantir, el dret a l’aire net, tant per protegir la salut de les persones com el medi ambient.”</a:t>
            </a:r>
          </a:p>
          <a:p>
            <a:pPr lvl="0">
              <a:lnSpc>
                <a:spcPct val="90000"/>
              </a:lnSpc>
            </a:pPr>
            <a:endParaRPr sz="2400" b="1" dirty="0">
              <a:solidFill>
                <a:srgbClr val="29AA9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1685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2148"/>
            <a:ext cx="10694853" cy="755752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/>
          <p:nvPr/>
        </p:nvSpPr>
        <p:spPr>
          <a:xfrm>
            <a:off x="4813300" y="1397825"/>
            <a:ext cx="5428202" cy="5743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ca-ES" sz="2400" b="1" dirty="0">
                <a:solidFill>
                  <a:srgbClr val="29AA97"/>
                </a:solidFill>
                <a:latin typeface="Calibri"/>
                <a:ea typeface="Calibri"/>
                <a:cs typeface="Calibri"/>
              </a:rPr>
              <a:t>Estat actual de les ZBE a Catalunya:</a:t>
            </a:r>
          </a:p>
          <a:p>
            <a:pPr>
              <a:lnSpc>
                <a:spcPct val="90000"/>
              </a:lnSpc>
            </a:pPr>
            <a:endParaRPr lang="ca-ES" sz="2400" b="1" dirty="0">
              <a:solidFill>
                <a:srgbClr val="29AA9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lnSpc>
                <a:spcPct val="90000"/>
              </a:lnSpc>
            </a:pPr>
            <a:r>
              <a:rPr lang="ca-ES" dirty="0"/>
              <a:t>A Catalunya, 24 municipis amb més de 50.000 habitants estan obligats a disposar de Zones de Baixes Emissions (ZBE).</a:t>
            </a:r>
          </a:p>
          <a:p>
            <a:pPr algn="just">
              <a:lnSpc>
                <a:spcPct val="90000"/>
              </a:lnSpc>
            </a:pPr>
            <a:endParaRPr lang="es-ES" sz="2400" b="1" dirty="0">
              <a:solidFill>
                <a:srgbClr val="29AA9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lnSpc>
                <a:spcPct val="90000"/>
              </a:lnSpc>
            </a:pPr>
            <a:r>
              <a:rPr lang="fr-FR" dirty="0" err="1"/>
              <a:t>També</a:t>
            </a:r>
            <a:r>
              <a:rPr lang="fr-FR" dirty="0"/>
              <a:t> els </a:t>
            </a:r>
            <a:r>
              <a:rPr lang="fr-FR" b="1" dirty="0" err="1"/>
              <a:t>municipis</a:t>
            </a:r>
            <a:r>
              <a:rPr lang="fr-FR" b="1" dirty="0"/>
              <a:t> de </a:t>
            </a:r>
            <a:r>
              <a:rPr lang="fr-FR" b="1" dirty="0" err="1"/>
              <a:t>més</a:t>
            </a:r>
            <a:r>
              <a:rPr lang="fr-FR" b="1" dirty="0"/>
              <a:t> de 20.000 habitants, un total de 44 </a:t>
            </a:r>
            <a:r>
              <a:rPr lang="fr-FR" b="1" dirty="0" err="1"/>
              <a:t>municipis</a:t>
            </a:r>
            <a:r>
              <a:rPr lang="fr-FR" b="1" dirty="0"/>
              <a:t> </a:t>
            </a:r>
            <a:r>
              <a:rPr lang="fr-FR" b="1" dirty="0" err="1"/>
              <a:t>més</a:t>
            </a:r>
            <a:r>
              <a:rPr lang="fr-FR" b="1" dirty="0"/>
              <a:t>, </a:t>
            </a:r>
            <a:r>
              <a:rPr lang="fr-FR" b="1" dirty="0" err="1"/>
              <a:t>ubicats</a:t>
            </a:r>
            <a:r>
              <a:rPr lang="fr-FR" b="1" dirty="0"/>
              <a:t> en zones que </a:t>
            </a:r>
            <a:r>
              <a:rPr lang="fr-FR" b="1" dirty="0" err="1"/>
              <a:t>superin</a:t>
            </a:r>
            <a:r>
              <a:rPr lang="fr-FR" b="1" dirty="0"/>
              <a:t> els </a:t>
            </a:r>
            <a:r>
              <a:rPr lang="fr-FR" b="1" dirty="0" err="1"/>
              <a:t>valors</a:t>
            </a:r>
            <a:r>
              <a:rPr lang="fr-FR" b="1" dirty="0"/>
              <a:t> </a:t>
            </a:r>
            <a:r>
              <a:rPr lang="fr-FR" b="1" dirty="0" err="1"/>
              <a:t>límit</a:t>
            </a:r>
            <a:r>
              <a:rPr lang="fr-FR" b="1" dirty="0"/>
              <a:t> </a:t>
            </a:r>
            <a:r>
              <a:rPr lang="fr-FR" b="1" dirty="0" err="1"/>
              <a:t>establerts</a:t>
            </a:r>
            <a:r>
              <a:rPr lang="fr-FR" dirty="0"/>
              <a:t> han d’</a:t>
            </a:r>
            <a:r>
              <a:rPr lang="fr-FR" dirty="0" err="1"/>
              <a:t>implementar</a:t>
            </a:r>
            <a:r>
              <a:rPr lang="fr-FR" dirty="0"/>
              <a:t> zones de </a:t>
            </a:r>
            <a:r>
              <a:rPr lang="fr-FR" dirty="0" err="1"/>
              <a:t>baixes</a:t>
            </a:r>
            <a:r>
              <a:rPr lang="fr-FR" dirty="0"/>
              <a:t> </a:t>
            </a:r>
            <a:r>
              <a:rPr lang="fr-FR" dirty="0" err="1"/>
              <a:t>emissions</a:t>
            </a:r>
            <a:r>
              <a:rPr lang="ca-ES" dirty="0"/>
              <a:t> a partir de l’</a:t>
            </a:r>
            <a:r>
              <a:rPr lang="ca-ES" b="1" dirty="0"/>
              <a:t>1 de gener del 2026</a:t>
            </a:r>
            <a:r>
              <a:rPr lang="ca-ES" dirty="0"/>
              <a:t>, si bé </a:t>
            </a:r>
            <a:r>
              <a:rPr lang="ca-ES" b="1" dirty="0"/>
              <a:t>s’aplicarà de forma diferent en funció del nombre d’habitants</a:t>
            </a:r>
            <a:r>
              <a:rPr lang="ca-ES" dirty="0"/>
              <a:t> de cada ciutat o poble i, en alguns casos, segons si hi ha avisos per contaminació.</a:t>
            </a:r>
          </a:p>
          <a:p>
            <a:pPr algn="just">
              <a:lnSpc>
                <a:spcPct val="90000"/>
              </a:lnSpc>
            </a:pPr>
            <a:endParaRPr lang="ca-ES" sz="2400" b="1" dirty="0">
              <a:solidFill>
                <a:srgbClr val="29AA9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lnSpc>
                <a:spcPct val="90000"/>
              </a:lnSpc>
            </a:pPr>
            <a:r>
              <a:rPr lang="ca-ES" b="1" dirty="0"/>
              <a:t>A partir del 2028</a:t>
            </a:r>
            <a:r>
              <a:rPr lang="ca-ES" dirty="0"/>
              <a:t>, els municipis de més de 20.000 habitants restringiran la circulació dels vehicles dièsel amb etiqueta groga </a:t>
            </a:r>
            <a:r>
              <a:rPr lang="ca-ES" b="1" dirty="0">
                <a:solidFill>
                  <a:srgbClr val="FF0000"/>
                </a:solidFill>
              </a:rPr>
              <a:t>quan hi hagi avís per pol·lució </a:t>
            </a:r>
            <a:r>
              <a:rPr lang="ca-ES" dirty="0"/>
              <a:t>i els de més de 50.000 habitants hi vetaran l'accés a tots els que tinguin aquesta etiqueta groga.</a:t>
            </a:r>
          </a:p>
          <a:p>
            <a:pPr>
              <a:lnSpc>
                <a:spcPct val="90000"/>
              </a:lnSpc>
            </a:pPr>
            <a:endParaRPr lang="en-US" sz="2400" b="1" dirty="0">
              <a:solidFill>
                <a:srgbClr val="29AA9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29AA97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2E538FB-861E-454B-38D5-B41EF15C3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58" y="1769958"/>
            <a:ext cx="4553184" cy="401975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2690BEC-D2D4-4AF0-C36B-7A3FE34C30D4}"/>
              </a:ext>
            </a:extLst>
          </p:cNvPr>
          <p:cNvSpPr txBox="1"/>
          <p:nvPr/>
        </p:nvSpPr>
        <p:spPr>
          <a:xfrm>
            <a:off x="457200" y="5832403"/>
            <a:ext cx="978430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9AA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9AA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rial"/>
              </a:rPr>
              <a:t>quests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9AA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9AA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rial"/>
              </a:rPr>
              <a:t>objectius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9AA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9AA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rial"/>
              </a:rPr>
              <a:t>han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9AA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9AA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rial"/>
              </a:rPr>
              <a:t>d’anar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9AA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9AA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rial"/>
              </a:rPr>
              <a:t>acompanyats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9AA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rial"/>
              </a:rPr>
              <a:t> de 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9AA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rial"/>
              </a:rPr>
              <a:t>recursos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9AA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9AA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rial"/>
              </a:rPr>
              <a:t>econòmics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9AA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rial"/>
              </a:rPr>
              <a:t> i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9AA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rial"/>
              </a:rPr>
              <a:t>millores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9AA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9AA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rial"/>
              </a:rPr>
              <a:t>en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9AA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9AA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rial"/>
              </a:rPr>
              <a:t>el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9AA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rial"/>
              </a:rPr>
              <a:t> transport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9AA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rial"/>
              </a:rPr>
              <a:t>col·lectiu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9AA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rial"/>
              </a:rPr>
              <a:t> 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9AA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rial"/>
              </a:rPr>
              <a:t>així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9AA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rial"/>
              </a:rPr>
              <a:t> com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9AA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rial"/>
              </a:rPr>
              <a:t>en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9AA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9AA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rial"/>
              </a:rPr>
              <a:t>accions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9AA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9AA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rial"/>
              </a:rPr>
              <a:t>en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9AA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rial"/>
              </a:rPr>
              <a:t> les vies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9AA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rial"/>
              </a:rPr>
              <a:t>d’alta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9AA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9AA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rial"/>
              </a:rPr>
              <a:t>capacitat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9AA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rial"/>
              </a:rPr>
              <a:t> (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9AA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rial"/>
              </a:rPr>
              <a:t>que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9AA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rial"/>
              </a:rPr>
              <a:t> no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9AA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rial"/>
              </a:rPr>
              <a:t>són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9AA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9AA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rial"/>
              </a:rPr>
              <a:t>competència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9AA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rial"/>
              </a:rPr>
              <a:t> municipal)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9AA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rial"/>
              </a:rPr>
              <a:t>si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9AA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9AA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rial"/>
              </a:rPr>
              <a:t>volem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9AA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9AA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rial"/>
              </a:rPr>
              <a:t>que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9AA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rial"/>
              </a:rPr>
              <a:t> la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9AA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rial"/>
              </a:rPr>
              <a:t>implantació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9AA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9AA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rial"/>
              </a:rPr>
              <a:t>sigui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9AA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rial"/>
              </a:rPr>
              <a:t> real i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9AA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rial"/>
              </a:rPr>
              <a:t>eficaç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29AA97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7D8F51B-B7A6-CC80-9902-4B1F4632B94B}"/>
              </a:ext>
            </a:extLst>
          </p:cNvPr>
          <p:cNvSpPr txBox="1"/>
          <p:nvPr/>
        </p:nvSpPr>
        <p:spPr>
          <a:xfrm>
            <a:off x="1707562" y="4819173"/>
            <a:ext cx="3040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solidFill>
                  <a:srgbClr val="29AA97"/>
                </a:solidFill>
                <a:latin typeface="Calibri"/>
                <a:ea typeface="Calibri"/>
                <a:cs typeface="Calibri"/>
              </a:rPr>
              <a:t>24 municipis AMB</a:t>
            </a:r>
          </a:p>
          <a:p>
            <a:r>
              <a:rPr lang="ca-ES" sz="2000" b="1" dirty="0">
                <a:solidFill>
                  <a:srgbClr val="29AA97"/>
                </a:solidFill>
                <a:latin typeface="Calibri"/>
                <a:ea typeface="Calibri"/>
                <a:cs typeface="Calibri"/>
              </a:rPr>
              <a:t>44 municipis suport AMTU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57572BE6-FC95-26C2-C462-C43EAB516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">
            <a:extLst>
              <a:ext uri="{FF2B5EF4-FFF2-40B4-BE49-F238E27FC236}">
                <a16:creationId xmlns:a16="http://schemas.microsoft.com/office/drawing/2014/main" id="{05BA1411-A898-0236-1BD3-99DDA6023B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2148"/>
            <a:ext cx="10694853" cy="7557527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>
            <a:extLst>
              <a:ext uri="{FF2B5EF4-FFF2-40B4-BE49-F238E27FC236}">
                <a16:creationId xmlns:a16="http://schemas.microsoft.com/office/drawing/2014/main" id="{443C8A52-CB24-B3FA-59E3-4726285D123A}"/>
              </a:ext>
            </a:extLst>
          </p:cNvPr>
          <p:cNvSpPr/>
          <p:nvPr/>
        </p:nvSpPr>
        <p:spPr>
          <a:xfrm>
            <a:off x="766871" y="1331173"/>
            <a:ext cx="9626053" cy="483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 dirty="0">
                <a:solidFill>
                  <a:srgbClr val="29AA97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sz="2400" b="1" dirty="0" err="1">
                <a:solidFill>
                  <a:srgbClr val="29AA97"/>
                </a:solidFill>
                <a:latin typeface="Calibri"/>
                <a:ea typeface="Calibri"/>
                <a:cs typeface="Calibri"/>
                <a:sym typeface="Calibri"/>
              </a:rPr>
              <a:t>suport</a:t>
            </a:r>
            <a:r>
              <a:rPr lang="en-US" sz="2400" b="1" dirty="0">
                <a:solidFill>
                  <a:srgbClr val="29AA9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29AA97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2400" b="1" dirty="0">
                <a:solidFill>
                  <a:srgbClr val="29AA97"/>
                </a:solidFill>
                <a:latin typeface="Calibri"/>
                <a:ea typeface="Calibri"/>
                <a:cs typeface="Calibri"/>
                <a:sym typeface="Calibri"/>
              </a:rPr>
              <a:t> pot </a:t>
            </a:r>
            <a:r>
              <a:rPr lang="en-US" sz="2400" b="1" dirty="0" err="1">
                <a:solidFill>
                  <a:srgbClr val="29AA97"/>
                </a:solidFill>
                <a:latin typeface="Calibri"/>
                <a:ea typeface="Calibri"/>
                <a:cs typeface="Calibri"/>
                <a:sym typeface="Calibri"/>
              </a:rPr>
              <a:t>donar</a:t>
            </a:r>
            <a:r>
              <a:rPr lang="en-US" sz="2400" b="1" dirty="0">
                <a:solidFill>
                  <a:srgbClr val="29AA9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29AA97"/>
                </a:solidFill>
                <a:latin typeface="Calibri"/>
                <a:ea typeface="Calibri"/>
                <a:cs typeface="Calibri"/>
                <a:sym typeface="Calibri"/>
              </a:rPr>
              <a:t>l’AMTU</a:t>
            </a:r>
            <a:r>
              <a:rPr lang="en-US" sz="2400" b="1" dirty="0">
                <a:solidFill>
                  <a:srgbClr val="29AA97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en-US" sz="2400" b="1" dirty="0" err="1">
                <a:solidFill>
                  <a:srgbClr val="29AA97"/>
                </a:solidFill>
                <a:latin typeface="Calibri"/>
                <a:ea typeface="Calibri"/>
                <a:cs typeface="Calibri"/>
                <a:sym typeface="Calibri"/>
              </a:rPr>
              <a:t>l’ATM</a:t>
            </a:r>
            <a:r>
              <a:rPr lang="en-US" sz="2400" b="1" dirty="0">
                <a:solidFill>
                  <a:srgbClr val="29AA97"/>
                </a:solidFill>
                <a:latin typeface="Calibri"/>
                <a:ea typeface="Calibri"/>
                <a:cs typeface="Calibri"/>
                <a:sym typeface="Calibri"/>
              </a:rPr>
              <a:t> de Barcelona (1/2)</a:t>
            </a:r>
            <a:endParaRPr sz="2400" b="1" dirty="0">
              <a:solidFill>
                <a:srgbClr val="29AA9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">
            <a:extLst>
              <a:ext uri="{FF2B5EF4-FFF2-40B4-BE49-F238E27FC236}">
                <a16:creationId xmlns:a16="http://schemas.microsoft.com/office/drawing/2014/main" id="{A0A3653D-599F-2E08-F57A-18572AB35CBB}"/>
              </a:ext>
            </a:extLst>
          </p:cNvPr>
          <p:cNvSpPr/>
          <p:nvPr/>
        </p:nvSpPr>
        <p:spPr>
          <a:xfrm>
            <a:off x="766871" y="2076698"/>
            <a:ext cx="6235063" cy="1089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2634" y="2053204"/>
            <a:ext cx="9506544" cy="1536872"/>
          </a:xfrm>
          <a:prstGeom prst="rect">
            <a:avLst/>
          </a:prstGeom>
        </p:spPr>
        <p:txBody>
          <a:bodyPr vert="horz" wrap="square" lIns="0" tIns="10582" rIns="0" bIns="0" rtlCol="0">
            <a:spAutoFit/>
          </a:bodyPr>
          <a:lstStyle/>
          <a:p>
            <a:pPr marL="262327" marR="4456" indent="-251745" algn="just">
              <a:spcBef>
                <a:spcPts val="83"/>
              </a:spcBef>
              <a:buChar char="•"/>
              <a:tabLst>
                <a:tab pos="262327" algn="l"/>
                <a:tab pos="263441" algn="l"/>
              </a:tabLst>
            </a:pPr>
            <a:r>
              <a:rPr sz="1403" dirty="0">
                <a:latin typeface="Arial MT"/>
                <a:cs typeface="Arial MT"/>
              </a:rPr>
              <a:t>	Des</a:t>
            </a:r>
            <a:r>
              <a:rPr sz="1403" spc="26" dirty="0">
                <a:latin typeface="Arial MT"/>
                <a:cs typeface="Arial MT"/>
              </a:rPr>
              <a:t> </a:t>
            </a:r>
            <a:r>
              <a:rPr sz="1403" dirty="0">
                <a:latin typeface="Arial MT"/>
                <a:cs typeface="Arial MT"/>
              </a:rPr>
              <a:t>de</a:t>
            </a:r>
            <a:r>
              <a:rPr sz="1403" spc="26" dirty="0">
                <a:latin typeface="Arial MT"/>
                <a:cs typeface="Arial MT"/>
              </a:rPr>
              <a:t> </a:t>
            </a:r>
            <a:r>
              <a:rPr sz="1403" dirty="0">
                <a:latin typeface="Arial MT"/>
                <a:cs typeface="Arial MT"/>
              </a:rPr>
              <a:t>l’ATM</a:t>
            </a:r>
            <a:r>
              <a:rPr sz="1403" spc="31" dirty="0">
                <a:latin typeface="Arial MT"/>
                <a:cs typeface="Arial MT"/>
              </a:rPr>
              <a:t> </a:t>
            </a:r>
            <a:r>
              <a:rPr sz="1403" dirty="0">
                <a:latin typeface="Arial MT"/>
                <a:cs typeface="Arial MT"/>
              </a:rPr>
              <a:t>s’ha</a:t>
            </a:r>
            <a:r>
              <a:rPr sz="1403" spc="26" dirty="0">
                <a:latin typeface="Arial MT"/>
                <a:cs typeface="Arial MT"/>
              </a:rPr>
              <a:t> </a:t>
            </a:r>
            <a:r>
              <a:rPr sz="1403" dirty="0">
                <a:latin typeface="Arial MT"/>
                <a:cs typeface="Arial MT"/>
              </a:rPr>
              <a:t>posat</a:t>
            </a:r>
            <a:r>
              <a:rPr sz="1403" spc="31" dirty="0">
                <a:latin typeface="Arial MT"/>
                <a:cs typeface="Arial MT"/>
              </a:rPr>
              <a:t> </a:t>
            </a:r>
            <a:r>
              <a:rPr sz="1403" dirty="0">
                <a:latin typeface="Arial MT"/>
                <a:cs typeface="Arial MT"/>
              </a:rPr>
              <a:t>a</a:t>
            </a:r>
            <a:r>
              <a:rPr sz="1403" spc="26" dirty="0">
                <a:latin typeface="Arial MT"/>
                <a:cs typeface="Arial MT"/>
              </a:rPr>
              <a:t> </a:t>
            </a:r>
            <a:r>
              <a:rPr sz="1403" dirty="0">
                <a:latin typeface="Arial MT"/>
                <a:cs typeface="Arial MT"/>
              </a:rPr>
              <a:t>disposició</a:t>
            </a:r>
            <a:r>
              <a:rPr sz="1403" spc="35" dirty="0">
                <a:latin typeface="Arial MT"/>
                <a:cs typeface="Arial MT"/>
              </a:rPr>
              <a:t> </a:t>
            </a:r>
            <a:r>
              <a:rPr sz="1403" dirty="0">
                <a:latin typeface="Arial MT"/>
                <a:cs typeface="Arial MT"/>
              </a:rPr>
              <a:t>dels</a:t>
            </a:r>
            <a:r>
              <a:rPr sz="1403" spc="31" dirty="0">
                <a:latin typeface="Arial MT"/>
                <a:cs typeface="Arial MT"/>
              </a:rPr>
              <a:t> </a:t>
            </a:r>
            <a:r>
              <a:rPr sz="1403" dirty="0">
                <a:latin typeface="Arial MT"/>
                <a:cs typeface="Arial MT"/>
              </a:rPr>
              <a:t>municipis</a:t>
            </a:r>
            <a:r>
              <a:rPr sz="1403" spc="35" dirty="0">
                <a:latin typeface="Arial MT"/>
                <a:cs typeface="Arial MT"/>
              </a:rPr>
              <a:t> </a:t>
            </a:r>
            <a:r>
              <a:rPr sz="1403" dirty="0">
                <a:latin typeface="Arial MT"/>
                <a:cs typeface="Arial MT"/>
              </a:rPr>
              <a:t>un</a:t>
            </a:r>
            <a:r>
              <a:rPr sz="1403" spc="26" dirty="0">
                <a:latin typeface="Arial MT"/>
                <a:cs typeface="Arial MT"/>
              </a:rPr>
              <a:t> </a:t>
            </a:r>
            <a:r>
              <a:rPr sz="1403" dirty="0">
                <a:latin typeface="Arial MT"/>
                <a:cs typeface="Arial MT"/>
              </a:rPr>
              <a:t>seguit</a:t>
            </a:r>
            <a:r>
              <a:rPr sz="1403" spc="35" dirty="0">
                <a:latin typeface="Arial MT"/>
                <a:cs typeface="Arial MT"/>
              </a:rPr>
              <a:t> </a:t>
            </a:r>
            <a:r>
              <a:rPr sz="1403" dirty="0">
                <a:latin typeface="Arial MT"/>
                <a:cs typeface="Arial MT"/>
              </a:rPr>
              <a:t>de</a:t>
            </a:r>
            <a:r>
              <a:rPr sz="1403" spc="26" dirty="0">
                <a:latin typeface="Arial MT"/>
                <a:cs typeface="Arial MT"/>
              </a:rPr>
              <a:t> </a:t>
            </a:r>
            <a:r>
              <a:rPr sz="1403" dirty="0">
                <a:latin typeface="Arial MT"/>
                <a:cs typeface="Arial MT"/>
              </a:rPr>
              <a:t>recursos</a:t>
            </a:r>
            <a:r>
              <a:rPr sz="1403" spc="35" dirty="0">
                <a:latin typeface="Arial MT"/>
                <a:cs typeface="Arial MT"/>
              </a:rPr>
              <a:t> </a:t>
            </a:r>
            <a:r>
              <a:rPr sz="1403" dirty="0">
                <a:latin typeface="Arial MT"/>
                <a:cs typeface="Arial MT"/>
              </a:rPr>
              <a:t>per</a:t>
            </a:r>
            <a:r>
              <a:rPr sz="1403" spc="22" dirty="0">
                <a:latin typeface="Arial MT"/>
                <a:cs typeface="Arial MT"/>
              </a:rPr>
              <a:t> </a:t>
            </a:r>
            <a:r>
              <a:rPr sz="1403" dirty="0">
                <a:latin typeface="Arial MT"/>
                <a:cs typeface="Arial MT"/>
              </a:rPr>
              <a:t>implementar</a:t>
            </a:r>
            <a:r>
              <a:rPr sz="1403" spc="35" dirty="0">
                <a:latin typeface="Arial MT"/>
                <a:cs typeface="Arial MT"/>
              </a:rPr>
              <a:t> </a:t>
            </a:r>
            <a:r>
              <a:rPr sz="1403" dirty="0">
                <a:latin typeface="Arial MT"/>
                <a:cs typeface="Arial MT"/>
              </a:rPr>
              <a:t>les</a:t>
            </a:r>
            <a:r>
              <a:rPr sz="1403" spc="31" dirty="0">
                <a:latin typeface="Arial MT"/>
                <a:cs typeface="Arial MT"/>
              </a:rPr>
              <a:t> </a:t>
            </a:r>
            <a:r>
              <a:rPr sz="1403" dirty="0">
                <a:latin typeface="Arial MT"/>
                <a:cs typeface="Arial MT"/>
              </a:rPr>
              <a:t>ZBE,</a:t>
            </a:r>
            <a:r>
              <a:rPr sz="1403" spc="35" dirty="0">
                <a:latin typeface="Arial MT"/>
                <a:cs typeface="Arial MT"/>
              </a:rPr>
              <a:t> </a:t>
            </a:r>
            <a:r>
              <a:rPr sz="1403" dirty="0">
                <a:latin typeface="Arial MT"/>
                <a:cs typeface="Arial MT"/>
              </a:rPr>
              <a:t>entre</a:t>
            </a:r>
            <a:r>
              <a:rPr sz="1403" spc="26" dirty="0">
                <a:latin typeface="Arial MT"/>
                <a:cs typeface="Arial MT"/>
              </a:rPr>
              <a:t> </a:t>
            </a:r>
            <a:r>
              <a:rPr sz="1403" dirty="0">
                <a:latin typeface="Arial MT"/>
                <a:cs typeface="Arial MT"/>
              </a:rPr>
              <a:t>les</a:t>
            </a:r>
            <a:r>
              <a:rPr sz="1403" spc="35" dirty="0">
                <a:latin typeface="Arial MT"/>
                <a:cs typeface="Arial MT"/>
              </a:rPr>
              <a:t> </a:t>
            </a:r>
            <a:r>
              <a:rPr sz="1403" spc="-9" dirty="0">
                <a:latin typeface="Arial MT"/>
                <a:cs typeface="Arial MT"/>
              </a:rPr>
              <a:t>quals </a:t>
            </a:r>
            <a:r>
              <a:rPr sz="1403" dirty="0">
                <a:latin typeface="Arial MT"/>
                <a:cs typeface="Arial MT"/>
              </a:rPr>
              <a:t>s’ofereix</a:t>
            </a:r>
            <a:r>
              <a:rPr sz="1403" spc="-4" dirty="0">
                <a:latin typeface="Arial MT"/>
                <a:cs typeface="Arial MT"/>
              </a:rPr>
              <a:t> </a:t>
            </a:r>
            <a:r>
              <a:rPr sz="1403" dirty="0">
                <a:latin typeface="Arial MT"/>
                <a:cs typeface="Arial MT"/>
              </a:rPr>
              <a:t>l’assessorament jurídic</a:t>
            </a:r>
            <a:r>
              <a:rPr sz="1403" spc="4" dirty="0">
                <a:latin typeface="Arial MT"/>
                <a:cs typeface="Arial MT"/>
              </a:rPr>
              <a:t> </a:t>
            </a:r>
            <a:r>
              <a:rPr sz="1403" dirty="0">
                <a:latin typeface="Arial MT"/>
                <a:cs typeface="Arial MT"/>
              </a:rPr>
              <a:t>i el desenvolupament de</a:t>
            </a:r>
            <a:r>
              <a:rPr sz="1403" spc="-4" dirty="0">
                <a:latin typeface="Arial MT"/>
                <a:cs typeface="Arial MT"/>
              </a:rPr>
              <a:t> </a:t>
            </a:r>
            <a:r>
              <a:rPr sz="1403" dirty="0">
                <a:latin typeface="Arial MT"/>
                <a:cs typeface="Arial MT"/>
              </a:rPr>
              <a:t>les eines</a:t>
            </a:r>
            <a:r>
              <a:rPr sz="1403" spc="-9" dirty="0">
                <a:latin typeface="Arial MT"/>
                <a:cs typeface="Arial MT"/>
              </a:rPr>
              <a:t> </a:t>
            </a:r>
            <a:r>
              <a:rPr sz="1403" dirty="0">
                <a:latin typeface="Arial MT"/>
                <a:cs typeface="Arial MT"/>
              </a:rPr>
              <a:t>necessàries</a:t>
            </a:r>
            <a:r>
              <a:rPr sz="1403" spc="4" dirty="0">
                <a:latin typeface="Arial MT"/>
                <a:cs typeface="Arial MT"/>
              </a:rPr>
              <a:t> </a:t>
            </a:r>
            <a:r>
              <a:rPr sz="1403" dirty="0">
                <a:latin typeface="Arial MT"/>
                <a:cs typeface="Arial MT"/>
              </a:rPr>
              <a:t>a</a:t>
            </a:r>
            <a:r>
              <a:rPr sz="1403" spc="-4" dirty="0">
                <a:latin typeface="Arial MT"/>
                <a:cs typeface="Arial MT"/>
              </a:rPr>
              <a:t> </a:t>
            </a:r>
            <a:r>
              <a:rPr sz="1403" dirty="0">
                <a:latin typeface="Arial MT"/>
                <a:cs typeface="Arial MT"/>
              </a:rPr>
              <a:t>nivell</a:t>
            </a:r>
            <a:r>
              <a:rPr sz="1403" spc="4" dirty="0">
                <a:latin typeface="Arial MT"/>
                <a:cs typeface="Arial MT"/>
              </a:rPr>
              <a:t> </a:t>
            </a:r>
            <a:r>
              <a:rPr sz="1403" dirty="0">
                <a:latin typeface="Arial MT"/>
                <a:cs typeface="Arial MT"/>
              </a:rPr>
              <a:t>tecnològic per</a:t>
            </a:r>
            <a:r>
              <a:rPr sz="1403" spc="-9" dirty="0">
                <a:latin typeface="Arial MT"/>
                <a:cs typeface="Arial MT"/>
              </a:rPr>
              <a:t> </a:t>
            </a:r>
            <a:r>
              <a:rPr sz="1403" dirty="0">
                <a:latin typeface="Arial MT"/>
                <a:cs typeface="Arial MT"/>
              </a:rPr>
              <a:t>la gestió</a:t>
            </a:r>
            <a:r>
              <a:rPr sz="1403" spc="-4" dirty="0">
                <a:latin typeface="Arial MT"/>
                <a:cs typeface="Arial MT"/>
              </a:rPr>
              <a:t> </a:t>
            </a:r>
            <a:r>
              <a:rPr sz="1403" dirty="0">
                <a:latin typeface="Arial MT"/>
                <a:cs typeface="Arial MT"/>
              </a:rPr>
              <a:t>de</a:t>
            </a:r>
            <a:r>
              <a:rPr sz="1403" spc="-4" dirty="0">
                <a:latin typeface="Arial MT"/>
                <a:cs typeface="Arial MT"/>
              </a:rPr>
              <a:t> </a:t>
            </a:r>
            <a:r>
              <a:rPr sz="1403" spc="-22" dirty="0">
                <a:latin typeface="Arial MT"/>
                <a:cs typeface="Arial MT"/>
              </a:rPr>
              <a:t>la </a:t>
            </a:r>
            <a:r>
              <a:rPr sz="1403" spc="-18" dirty="0">
                <a:latin typeface="Arial MT"/>
                <a:cs typeface="Arial MT"/>
              </a:rPr>
              <a:t>ZBE.</a:t>
            </a:r>
            <a:endParaRPr sz="1403" dirty="0">
              <a:latin typeface="Arial MT"/>
              <a:cs typeface="Arial MT"/>
            </a:endParaRPr>
          </a:p>
          <a:p>
            <a:pPr marL="262327" indent="-251188">
              <a:spcBef>
                <a:spcPts val="925"/>
              </a:spcBef>
              <a:buChar char="•"/>
              <a:tabLst>
                <a:tab pos="262327" algn="l"/>
              </a:tabLst>
            </a:pPr>
            <a:r>
              <a:rPr sz="1403" dirty="0">
                <a:latin typeface="Arial MT"/>
                <a:cs typeface="Arial MT"/>
              </a:rPr>
              <a:t>Els</a:t>
            </a:r>
            <a:r>
              <a:rPr sz="1403" spc="285" dirty="0">
                <a:latin typeface="Arial MT"/>
                <a:cs typeface="Arial MT"/>
              </a:rPr>
              <a:t> </a:t>
            </a:r>
            <a:r>
              <a:rPr sz="1403" dirty="0">
                <a:latin typeface="Arial MT"/>
                <a:cs typeface="Arial MT"/>
              </a:rPr>
              <a:t>municipis</a:t>
            </a:r>
            <a:r>
              <a:rPr sz="1403" spc="285" dirty="0">
                <a:latin typeface="Arial MT"/>
                <a:cs typeface="Arial MT"/>
              </a:rPr>
              <a:t> </a:t>
            </a:r>
            <a:r>
              <a:rPr sz="1403" dirty="0">
                <a:latin typeface="Arial MT"/>
                <a:cs typeface="Arial MT"/>
              </a:rPr>
              <a:t>mostren</a:t>
            </a:r>
            <a:r>
              <a:rPr sz="1403" spc="281" dirty="0">
                <a:latin typeface="Arial MT"/>
                <a:cs typeface="Arial MT"/>
              </a:rPr>
              <a:t> </a:t>
            </a:r>
            <a:r>
              <a:rPr sz="1403" dirty="0">
                <a:latin typeface="Arial MT"/>
                <a:cs typeface="Arial MT"/>
              </a:rPr>
              <a:t>interès</a:t>
            </a:r>
            <a:r>
              <a:rPr sz="1403" spc="285" dirty="0">
                <a:latin typeface="Arial MT"/>
                <a:cs typeface="Arial MT"/>
              </a:rPr>
              <a:t> </a:t>
            </a:r>
            <a:r>
              <a:rPr sz="1403" dirty="0">
                <a:latin typeface="Arial MT"/>
                <a:cs typeface="Arial MT"/>
              </a:rPr>
              <a:t>en</a:t>
            </a:r>
            <a:r>
              <a:rPr sz="1403" spc="281" dirty="0">
                <a:latin typeface="Arial MT"/>
                <a:cs typeface="Arial MT"/>
              </a:rPr>
              <a:t> </a:t>
            </a:r>
            <a:r>
              <a:rPr sz="1403" dirty="0">
                <a:latin typeface="Arial MT"/>
                <a:cs typeface="Arial MT"/>
              </a:rPr>
              <a:t>treballar</a:t>
            </a:r>
            <a:r>
              <a:rPr sz="1403" spc="276" dirty="0">
                <a:latin typeface="Arial MT"/>
                <a:cs typeface="Arial MT"/>
              </a:rPr>
              <a:t> </a:t>
            </a:r>
            <a:r>
              <a:rPr sz="1403" dirty="0">
                <a:latin typeface="Arial MT"/>
                <a:cs typeface="Arial MT"/>
              </a:rPr>
              <a:t>de</a:t>
            </a:r>
            <a:r>
              <a:rPr sz="1403" spc="281" dirty="0">
                <a:latin typeface="Arial MT"/>
                <a:cs typeface="Arial MT"/>
              </a:rPr>
              <a:t> </a:t>
            </a:r>
            <a:r>
              <a:rPr sz="1403" dirty="0">
                <a:latin typeface="Arial MT"/>
                <a:cs typeface="Arial MT"/>
              </a:rPr>
              <a:t>forma</a:t>
            </a:r>
            <a:r>
              <a:rPr sz="1403" spc="285" dirty="0">
                <a:latin typeface="Arial MT"/>
                <a:cs typeface="Arial MT"/>
              </a:rPr>
              <a:t> </a:t>
            </a:r>
            <a:r>
              <a:rPr sz="1403" dirty="0">
                <a:latin typeface="Arial MT"/>
                <a:cs typeface="Arial MT"/>
              </a:rPr>
              <a:t>conjunta</a:t>
            </a:r>
            <a:r>
              <a:rPr sz="1403" spc="285" dirty="0">
                <a:latin typeface="Arial MT"/>
                <a:cs typeface="Arial MT"/>
              </a:rPr>
              <a:t> </a:t>
            </a:r>
            <a:r>
              <a:rPr sz="1403" dirty="0">
                <a:latin typeface="Arial MT"/>
                <a:cs typeface="Arial MT"/>
              </a:rPr>
              <a:t>per</a:t>
            </a:r>
            <a:r>
              <a:rPr sz="1403" spc="272" dirty="0">
                <a:latin typeface="Arial MT"/>
                <a:cs typeface="Arial MT"/>
              </a:rPr>
              <a:t> </a:t>
            </a:r>
            <a:r>
              <a:rPr sz="1403" dirty="0">
                <a:latin typeface="Arial MT"/>
                <a:cs typeface="Arial MT"/>
              </a:rPr>
              <a:t>dur</a:t>
            </a:r>
            <a:r>
              <a:rPr sz="1403" spc="276" dirty="0">
                <a:latin typeface="Arial MT"/>
                <a:cs typeface="Arial MT"/>
              </a:rPr>
              <a:t> </a:t>
            </a:r>
            <a:r>
              <a:rPr sz="1403" dirty="0">
                <a:latin typeface="Arial MT"/>
                <a:cs typeface="Arial MT"/>
              </a:rPr>
              <a:t>a</a:t>
            </a:r>
            <a:r>
              <a:rPr sz="1403" spc="285" dirty="0">
                <a:latin typeface="Arial MT"/>
                <a:cs typeface="Arial MT"/>
              </a:rPr>
              <a:t> </a:t>
            </a:r>
            <a:r>
              <a:rPr sz="1403" spc="-9" dirty="0" err="1">
                <a:latin typeface="Arial MT"/>
                <a:cs typeface="Arial MT"/>
              </a:rPr>
              <a:t>terme</a:t>
            </a:r>
            <a:r>
              <a:rPr lang="ca-ES" sz="1403" spc="-9" dirty="0">
                <a:latin typeface="Arial MT"/>
                <a:cs typeface="Arial MT"/>
              </a:rPr>
              <a:t> </a:t>
            </a:r>
            <a:r>
              <a:rPr sz="1403" dirty="0" err="1">
                <a:latin typeface="Arial MT"/>
                <a:cs typeface="Arial MT"/>
              </a:rPr>
              <a:t>aquesta</a:t>
            </a:r>
            <a:r>
              <a:rPr sz="1403" spc="-44" dirty="0">
                <a:latin typeface="Arial MT"/>
                <a:cs typeface="Arial MT"/>
              </a:rPr>
              <a:t> </a:t>
            </a:r>
            <a:r>
              <a:rPr sz="1403" dirty="0">
                <a:latin typeface="Arial MT"/>
                <a:cs typeface="Arial MT"/>
              </a:rPr>
              <a:t>implantació.</a:t>
            </a:r>
            <a:r>
              <a:rPr sz="1403" spc="-53" dirty="0">
                <a:latin typeface="Arial MT"/>
                <a:cs typeface="Arial MT"/>
              </a:rPr>
              <a:t> </a:t>
            </a:r>
            <a:r>
              <a:rPr sz="1403" dirty="0">
                <a:latin typeface="Arial MT"/>
                <a:cs typeface="Arial MT"/>
              </a:rPr>
              <a:t>S’han</a:t>
            </a:r>
            <a:r>
              <a:rPr sz="1403" spc="-48" dirty="0">
                <a:latin typeface="Arial MT"/>
                <a:cs typeface="Arial MT"/>
              </a:rPr>
              <a:t> </a:t>
            </a:r>
            <a:r>
              <a:rPr sz="1403" dirty="0">
                <a:latin typeface="Arial MT"/>
                <a:cs typeface="Arial MT"/>
              </a:rPr>
              <a:t>realitzat</a:t>
            </a:r>
            <a:r>
              <a:rPr sz="1403" spc="-26" dirty="0">
                <a:latin typeface="Arial MT"/>
                <a:cs typeface="Arial MT"/>
              </a:rPr>
              <a:t> </a:t>
            </a:r>
            <a:r>
              <a:rPr sz="1403" dirty="0">
                <a:latin typeface="Arial MT"/>
                <a:cs typeface="Arial MT"/>
              </a:rPr>
              <a:t>nombroses</a:t>
            </a:r>
            <a:r>
              <a:rPr sz="1403" spc="-31" dirty="0">
                <a:latin typeface="Arial MT"/>
                <a:cs typeface="Arial MT"/>
              </a:rPr>
              <a:t> </a:t>
            </a:r>
            <a:r>
              <a:rPr sz="1403" dirty="0">
                <a:latin typeface="Arial MT"/>
                <a:cs typeface="Arial MT"/>
              </a:rPr>
              <a:t>reunions</a:t>
            </a:r>
            <a:r>
              <a:rPr sz="1403" spc="-44" dirty="0">
                <a:latin typeface="Arial MT"/>
                <a:cs typeface="Arial MT"/>
              </a:rPr>
              <a:t> </a:t>
            </a:r>
            <a:r>
              <a:rPr sz="1403" dirty="0">
                <a:latin typeface="Arial MT"/>
                <a:cs typeface="Arial MT"/>
              </a:rPr>
              <a:t>amb</a:t>
            </a:r>
            <a:r>
              <a:rPr sz="1403" spc="-31" dirty="0">
                <a:latin typeface="Arial MT"/>
                <a:cs typeface="Arial MT"/>
              </a:rPr>
              <a:t> </a:t>
            </a:r>
            <a:r>
              <a:rPr sz="1403" dirty="0">
                <a:latin typeface="Arial MT"/>
                <a:cs typeface="Arial MT"/>
              </a:rPr>
              <a:t>els</a:t>
            </a:r>
            <a:r>
              <a:rPr sz="1403" spc="-39" dirty="0">
                <a:latin typeface="Arial MT"/>
                <a:cs typeface="Arial MT"/>
              </a:rPr>
              <a:t> </a:t>
            </a:r>
            <a:r>
              <a:rPr sz="1403" spc="-9" dirty="0" err="1">
                <a:latin typeface="Arial MT"/>
                <a:cs typeface="Arial MT"/>
              </a:rPr>
              <a:t>municipis</a:t>
            </a:r>
            <a:r>
              <a:rPr sz="1403" spc="-9" dirty="0">
                <a:latin typeface="Arial MT"/>
                <a:cs typeface="Arial MT"/>
              </a:rPr>
              <a:t>.</a:t>
            </a:r>
            <a:endParaRPr lang="ca-ES" sz="1403" spc="-9" dirty="0">
              <a:latin typeface="Arial MT"/>
              <a:cs typeface="Arial MT"/>
            </a:endParaRPr>
          </a:p>
          <a:p>
            <a:pPr marL="262327" indent="-251188">
              <a:spcBef>
                <a:spcPts val="925"/>
              </a:spcBef>
              <a:buChar char="•"/>
              <a:tabLst>
                <a:tab pos="262327" algn="l"/>
              </a:tabLst>
            </a:pPr>
            <a:endParaRPr sz="1403" dirty="0">
              <a:latin typeface="Arial MT"/>
              <a:cs typeface="Arial MT"/>
            </a:endParaRP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E5B0ECB1-58DD-62BA-B311-24B10CA05A78}"/>
              </a:ext>
            </a:extLst>
          </p:cNvPr>
          <p:cNvSpPr txBox="1"/>
          <p:nvPr/>
        </p:nvSpPr>
        <p:spPr>
          <a:xfrm>
            <a:off x="592634" y="3459915"/>
            <a:ext cx="9313366" cy="226578"/>
          </a:xfrm>
          <a:prstGeom prst="rect">
            <a:avLst/>
          </a:prstGeom>
        </p:spPr>
        <p:txBody>
          <a:bodyPr vert="horz" wrap="square" lIns="0" tIns="10582" rIns="0" bIns="0" rtlCol="0">
            <a:spAutoFit/>
          </a:bodyPr>
          <a:lstStyle/>
          <a:p>
            <a:pPr marL="11139">
              <a:spcBef>
                <a:spcPts val="83"/>
              </a:spcBef>
              <a:buClrTx/>
              <a:buFontTx/>
              <a:buNone/>
            </a:pPr>
            <a:r>
              <a:rPr sz="1403" dirty="0">
                <a:solidFill>
                  <a:sysClr val="windowText" lastClr="000000"/>
                </a:solidFill>
                <a:latin typeface="Arial MT"/>
                <a:cs typeface="Arial MT"/>
              </a:rPr>
              <a:t>Les</a:t>
            </a:r>
            <a:r>
              <a:rPr sz="1403" spc="-9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403" dirty="0">
                <a:solidFill>
                  <a:sysClr val="windowText" lastClr="000000"/>
                </a:solidFill>
                <a:latin typeface="Arial MT"/>
                <a:cs typeface="Arial MT"/>
              </a:rPr>
              <a:t>eines</a:t>
            </a:r>
            <a:r>
              <a:rPr sz="1403" spc="-18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403" dirty="0">
                <a:solidFill>
                  <a:sysClr val="windowText" lastClr="000000"/>
                </a:solidFill>
                <a:latin typeface="Arial MT"/>
                <a:cs typeface="Arial MT"/>
              </a:rPr>
              <a:t>tecnològiques</a:t>
            </a:r>
            <a:r>
              <a:rPr sz="1403" spc="-18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403" dirty="0">
                <a:solidFill>
                  <a:sysClr val="windowText" lastClr="000000"/>
                </a:solidFill>
                <a:latin typeface="Arial MT"/>
                <a:cs typeface="Arial MT"/>
              </a:rPr>
              <a:t>que</a:t>
            </a:r>
            <a:r>
              <a:rPr sz="1403" spc="-13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403" dirty="0">
                <a:solidFill>
                  <a:sysClr val="windowText" lastClr="000000"/>
                </a:solidFill>
                <a:latin typeface="Arial MT"/>
                <a:cs typeface="Arial MT"/>
              </a:rPr>
              <a:t>s’han</a:t>
            </a:r>
            <a:r>
              <a:rPr sz="1403" spc="-22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403" dirty="0">
                <a:solidFill>
                  <a:sysClr val="windowText" lastClr="000000"/>
                </a:solidFill>
                <a:latin typeface="Arial MT"/>
                <a:cs typeface="Arial MT"/>
              </a:rPr>
              <a:t>posat a</a:t>
            </a:r>
            <a:r>
              <a:rPr sz="1403" spc="-13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403" dirty="0">
                <a:solidFill>
                  <a:sysClr val="windowText" lastClr="000000"/>
                </a:solidFill>
                <a:latin typeface="Arial MT"/>
                <a:cs typeface="Arial MT"/>
              </a:rPr>
              <a:t>disposició</a:t>
            </a:r>
            <a:r>
              <a:rPr sz="1403" spc="-3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403" dirty="0">
                <a:solidFill>
                  <a:sysClr val="windowText" lastClr="000000"/>
                </a:solidFill>
                <a:latin typeface="Arial MT"/>
                <a:cs typeface="Arial MT"/>
              </a:rPr>
              <a:t>del</a:t>
            </a:r>
            <a:r>
              <a:rPr sz="1403" spc="-9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403" dirty="0" err="1">
                <a:solidFill>
                  <a:sysClr val="windowText" lastClr="000000"/>
                </a:solidFill>
                <a:latin typeface="Arial MT"/>
                <a:cs typeface="Arial MT"/>
              </a:rPr>
              <a:t>municipis</a:t>
            </a:r>
            <a:r>
              <a:rPr sz="1403" spc="-31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403" spc="-18" dirty="0" err="1">
                <a:solidFill>
                  <a:sysClr val="windowText" lastClr="000000"/>
                </a:solidFill>
                <a:latin typeface="Arial MT"/>
                <a:cs typeface="Arial MT"/>
              </a:rPr>
              <a:t>són</a:t>
            </a:r>
            <a:r>
              <a:rPr lang="ca-ES" sz="1403" spc="-18" dirty="0">
                <a:solidFill>
                  <a:sysClr val="windowText" lastClr="000000"/>
                </a:solidFill>
                <a:latin typeface="Arial MT"/>
                <a:cs typeface="Arial MT"/>
              </a:rPr>
              <a:t> dues plataformes informàtiques</a:t>
            </a:r>
            <a:r>
              <a:rPr sz="1403" spc="-18" dirty="0">
                <a:solidFill>
                  <a:sysClr val="windowText" lastClr="000000"/>
                </a:solidFill>
                <a:latin typeface="Arial MT"/>
                <a:cs typeface="Arial MT"/>
              </a:rPr>
              <a:t>:</a:t>
            </a:r>
            <a:endParaRPr sz="1403" dirty="0">
              <a:solidFill>
                <a:sysClr val="windowText" lastClr="000000"/>
              </a:solidFill>
              <a:latin typeface="Arial MT"/>
              <a:cs typeface="Arial M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A06B31E-F3D2-42AF-B455-931C25AE3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5267" y="3743652"/>
            <a:ext cx="6581337" cy="335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681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E524DD90-2748-95A0-2BAA-B48ACB692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">
            <a:extLst>
              <a:ext uri="{FF2B5EF4-FFF2-40B4-BE49-F238E27FC236}">
                <a16:creationId xmlns:a16="http://schemas.microsoft.com/office/drawing/2014/main" id="{06CF560E-42AF-55F7-184B-1FA589A9596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2148"/>
            <a:ext cx="10694853" cy="7557527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>
            <a:extLst>
              <a:ext uri="{FF2B5EF4-FFF2-40B4-BE49-F238E27FC236}">
                <a16:creationId xmlns:a16="http://schemas.microsoft.com/office/drawing/2014/main" id="{B5897336-7C97-AE46-1CEF-74F3A417E1C8}"/>
              </a:ext>
            </a:extLst>
          </p:cNvPr>
          <p:cNvSpPr/>
          <p:nvPr/>
        </p:nvSpPr>
        <p:spPr>
          <a:xfrm>
            <a:off x="766871" y="1331173"/>
            <a:ext cx="9626053" cy="483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 dirty="0">
                <a:solidFill>
                  <a:srgbClr val="29AA97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sz="2400" b="1" dirty="0" err="1">
                <a:solidFill>
                  <a:srgbClr val="29AA97"/>
                </a:solidFill>
                <a:latin typeface="Calibri"/>
                <a:ea typeface="Calibri"/>
                <a:cs typeface="Calibri"/>
                <a:sym typeface="Calibri"/>
              </a:rPr>
              <a:t>suport</a:t>
            </a:r>
            <a:r>
              <a:rPr lang="en-US" sz="2400" b="1" dirty="0">
                <a:solidFill>
                  <a:srgbClr val="29AA9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29AA97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2400" b="1" dirty="0">
                <a:solidFill>
                  <a:srgbClr val="29AA97"/>
                </a:solidFill>
                <a:latin typeface="Calibri"/>
                <a:ea typeface="Calibri"/>
                <a:cs typeface="Calibri"/>
                <a:sym typeface="Calibri"/>
              </a:rPr>
              <a:t> pot </a:t>
            </a:r>
            <a:r>
              <a:rPr lang="en-US" sz="2400" b="1" dirty="0" err="1">
                <a:solidFill>
                  <a:srgbClr val="29AA97"/>
                </a:solidFill>
                <a:latin typeface="Calibri"/>
                <a:ea typeface="Calibri"/>
                <a:cs typeface="Calibri"/>
                <a:sym typeface="Calibri"/>
              </a:rPr>
              <a:t>donar</a:t>
            </a:r>
            <a:r>
              <a:rPr lang="en-US" sz="2400" b="1" dirty="0">
                <a:solidFill>
                  <a:srgbClr val="29AA9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29AA97"/>
                </a:solidFill>
                <a:latin typeface="Calibri"/>
                <a:ea typeface="Calibri"/>
                <a:cs typeface="Calibri"/>
                <a:sym typeface="Calibri"/>
              </a:rPr>
              <a:t>l’AMTU</a:t>
            </a:r>
            <a:r>
              <a:rPr lang="en-US" sz="2400" b="1" dirty="0">
                <a:solidFill>
                  <a:srgbClr val="29AA97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en-US" sz="2400" b="1" dirty="0" err="1">
                <a:solidFill>
                  <a:srgbClr val="29AA97"/>
                </a:solidFill>
                <a:latin typeface="Calibri"/>
                <a:ea typeface="Calibri"/>
                <a:cs typeface="Calibri"/>
                <a:sym typeface="Calibri"/>
              </a:rPr>
              <a:t>l’ATM</a:t>
            </a:r>
            <a:r>
              <a:rPr lang="en-US" sz="2400" b="1" dirty="0">
                <a:solidFill>
                  <a:srgbClr val="29AA97"/>
                </a:solidFill>
                <a:latin typeface="Calibri"/>
                <a:ea typeface="Calibri"/>
                <a:cs typeface="Calibri"/>
                <a:sym typeface="Calibri"/>
              </a:rPr>
              <a:t> de Barcelona (2/2)</a:t>
            </a:r>
            <a:endParaRPr sz="2400" b="1" dirty="0">
              <a:solidFill>
                <a:srgbClr val="29AA9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">
            <a:extLst>
              <a:ext uri="{FF2B5EF4-FFF2-40B4-BE49-F238E27FC236}">
                <a16:creationId xmlns:a16="http://schemas.microsoft.com/office/drawing/2014/main" id="{0AFF624A-7892-50B0-33A8-A450A18E55FD}"/>
              </a:ext>
            </a:extLst>
          </p:cNvPr>
          <p:cNvSpPr/>
          <p:nvPr/>
        </p:nvSpPr>
        <p:spPr>
          <a:xfrm>
            <a:off x="766871" y="2076698"/>
            <a:ext cx="6235063" cy="1089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B30B2E28-6385-3343-4734-A06ABC618FC2}"/>
              </a:ext>
            </a:extLst>
          </p:cNvPr>
          <p:cNvSpPr txBox="1"/>
          <p:nvPr/>
        </p:nvSpPr>
        <p:spPr>
          <a:xfrm>
            <a:off x="500222" y="1937729"/>
            <a:ext cx="5892112" cy="468397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algn="just">
              <a:lnSpc>
                <a:spcPct val="90200"/>
              </a:lnSpc>
              <a:spcBef>
                <a:spcPts val="265"/>
              </a:spcBef>
              <a:buClrTx/>
              <a:buFontTx/>
              <a:buNone/>
            </a:pPr>
            <a:r>
              <a:rPr dirty="0">
                <a:solidFill>
                  <a:sysClr val="windowText" lastClr="000000"/>
                </a:solidFill>
                <a:latin typeface="Arial MT"/>
                <a:cs typeface="Arial MT"/>
              </a:rPr>
              <a:t>Es</a:t>
            </a:r>
            <a:r>
              <a:rPr spc="90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ysClr val="windowText" lastClr="000000"/>
                </a:solidFill>
                <a:latin typeface="Arial MT"/>
                <a:cs typeface="Arial MT"/>
              </a:rPr>
              <a:t>proposa</a:t>
            </a:r>
            <a:r>
              <a:rPr spc="90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ysClr val="windowText" lastClr="000000"/>
                </a:solidFill>
                <a:latin typeface="Arial MT"/>
                <a:cs typeface="Arial MT"/>
              </a:rPr>
              <a:t>un</a:t>
            </a:r>
            <a:r>
              <a:rPr spc="8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ysClr val="windowText" lastClr="000000"/>
                </a:solidFill>
                <a:latin typeface="Arial MT"/>
                <a:cs typeface="Arial MT"/>
              </a:rPr>
              <a:t>model</a:t>
            </a:r>
            <a:r>
              <a:rPr spc="90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ysClr val="windowText" lastClr="000000"/>
                </a:solidFill>
                <a:latin typeface="Arial MT"/>
                <a:cs typeface="Arial MT"/>
              </a:rPr>
              <a:t>d’atenció</a:t>
            </a:r>
            <a:r>
              <a:rPr spc="8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ysClr val="windowText" lastClr="000000"/>
                </a:solidFill>
                <a:latin typeface="Arial MT"/>
                <a:cs typeface="Arial MT"/>
              </a:rPr>
              <a:t>on</a:t>
            </a:r>
            <a:r>
              <a:rPr spc="8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ysClr val="windowText" lastClr="000000"/>
                </a:solidFill>
                <a:latin typeface="Arial MT"/>
                <a:cs typeface="Arial MT"/>
              </a:rPr>
              <a:t>la</a:t>
            </a:r>
            <a:r>
              <a:rPr spc="8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b="1" dirty="0">
                <a:solidFill>
                  <a:sysClr val="windowText" lastClr="000000"/>
                </a:solidFill>
                <a:latin typeface="Arial MT"/>
                <a:cs typeface="Arial MT"/>
              </a:rPr>
              <a:t>càrrega</a:t>
            </a:r>
            <a:r>
              <a:rPr b="1" spc="90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b="1" dirty="0">
                <a:solidFill>
                  <a:sysClr val="windowText" lastClr="000000"/>
                </a:solidFill>
                <a:latin typeface="Arial MT"/>
                <a:cs typeface="Arial MT"/>
              </a:rPr>
              <a:t>administrativa</a:t>
            </a:r>
            <a:r>
              <a:rPr b="1" spc="8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b="1" dirty="0">
                <a:solidFill>
                  <a:sysClr val="windowText" lastClr="000000"/>
                </a:solidFill>
                <a:latin typeface="Arial MT"/>
                <a:cs typeface="Arial MT"/>
              </a:rPr>
              <a:t>del</a:t>
            </a:r>
            <a:r>
              <a:rPr b="1" spc="8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b="1" dirty="0">
                <a:solidFill>
                  <a:sysClr val="windowText" lastClr="000000"/>
                </a:solidFill>
                <a:latin typeface="Arial MT"/>
                <a:cs typeface="Arial MT"/>
              </a:rPr>
              <a:t>projecte</a:t>
            </a:r>
            <a:r>
              <a:rPr b="1" spc="8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b="1" dirty="0">
                <a:solidFill>
                  <a:sysClr val="windowText" lastClr="000000"/>
                </a:solidFill>
                <a:latin typeface="Arial MT"/>
                <a:cs typeface="Arial MT"/>
              </a:rPr>
              <a:t>és</a:t>
            </a:r>
            <a:r>
              <a:rPr b="1" spc="114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b="1" dirty="0">
                <a:solidFill>
                  <a:sysClr val="windowText" lastClr="000000"/>
                </a:solidFill>
                <a:latin typeface="Arial MT"/>
                <a:cs typeface="Arial MT"/>
              </a:rPr>
              <a:t>centralitzada</a:t>
            </a:r>
            <a:r>
              <a:rPr b="1" spc="8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b="1" dirty="0" err="1">
                <a:solidFill>
                  <a:sysClr val="windowText" lastClr="000000"/>
                </a:solidFill>
                <a:latin typeface="Arial MT"/>
                <a:cs typeface="Arial MT"/>
              </a:rPr>
              <a:t>en</a:t>
            </a:r>
            <a:r>
              <a:rPr b="1" spc="8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lang="ca-ES" b="1" spc="85" dirty="0">
                <a:solidFill>
                  <a:sysClr val="windowText" lastClr="000000"/>
                </a:solidFill>
                <a:latin typeface="Arial MT"/>
                <a:cs typeface="Arial MT"/>
              </a:rPr>
              <a:t>l’Associació de municipis per la Mobilitat i el Transport Urbà (</a:t>
            </a:r>
            <a:r>
              <a:rPr b="1" spc="-10" dirty="0">
                <a:solidFill>
                  <a:sysClr val="windowText" lastClr="000000"/>
                </a:solidFill>
                <a:latin typeface="Arial MT"/>
                <a:cs typeface="Arial MT"/>
              </a:rPr>
              <a:t>AMTU), </a:t>
            </a:r>
            <a:r>
              <a:rPr dirty="0">
                <a:solidFill>
                  <a:sysClr val="windowText" lastClr="000000"/>
                </a:solidFill>
                <a:latin typeface="Arial MT"/>
                <a:cs typeface="Arial MT"/>
              </a:rPr>
              <a:t>que</a:t>
            </a:r>
            <a:r>
              <a:rPr spc="100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ysClr val="windowText" lastClr="000000"/>
                </a:solidFill>
                <a:latin typeface="Arial MT"/>
                <a:cs typeface="Arial MT"/>
              </a:rPr>
              <a:t>comptarà</a:t>
            </a:r>
            <a:r>
              <a:rPr spc="100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ysClr val="windowText" lastClr="000000"/>
                </a:solidFill>
                <a:latin typeface="Arial MT"/>
                <a:cs typeface="Arial MT"/>
              </a:rPr>
              <a:t>amb</a:t>
            </a:r>
            <a:r>
              <a:rPr spc="100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ysClr val="windowText" lastClr="000000"/>
                </a:solidFill>
                <a:latin typeface="Arial MT"/>
                <a:cs typeface="Arial MT"/>
              </a:rPr>
              <a:t>la</a:t>
            </a:r>
            <a:r>
              <a:rPr spc="10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pc="-65" dirty="0">
                <a:solidFill>
                  <a:sysClr val="windowText" lastClr="000000"/>
                </a:solidFill>
                <a:latin typeface="Arial MT"/>
                <a:cs typeface="Arial MT"/>
              </a:rPr>
              <a:t>colꞏlaboració</a:t>
            </a:r>
            <a:r>
              <a:rPr spc="9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ysClr val="windowText" lastClr="000000"/>
                </a:solidFill>
                <a:latin typeface="Arial MT"/>
                <a:cs typeface="Arial MT"/>
              </a:rPr>
              <a:t>dels</a:t>
            </a:r>
            <a:r>
              <a:rPr spc="100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ysClr val="windowText" lastClr="000000"/>
                </a:solidFill>
                <a:latin typeface="Arial MT"/>
                <a:cs typeface="Arial MT"/>
              </a:rPr>
              <a:t>municipis</a:t>
            </a:r>
            <a:r>
              <a:rPr spc="100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ysClr val="windowText" lastClr="000000"/>
                </a:solidFill>
                <a:latin typeface="Arial MT"/>
                <a:cs typeface="Arial MT"/>
              </a:rPr>
              <a:t>i</a:t>
            </a:r>
            <a:r>
              <a:rPr spc="100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ysClr val="windowText" lastClr="000000"/>
                </a:solidFill>
                <a:latin typeface="Arial MT"/>
                <a:cs typeface="Arial MT"/>
              </a:rPr>
              <a:t>la</a:t>
            </a:r>
            <a:r>
              <a:rPr spc="100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ysClr val="windowText" lastClr="000000"/>
                </a:solidFill>
                <a:latin typeface="Arial MT"/>
                <a:cs typeface="Arial MT"/>
              </a:rPr>
              <a:t>coordinació</a:t>
            </a:r>
            <a:r>
              <a:rPr spc="10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ysClr val="windowText" lastClr="000000"/>
                </a:solidFill>
                <a:latin typeface="Arial MT"/>
                <a:cs typeface="Arial MT"/>
              </a:rPr>
              <a:t>de</a:t>
            </a:r>
            <a:r>
              <a:rPr spc="100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ysClr val="windowText" lastClr="000000"/>
                </a:solidFill>
                <a:latin typeface="Arial MT"/>
                <a:cs typeface="Arial MT"/>
              </a:rPr>
              <a:t>l’ATM.</a:t>
            </a:r>
            <a:r>
              <a:rPr spc="100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ysClr val="windowText" lastClr="000000"/>
                </a:solidFill>
                <a:latin typeface="Arial MT"/>
                <a:cs typeface="Arial MT"/>
              </a:rPr>
              <a:t>En</a:t>
            </a:r>
            <a:r>
              <a:rPr spc="10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ysClr val="windowText" lastClr="000000"/>
                </a:solidFill>
                <a:latin typeface="Arial MT"/>
                <a:cs typeface="Arial MT"/>
              </a:rPr>
              <a:t>termes</a:t>
            </a:r>
            <a:r>
              <a:rPr spc="100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ysClr val="windowText" lastClr="000000"/>
                </a:solidFill>
                <a:latin typeface="Arial MT"/>
                <a:cs typeface="Arial MT"/>
              </a:rPr>
              <a:t>generals</a:t>
            </a:r>
            <a:r>
              <a:rPr spc="9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ysClr val="windowText" lastClr="000000"/>
                </a:solidFill>
                <a:latin typeface="Arial MT"/>
                <a:cs typeface="Arial MT"/>
              </a:rPr>
              <a:t>les</a:t>
            </a:r>
            <a:r>
              <a:rPr spc="100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ysClr val="windowText" lastClr="000000"/>
                </a:solidFill>
                <a:latin typeface="Arial MT"/>
                <a:cs typeface="Arial MT"/>
              </a:rPr>
              <a:t>tasques</a:t>
            </a:r>
            <a:r>
              <a:rPr spc="100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ysClr val="windowText" lastClr="000000"/>
                </a:solidFill>
                <a:latin typeface="Arial MT"/>
                <a:cs typeface="Arial MT"/>
              </a:rPr>
              <a:t>a</a:t>
            </a:r>
            <a:r>
              <a:rPr spc="100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pc="-10" dirty="0">
                <a:solidFill>
                  <a:sysClr val="windowText" lastClr="000000"/>
                </a:solidFill>
                <a:latin typeface="Arial MT"/>
                <a:cs typeface="Arial MT"/>
              </a:rPr>
              <a:t>realitzar* seran:</a:t>
            </a:r>
            <a:endParaRPr dirty="0">
              <a:solidFill>
                <a:sysClr val="windowText" lastClr="000000"/>
              </a:solidFill>
              <a:latin typeface="Arial MT"/>
              <a:cs typeface="Arial MT"/>
            </a:endParaRPr>
          </a:p>
          <a:p>
            <a:pPr marL="311785" indent="-299085" algn="just">
              <a:spcBef>
                <a:spcPts val="715"/>
              </a:spcBef>
              <a:buClrTx/>
              <a:buFontTx/>
              <a:buChar char="•"/>
              <a:tabLst>
                <a:tab pos="311785" algn="l"/>
              </a:tabLst>
            </a:pPr>
            <a:r>
              <a:rPr b="1" dirty="0">
                <a:solidFill>
                  <a:sysClr val="windowText" lastClr="000000"/>
                </a:solidFill>
                <a:latin typeface="Arial MT"/>
                <a:cs typeface="Arial MT"/>
              </a:rPr>
              <a:t>Organisme</a:t>
            </a:r>
            <a:r>
              <a:rPr b="1" spc="-60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b="1" dirty="0">
                <a:solidFill>
                  <a:sysClr val="windowText" lastClr="000000"/>
                </a:solidFill>
                <a:latin typeface="Arial MT"/>
                <a:cs typeface="Arial MT"/>
              </a:rPr>
              <a:t>centralitzador</a:t>
            </a:r>
            <a:r>
              <a:rPr b="1" spc="-50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b="1" spc="-10" dirty="0">
                <a:solidFill>
                  <a:sysClr val="windowText" lastClr="000000"/>
                </a:solidFill>
                <a:latin typeface="Arial MT"/>
                <a:cs typeface="Arial MT"/>
              </a:rPr>
              <a:t>(AMTU):</a:t>
            </a:r>
            <a:endParaRPr b="1" dirty="0">
              <a:solidFill>
                <a:sysClr val="windowText" lastClr="000000"/>
              </a:solidFill>
              <a:latin typeface="Arial MT"/>
              <a:cs typeface="Arial MT"/>
            </a:endParaRPr>
          </a:p>
          <a:p>
            <a:pPr marL="912494" lvl="1" indent="-299085" algn="just">
              <a:spcBef>
                <a:spcPts val="270"/>
              </a:spcBef>
              <a:buClrTx/>
              <a:buFontTx/>
              <a:buChar char="•"/>
              <a:tabLst>
                <a:tab pos="912494" algn="l"/>
              </a:tabLst>
            </a:pPr>
            <a:r>
              <a:rPr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Gestió</a:t>
            </a:r>
            <a:r>
              <a:rPr sz="1200" spc="-20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i</a:t>
            </a:r>
            <a:r>
              <a:rPr sz="1200" spc="-30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validació</a:t>
            </a:r>
            <a:r>
              <a:rPr sz="1200" spc="-3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de</a:t>
            </a:r>
            <a:r>
              <a:rPr sz="1200" spc="-3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les</a:t>
            </a:r>
            <a:r>
              <a:rPr sz="1200" spc="-2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exempcions</a:t>
            </a:r>
            <a:r>
              <a:rPr sz="1200" spc="-3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aprovades</a:t>
            </a:r>
            <a:r>
              <a:rPr sz="1200" spc="-2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a</a:t>
            </a:r>
            <a:r>
              <a:rPr sz="1200" spc="-2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les</a:t>
            </a:r>
            <a:r>
              <a:rPr sz="1200" spc="-20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200" dirty="0" err="1">
                <a:solidFill>
                  <a:sysClr val="windowText" lastClr="000000"/>
                </a:solidFill>
                <a:latin typeface="Arial MT"/>
                <a:cs typeface="Arial MT"/>
              </a:rPr>
              <a:t>ordenances</a:t>
            </a:r>
            <a:r>
              <a:rPr sz="1200" spc="-30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ysClr val="windowText" lastClr="000000"/>
                </a:solidFill>
                <a:latin typeface="Arial MT"/>
                <a:cs typeface="Arial MT"/>
              </a:rPr>
              <a:t>municipals</a:t>
            </a:r>
            <a:r>
              <a:rPr lang="ca-ES" sz="1200" spc="-10" dirty="0">
                <a:solidFill>
                  <a:sysClr val="windowText" lastClr="000000"/>
                </a:solidFill>
                <a:latin typeface="Arial MT"/>
                <a:cs typeface="Arial MT"/>
              </a:rPr>
              <a:t>. E</a:t>
            </a:r>
            <a:r>
              <a:rPr lang="ca-ES"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xclusivament</a:t>
            </a:r>
            <a:r>
              <a:rPr lang="ca-ES" sz="1200" spc="33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lang="ca-ES" sz="1200" u="heavy" spc="-10" dirty="0">
                <a:solidFill>
                  <a:srgbClr val="0176A2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on-</a:t>
            </a:r>
            <a:r>
              <a:rPr lang="ca-ES" sz="1200" u="heavy" dirty="0" err="1">
                <a:solidFill>
                  <a:srgbClr val="0176A2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line</a:t>
            </a:r>
            <a:r>
              <a:rPr lang="ca-ES"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,</a:t>
            </a:r>
            <a:r>
              <a:rPr lang="ca-ES" sz="1200" spc="330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lang="ca-ES"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rebent</a:t>
            </a:r>
            <a:r>
              <a:rPr lang="ca-ES" sz="1200" spc="320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lang="ca-ES" sz="1200" spc="-25" dirty="0">
                <a:solidFill>
                  <a:sysClr val="windowText" lastClr="000000"/>
                </a:solidFill>
                <a:latin typeface="Arial MT"/>
                <a:cs typeface="Arial MT"/>
              </a:rPr>
              <a:t>la </a:t>
            </a:r>
            <a:r>
              <a:rPr lang="ca-ES"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documentació</a:t>
            </a:r>
            <a:r>
              <a:rPr lang="ca-ES" sz="1200" spc="-4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lang="ca-ES"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digitalitzada</a:t>
            </a:r>
            <a:r>
              <a:rPr lang="ca-ES" sz="1200" spc="-50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lang="ca-ES"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a</a:t>
            </a:r>
            <a:r>
              <a:rPr lang="ca-ES" sz="1200" spc="-2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lang="ca-ES"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través</a:t>
            </a:r>
            <a:r>
              <a:rPr lang="ca-ES" sz="1200" spc="-30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lang="ca-ES"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de</a:t>
            </a:r>
            <a:r>
              <a:rPr lang="ca-ES" sz="1200" spc="-30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lang="ca-ES"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la</a:t>
            </a:r>
            <a:r>
              <a:rPr lang="ca-ES" sz="1200" spc="-30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lang="ca-ES"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plataforma</a:t>
            </a:r>
            <a:r>
              <a:rPr lang="ca-ES" sz="1200" spc="-3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lang="ca-ES"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d’exempcions</a:t>
            </a:r>
            <a:r>
              <a:rPr lang="ca-ES" sz="1200" spc="-50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lang="ca-ES"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desenvolupada</a:t>
            </a:r>
            <a:r>
              <a:rPr lang="ca-ES" sz="1200" spc="-4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lang="ca-ES"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per</a:t>
            </a:r>
            <a:r>
              <a:rPr lang="ca-ES" sz="1200" spc="-30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lang="ca-ES" sz="1200" spc="-10" dirty="0">
                <a:solidFill>
                  <a:sysClr val="windowText" lastClr="000000"/>
                </a:solidFill>
                <a:latin typeface="Arial MT"/>
                <a:cs typeface="Arial MT"/>
              </a:rPr>
              <a:t>l’ATM. </a:t>
            </a:r>
            <a:r>
              <a:rPr lang="ca-ES"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Les</a:t>
            </a:r>
            <a:r>
              <a:rPr lang="ca-ES" sz="1200" spc="40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lang="ca-ES"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exempcions</a:t>
            </a:r>
            <a:r>
              <a:rPr lang="ca-ES" sz="1200" spc="40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lang="ca-ES"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seran</a:t>
            </a:r>
            <a:r>
              <a:rPr lang="ca-ES" sz="1200" spc="40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lang="ca-ES"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comunes</a:t>
            </a:r>
            <a:r>
              <a:rPr lang="ca-ES" sz="1200" spc="409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lang="ca-ES"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a</a:t>
            </a:r>
            <a:r>
              <a:rPr lang="ca-ES" sz="1200" spc="409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lang="ca-ES"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tots</a:t>
            </a:r>
            <a:r>
              <a:rPr lang="ca-ES" sz="1200" spc="41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lang="ca-ES"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els</a:t>
            </a:r>
            <a:r>
              <a:rPr lang="ca-ES" sz="1200" spc="409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lang="ca-ES"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municipis</a:t>
            </a:r>
            <a:r>
              <a:rPr lang="ca-ES" sz="1200" spc="40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lang="ca-ES"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que</a:t>
            </a:r>
            <a:r>
              <a:rPr lang="ca-ES" sz="1200" spc="40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lang="ca-ES"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en</a:t>
            </a:r>
            <a:r>
              <a:rPr lang="ca-ES" sz="1200" spc="409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lang="ca-ES"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formin</a:t>
            </a:r>
            <a:r>
              <a:rPr lang="ca-ES" sz="1200" spc="40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lang="ca-ES"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part,</a:t>
            </a:r>
            <a:r>
              <a:rPr lang="ca-ES" sz="1200" spc="41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lang="ca-ES"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excepte</a:t>
            </a:r>
            <a:r>
              <a:rPr lang="ca-ES" sz="1200" spc="40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lang="ca-ES"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les</a:t>
            </a:r>
            <a:r>
              <a:rPr lang="ca-ES" sz="1200" spc="40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lang="ca-ES"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“Activitats</a:t>
            </a:r>
            <a:r>
              <a:rPr lang="ca-ES" sz="1200" spc="40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lang="ca-ES"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amb</a:t>
            </a:r>
            <a:r>
              <a:rPr lang="ca-ES" sz="1200" spc="409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lang="ca-ES" sz="1200" spc="-10" dirty="0">
                <a:solidFill>
                  <a:sysClr val="windowText" lastClr="000000"/>
                </a:solidFill>
                <a:latin typeface="Arial MT"/>
                <a:cs typeface="Arial MT"/>
              </a:rPr>
              <a:t>autorització </a:t>
            </a:r>
            <a:r>
              <a:rPr lang="ca-ES"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municipal”.</a:t>
            </a:r>
            <a:r>
              <a:rPr lang="ca-ES" sz="1200" spc="50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lang="ca-ES"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Cada</a:t>
            </a:r>
            <a:r>
              <a:rPr lang="ca-ES" sz="1200" spc="50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lang="ca-ES"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exempció</a:t>
            </a:r>
            <a:r>
              <a:rPr lang="ca-ES" sz="1200" spc="4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lang="ca-ES"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es</a:t>
            </a:r>
            <a:r>
              <a:rPr lang="ca-ES" sz="1200" spc="50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lang="ca-ES"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defineix</a:t>
            </a:r>
            <a:r>
              <a:rPr lang="ca-ES" sz="1200" spc="50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lang="ca-ES"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a</a:t>
            </a:r>
            <a:r>
              <a:rPr lang="ca-ES" sz="1200" spc="4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lang="ca-ES"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la</a:t>
            </a:r>
            <a:r>
              <a:rPr lang="ca-ES" sz="1200" spc="50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lang="ca-ES"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pròpia</a:t>
            </a:r>
            <a:r>
              <a:rPr lang="ca-ES" sz="1200" spc="50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lang="ca-ES"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plataforma</a:t>
            </a:r>
            <a:r>
              <a:rPr lang="ca-ES" sz="1200" spc="4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lang="ca-ES"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a</a:t>
            </a:r>
            <a:r>
              <a:rPr lang="ca-ES" sz="1200" spc="50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lang="ca-ES"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quin</a:t>
            </a:r>
            <a:r>
              <a:rPr lang="ca-ES" sz="1200" spc="50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lang="ca-ES"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municipi</a:t>
            </a:r>
            <a:r>
              <a:rPr lang="ca-ES" sz="1200" spc="4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lang="ca-ES"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dona</a:t>
            </a:r>
            <a:r>
              <a:rPr lang="ca-ES" sz="1200" spc="50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lang="ca-ES"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dret</a:t>
            </a:r>
            <a:r>
              <a:rPr lang="ca-ES" sz="1200" spc="4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lang="ca-ES"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per</a:t>
            </a:r>
            <a:r>
              <a:rPr lang="ca-ES" sz="1200" spc="6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lang="ca-ES"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a</a:t>
            </a:r>
            <a:r>
              <a:rPr lang="ca-ES" sz="1200" spc="50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lang="ca-ES"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accedir.</a:t>
            </a:r>
            <a:r>
              <a:rPr lang="ca-ES" sz="1200" spc="50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lang="ca-ES"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En</a:t>
            </a:r>
            <a:r>
              <a:rPr lang="ca-ES" sz="1200" spc="50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lang="ca-ES"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línies</a:t>
            </a:r>
            <a:r>
              <a:rPr lang="ca-ES" sz="1200" spc="4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lang="ca-ES" sz="1200" spc="-10" dirty="0">
                <a:solidFill>
                  <a:sysClr val="windowText" lastClr="000000"/>
                </a:solidFill>
                <a:latin typeface="Arial MT"/>
                <a:cs typeface="Arial MT"/>
              </a:rPr>
              <a:t>generals, </a:t>
            </a:r>
            <a:r>
              <a:rPr lang="ca-ES"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altres</a:t>
            </a:r>
            <a:r>
              <a:rPr lang="ca-ES" sz="1200" spc="-2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lang="ca-ES"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exempcions</a:t>
            </a:r>
            <a:r>
              <a:rPr lang="ca-ES" sz="1200" spc="-30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lang="ca-ES"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que</a:t>
            </a:r>
            <a:r>
              <a:rPr lang="ca-ES" sz="1200" spc="-2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lang="ca-ES"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no</a:t>
            </a:r>
            <a:r>
              <a:rPr lang="ca-ES" sz="1200" spc="-20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lang="ca-ES"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siguin</a:t>
            </a:r>
            <a:r>
              <a:rPr lang="ca-ES" sz="1200" spc="-40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lang="ca-ES"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comunes</a:t>
            </a:r>
            <a:r>
              <a:rPr lang="ca-ES" sz="1200" spc="-30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lang="ca-ES"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(residents,</a:t>
            </a:r>
            <a:r>
              <a:rPr lang="ca-ES" sz="1200" spc="-1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lang="ca-ES"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etc.),</a:t>
            </a:r>
            <a:r>
              <a:rPr lang="ca-ES" sz="1200" spc="-10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lang="ca-ES"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no</a:t>
            </a:r>
            <a:r>
              <a:rPr lang="ca-ES" sz="1200" spc="-2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lang="ca-ES"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es</a:t>
            </a:r>
            <a:r>
              <a:rPr lang="ca-ES" sz="1200" spc="-20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lang="ca-ES"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gestionaran</a:t>
            </a:r>
            <a:r>
              <a:rPr lang="ca-ES" sz="1200" spc="-3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lang="ca-ES"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a</a:t>
            </a:r>
            <a:r>
              <a:rPr lang="ca-ES" sz="1200" spc="-20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lang="ca-ES"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través</a:t>
            </a:r>
            <a:r>
              <a:rPr lang="ca-ES" sz="1200" spc="-20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lang="ca-ES"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d’aquesta</a:t>
            </a:r>
            <a:r>
              <a:rPr lang="ca-ES" sz="1200" spc="-30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lang="ca-ES" sz="1200" spc="-10" dirty="0">
                <a:solidFill>
                  <a:sysClr val="windowText" lastClr="000000"/>
                </a:solidFill>
                <a:latin typeface="Arial MT"/>
                <a:cs typeface="Arial MT"/>
              </a:rPr>
              <a:t>plataforma.</a:t>
            </a:r>
            <a:endParaRPr sz="1200" dirty="0">
              <a:solidFill>
                <a:sysClr val="windowText" lastClr="000000"/>
              </a:solidFill>
              <a:latin typeface="Arial MT"/>
              <a:cs typeface="Arial MT"/>
            </a:endParaRPr>
          </a:p>
          <a:p>
            <a:pPr marL="912494" lvl="1" indent="-299085" algn="just">
              <a:spcBef>
                <a:spcPts val="275"/>
              </a:spcBef>
              <a:buClrTx/>
              <a:buFontTx/>
              <a:buChar char="•"/>
              <a:tabLst>
                <a:tab pos="912494" algn="l"/>
              </a:tabLst>
            </a:pPr>
            <a:r>
              <a:rPr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Atenció</a:t>
            </a:r>
            <a:r>
              <a:rPr sz="1200" spc="-30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a</a:t>
            </a:r>
            <a:r>
              <a:rPr sz="1200" spc="-1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la</a:t>
            </a:r>
            <a:r>
              <a:rPr sz="1200" spc="-1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ciutadania</a:t>
            </a:r>
            <a:r>
              <a:rPr sz="1200" spc="-30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en</a:t>
            </a:r>
            <a:r>
              <a:rPr sz="1200" spc="-10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200" spc="-75" dirty="0">
                <a:solidFill>
                  <a:sysClr val="windowText" lastClr="000000"/>
                </a:solidFill>
                <a:latin typeface="Arial MT"/>
                <a:cs typeface="Arial MT"/>
              </a:rPr>
              <a:t>colꞏlaboració</a:t>
            </a:r>
            <a:r>
              <a:rPr sz="1200" spc="-20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amb</a:t>
            </a:r>
            <a:r>
              <a:rPr sz="1200" spc="-1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els</a:t>
            </a:r>
            <a:r>
              <a:rPr sz="1200" spc="-1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municipis</a:t>
            </a:r>
            <a:r>
              <a:rPr sz="1200" spc="-2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i</a:t>
            </a:r>
            <a:r>
              <a:rPr sz="1200" spc="-1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200" spc="-20" dirty="0">
                <a:solidFill>
                  <a:sysClr val="windowText" lastClr="000000"/>
                </a:solidFill>
                <a:latin typeface="Arial MT"/>
                <a:cs typeface="Arial MT"/>
              </a:rPr>
              <a:t>012.</a:t>
            </a:r>
            <a:endParaRPr lang="ca-ES" sz="1200" spc="-20" dirty="0">
              <a:solidFill>
                <a:sysClr val="windowText" lastClr="000000"/>
              </a:solidFill>
              <a:latin typeface="Arial MT"/>
              <a:cs typeface="Arial MT"/>
            </a:endParaRPr>
          </a:p>
          <a:p>
            <a:pPr marL="613409" lvl="1" algn="just">
              <a:spcBef>
                <a:spcPts val="275"/>
              </a:spcBef>
              <a:buClrTx/>
              <a:tabLst>
                <a:tab pos="912494" algn="l"/>
              </a:tabLst>
            </a:pPr>
            <a:endParaRPr dirty="0">
              <a:solidFill>
                <a:sysClr val="windowText" lastClr="000000"/>
              </a:solidFill>
              <a:latin typeface="Arial MT"/>
              <a:cs typeface="Arial MT"/>
            </a:endParaRPr>
          </a:p>
          <a:p>
            <a:pPr marL="311785" indent="-299085" algn="just">
              <a:spcBef>
                <a:spcPts val="715"/>
              </a:spcBef>
              <a:buClrTx/>
              <a:buFontTx/>
              <a:buChar char="•"/>
              <a:tabLst>
                <a:tab pos="311785" algn="l"/>
              </a:tabLst>
            </a:pPr>
            <a:r>
              <a:rPr b="1" dirty="0">
                <a:solidFill>
                  <a:sysClr val="windowText" lastClr="000000"/>
                </a:solidFill>
                <a:latin typeface="Arial MT"/>
                <a:cs typeface="Arial MT"/>
              </a:rPr>
              <a:t>Municipis</a:t>
            </a:r>
            <a:r>
              <a:rPr b="1" spc="-20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b="1" dirty="0">
                <a:solidFill>
                  <a:sysClr val="windowText" lastClr="000000"/>
                </a:solidFill>
                <a:latin typeface="Arial MT"/>
                <a:cs typeface="Arial MT"/>
              </a:rPr>
              <a:t>(OACs o</a:t>
            </a:r>
            <a:r>
              <a:rPr b="1" spc="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b="1" spc="-10" dirty="0">
                <a:solidFill>
                  <a:sysClr val="windowText" lastClr="000000"/>
                </a:solidFill>
                <a:latin typeface="Arial MT"/>
                <a:cs typeface="Arial MT"/>
              </a:rPr>
              <a:t>similars):</a:t>
            </a:r>
            <a:endParaRPr b="1" dirty="0">
              <a:solidFill>
                <a:sysClr val="windowText" lastClr="000000"/>
              </a:solidFill>
              <a:latin typeface="Arial MT"/>
              <a:cs typeface="Arial MT"/>
            </a:endParaRPr>
          </a:p>
          <a:p>
            <a:pPr marL="912494" lvl="1" indent="-299085" algn="just">
              <a:spcBef>
                <a:spcPts val="270"/>
              </a:spcBef>
              <a:buClrTx/>
              <a:buFontTx/>
              <a:buChar char="•"/>
              <a:tabLst>
                <a:tab pos="912494" algn="l"/>
              </a:tabLst>
            </a:pPr>
            <a:r>
              <a:rPr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Atenció</a:t>
            </a:r>
            <a:r>
              <a:rPr sz="1200" spc="-3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presencial</a:t>
            </a:r>
            <a:r>
              <a:rPr sz="1200" spc="-40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de</a:t>
            </a:r>
            <a:r>
              <a:rPr sz="1200" spc="-2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la</a:t>
            </a:r>
            <a:r>
              <a:rPr sz="1200" spc="-3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ysClr val="windowText" lastClr="000000"/>
                </a:solidFill>
                <a:latin typeface="Arial MT"/>
                <a:cs typeface="Arial MT"/>
              </a:rPr>
              <a:t>ciutadania</a:t>
            </a:r>
            <a:endParaRPr sz="1200" dirty="0">
              <a:solidFill>
                <a:sysClr val="windowText" lastClr="000000"/>
              </a:solidFill>
              <a:latin typeface="Arial MT"/>
              <a:cs typeface="Arial MT"/>
            </a:endParaRPr>
          </a:p>
          <a:p>
            <a:pPr marL="912494" lvl="1" indent="-299085" algn="just">
              <a:spcBef>
                <a:spcPts val="275"/>
              </a:spcBef>
              <a:buClrTx/>
              <a:buFontTx/>
              <a:buChar char="•"/>
              <a:tabLst>
                <a:tab pos="912494" algn="l"/>
              </a:tabLst>
            </a:pPr>
            <a:r>
              <a:rPr sz="1200" spc="-20" dirty="0">
                <a:solidFill>
                  <a:sysClr val="windowText" lastClr="000000"/>
                </a:solidFill>
                <a:latin typeface="Arial MT"/>
                <a:cs typeface="Arial MT"/>
              </a:rPr>
              <a:t>Tasques</a:t>
            </a:r>
            <a:r>
              <a:rPr sz="1200" spc="-50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ysClr val="windowText" lastClr="000000"/>
                </a:solidFill>
                <a:latin typeface="Arial MT"/>
                <a:cs typeface="Arial MT"/>
              </a:rPr>
              <a:t>jurídiques:</a:t>
            </a:r>
            <a:endParaRPr sz="1200" dirty="0">
              <a:solidFill>
                <a:sysClr val="windowText" lastClr="000000"/>
              </a:solidFill>
              <a:latin typeface="Arial MT"/>
              <a:cs typeface="Arial MT"/>
            </a:endParaRPr>
          </a:p>
          <a:p>
            <a:pPr marL="1313815" lvl="2" indent="-299085" algn="just">
              <a:spcBef>
                <a:spcPts val="270"/>
              </a:spcBef>
              <a:buClrTx/>
              <a:buFontTx/>
              <a:buChar char="•"/>
              <a:tabLst>
                <a:tab pos="1313815" algn="l"/>
              </a:tabLst>
            </a:pPr>
            <a:r>
              <a:rPr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Supervisió</a:t>
            </a:r>
            <a:r>
              <a:rPr sz="1200" spc="-50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de</a:t>
            </a:r>
            <a:r>
              <a:rPr sz="1200" spc="-2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processos</a:t>
            </a:r>
            <a:r>
              <a:rPr sz="1200" spc="-2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de</a:t>
            </a:r>
            <a:r>
              <a:rPr sz="1200" spc="-2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ysClr val="windowText" lastClr="000000"/>
                </a:solidFill>
                <a:latin typeface="Arial MT"/>
                <a:cs typeface="Arial MT"/>
              </a:rPr>
              <a:t>validacions</a:t>
            </a:r>
            <a:endParaRPr sz="1200" dirty="0">
              <a:solidFill>
                <a:sysClr val="windowText" lastClr="000000"/>
              </a:solidFill>
              <a:latin typeface="Arial MT"/>
              <a:cs typeface="Arial MT"/>
            </a:endParaRPr>
          </a:p>
          <a:p>
            <a:pPr marL="1313815" lvl="2" indent="-299085" algn="just">
              <a:spcBef>
                <a:spcPts val="280"/>
              </a:spcBef>
              <a:buClrTx/>
              <a:buFontTx/>
              <a:buChar char="•"/>
              <a:tabLst>
                <a:tab pos="1313815" algn="l"/>
              </a:tabLst>
            </a:pPr>
            <a:r>
              <a:rPr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Gestió</a:t>
            </a:r>
            <a:r>
              <a:rPr sz="1200" spc="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200" spc="-75" dirty="0">
                <a:solidFill>
                  <a:sysClr val="windowText" lastClr="000000"/>
                </a:solidFill>
                <a:latin typeface="Arial MT"/>
                <a:cs typeface="Arial MT"/>
              </a:rPr>
              <a:t>d’alꞏlegacions</a:t>
            </a:r>
            <a:r>
              <a:rPr sz="1200" spc="-1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ysClr val="windowText" lastClr="000000"/>
                </a:solidFill>
                <a:latin typeface="Arial MT"/>
                <a:cs typeface="Arial MT"/>
              </a:rPr>
              <a:t>i </a:t>
            </a:r>
            <a:r>
              <a:rPr sz="1200" spc="-10" dirty="0" err="1">
                <a:solidFill>
                  <a:sysClr val="windowText" lastClr="000000"/>
                </a:solidFill>
                <a:latin typeface="Arial MT"/>
                <a:cs typeface="Arial MT"/>
              </a:rPr>
              <a:t>recursos</a:t>
            </a:r>
            <a:endParaRPr lang="ca-ES" sz="1200" spc="-10" dirty="0">
              <a:solidFill>
                <a:sysClr val="windowText" lastClr="000000"/>
              </a:solidFill>
              <a:latin typeface="Arial MT"/>
              <a:cs typeface="Arial MT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500221" y="6921838"/>
            <a:ext cx="474218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buClrTx/>
              <a:buFontTx/>
              <a:buNone/>
            </a:pPr>
            <a:r>
              <a:rPr sz="1050" dirty="0">
                <a:solidFill>
                  <a:sysClr val="windowText" lastClr="000000"/>
                </a:solidFill>
                <a:latin typeface="Arial MT"/>
                <a:cs typeface="Arial MT"/>
              </a:rPr>
              <a:t>(*)</a:t>
            </a:r>
            <a:r>
              <a:rPr sz="1050" spc="-1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ysClr val="windowText" lastClr="000000"/>
                </a:solidFill>
                <a:latin typeface="Arial MT"/>
                <a:cs typeface="Arial MT"/>
              </a:rPr>
              <a:t>La</a:t>
            </a:r>
            <a:r>
              <a:rPr sz="1050" spc="-20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ysClr val="windowText" lastClr="000000"/>
                </a:solidFill>
                <a:latin typeface="Arial MT"/>
                <a:cs typeface="Arial MT"/>
              </a:rPr>
              <a:t>plataforma</a:t>
            </a:r>
            <a:r>
              <a:rPr sz="1050" spc="-20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ysClr val="windowText" lastClr="000000"/>
                </a:solidFill>
                <a:latin typeface="Arial MT"/>
                <a:cs typeface="Arial MT"/>
              </a:rPr>
              <a:t>d’exempcions</a:t>
            </a:r>
            <a:r>
              <a:rPr sz="1050" spc="-30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ysClr val="windowText" lastClr="000000"/>
                </a:solidFill>
                <a:latin typeface="Arial MT"/>
                <a:cs typeface="Arial MT"/>
              </a:rPr>
              <a:t>no</a:t>
            </a:r>
            <a:r>
              <a:rPr sz="1050" spc="-20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ysClr val="windowText" lastClr="000000"/>
                </a:solidFill>
                <a:latin typeface="Arial MT"/>
                <a:cs typeface="Arial MT"/>
              </a:rPr>
              <a:t>gestionarà</a:t>
            </a:r>
            <a:r>
              <a:rPr sz="1050" spc="-20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ysClr val="windowText" lastClr="000000"/>
                </a:solidFill>
                <a:latin typeface="Arial MT"/>
                <a:cs typeface="Arial MT"/>
              </a:rPr>
              <a:t>cap</a:t>
            </a:r>
            <a:r>
              <a:rPr sz="1050" spc="-1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ysClr val="windowText" lastClr="000000"/>
                </a:solidFill>
                <a:latin typeface="Arial MT"/>
                <a:cs typeface="Arial MT"/>
              </a:rPr>
              <a:t>tipus</a:t>
            </a:r>
            <a:r>
              <a:rPr sz="1050" spc="-20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ysClr val="windowText" lastClr="000000"/>
                </a:solidFill>
                <a:latin typeface="Arial MT"/>
                <a:cs typeface="Arial MT"/>
              </a:rPr>
              <a:t>de</a:t>
            </a:r>
            <a:r>
              <a:rPr sz="1050" spc="-1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ysClr val="windowText" lastClr="000000"/>
                </a:solidFill>
                <a:latin typeface="Arial MT"/>
                <a:cs typeface="Arial MT"/>
              </a:rPr>
              <a:t>sanció</a:t>
            </a:r>
            <a:r>
              <a:rPr sz="1050" spc="-2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ysClr val="windowText" lastClr="000000"/>
                </a:solidFill>
                <a:latin typeface="Arial MT"/>
                <a:cs typeface="Arial MT"/>
              </a:rPr>
              <a:t>als</a:t>
            </a:r>
            <a:r>
              <a:rPr sz="1050" spc="-15" dirty="0">
                <a:solidFill>
                  <a:sysClr val="windowText" lastClr="000000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ysClr val="windowText" lastClr="000000"/>
                </a:solidFill>
                <a:latin typeface="Arial MT"/>
                <a:cs typeface="Arial MT"/>
              </a:rPr>
              <a:t>ciutadans.</a:t>
            </a:r>
            <a:endParaRPr sz="1050" dirty="0">
              <a:solidFill>
                <a:sysClr val="windowText" lastClr="000000"/>
              </a:solidFill>
              <a:latin typeface="Arial MT"/>
              <a:cs typeface="Arial MT"/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4754A986-DFE8-1073-6DC7-FD609D0FA1E9}"/>
              </a:ext>
            </a:extLst>
          </p:cNvPr>
          <p:cNvSpPr txBox="1"/>
          <p:nvPr/>
        </p:nvSpPr>
        <p:spPr>
          <a:xfrm>
            <a:off x="7268583" y="2180193"/>
            <a:ext cx="2769288" cy="1376402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85"/>
              </a:spcBef>
            </a:pPr>
            <a:r>
              <a:rPr sz="2100" b="1" dirty="0" err="1">
                <a:solidFill>
                  <a:srgbClr val="009E94"/>
                </a:solidFill>
                <a:latin typeface="Arial"/>
                <a:cs typeface="Arial"/>
              </a:rPr>
              <a:t>Detall</a:t>
            </a:r>
            <a:r>
              <a:rPr sz="2100" b="1" spc="-20" dirty="0">
                <a:solidFill>
                  <a:srgbClr val="009E94"/>
                </a:solidFill>
                <a:latin typeface="Arial"/>
                <a:cs typeface="Arial"/>
              </a:rPr>
              <a:t> </a:t>
            </a:r>
            <a:r>
              <a:rPr lang="ca-ES" sz="2100" b="1" spc="-20" dirty="0">
                <a:solidFill>
                  <a:srgbClr val="009E94"/>
                </a:solidFill>
              </a:rPr>
              <a:t>exempcions</a:t>
            </a:r>
            <a:endParaRPr sz="2100" dirty="0">
              <a:latin typeface="Arial"/>
              <a:cs typeface="Arial"/>
            </a:endParaRPr>
          </a:p>
          <a:p>
            <a:pPr marL="12700" marR="556895" algn="just">
              <a:lnSpc>
                <a:spcPct val="90200"/>
              </a:lnSpc>
            </a:pPr>
            <a:r>
              <a:rPr sz="1100" dirty="0" err="1">
                <a:latin typeface="Arial MT"/>
                <a:cs typeface="Arial MT"/>
              </a:rPr>
              <a:t>D’acord</a:t>
            </a:r>
            <a:r>
              <a:rPr sz="1100" spc="7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amb</a:t>
            </a:r>
            <a:r>
              <a:rPr sz="1100" spc="8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el</a:t>
            </a:r>
            <a:r>
              <a:rPr sz="1100" spc="8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Pla</a:t>
            </a:r>
            <a:r>
              <a:rPr sz="1100" spc="7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de</a:t>
            </a:r>
            <a:r>
              <a:rPr sz="1100" spc="8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Qualitat</a:t>
            </a:r>
            <a:r>
              <a:rPr sz="1100" spc="8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de</a:t>
            </a:r>
            <a:r>
              <a:rPr sz="1100" spc="8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l’Aire</a:t>
            </a:r>
            <a:r>
              <a:rPr sz="1100" spc="8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2027,</a:t>
            </a:r>
            <a:r>
              <a:rPr sz="1100" spc="8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es</a:t>
            </a:r>
            <a:r>
              <a:rPr sz="1100" spc="8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plantegen </a:t>
            </a:r>
            <a:r>
              <a:rPr sz="1100" dirty="0">
                <a:latin typeface="Arial MT"/>
                <a:cs typeface="Arial MT"/>
              </a:rPr>
              <a:t>les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següents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exempcions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forma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comuna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totes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les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ZBEs </a:t>
            </a:r>
            <a:r>
              <a:rPr sz="1100" dirty="0">
                <a:latin typeface="Arial MT"/>
                <a:cs typeface="Arial MT"/>
              </a:rPr>
              <a:t>dels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municipis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més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20.000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habitants:</a:t>
            </a:r>
            <a:endParaRPr sz="1100" dirty="0">
              <a:latin typeface="Arial MT"/>
              <a:cs typeface="Arial MT"/>
            </a:endParaRPr>
          </a:p>
        </p:txBody>
      </p:sp>
      <p:graphicFrame>
        <p:nvGraphicFramePr>
          <p:cNvPr id="3" name="object 5">
            <a:extLst>
              <a:ext uri="{FF2B5EF4-FFF2-40B4-BE49-F238E27FC236}">
                <a16:creationId xmlns:a16="http://schemas.microsoft.com/office/drawing/2014/main" id="{1B157C1D-92C9-1CC2-CB09-336C6C5F4A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464937"/>
              </p:ext>
            </p:extLst>
          </p:nvPr>
        </p:nvGraphicFramePr>
        <p:xfrm>
          <a:off x="6922539" y="3666061"/>
          <a:ext cx="3269052" cy="37841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1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8882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Exempció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19A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Durada</a:t>
                      </a:r>
                      <a:r>
                        <a:rPr sz="85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85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l’autorització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1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351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50" b="1" dirty="0">
                          <a:latin typeface="Arial"/>
                          <a:cs typeface="Arial"/>
                        </a:rPr>
                        <a:t>Vehicles</a:t>
                      </a:r>
                      <a:r>
                        <a:rPr sz="85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-25" dirty="0">
                          <a:latin typeface="Arial"/>
                          <a:cs typeface="Arial"/>
                        </a:rPr>
                        <a:t>PMR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E0DE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50" spc="-10" dirty="0">
                          <a:latin typeface="Arial MT"/>
                          <a:cs typeface="Arial MT"/>
                        </a:rPr>
                        <a:t>Permanent</a:t>
                      </a:r>
                      <a:endParaRPr sz="85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E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882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50" b="1" dirty="0">
                          <a:latin typeface="Arial"/>
                          <a:cs typeface="Arial"/>
                        </a:rPr>
                        <a:t>Serveis</a:t>
                      </a:r>
                      <a:r>
                        <a:rPr sz="85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dirty="0">
                          <a:latin typeface="Arial"/>
                          <a:cs typeface="Arial"/>
                        </a:rPr>
                        <a:t>emergència</a:t>
                      </a:r>
                      <a:r>
                        <a:rPr sz="85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5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-10" dirty="0">
                          <a:latin typeface="Arial"/>
                          <a:cs typeface="Arial"/>
                        </a:rPr>
                        <a:t>essencials</a:t>
                      </a:r>
                      <a:endParaRPr sz="85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EF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50" spc="-10" dirty="0">
                          <a:latin typeface="Arial MT"/>
                          <a:cs typeface="Arial MT"/>
                        </a:rPr>
                        <a:t>Permanent</a:t>
                      </a:r>
                      <a:endParaRPr sz="85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017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50" b="1" dirty="0">
                          <a:latin typeface="Arial"/>
                          <a:cs typeface="Arial"/>
                        </a:rPr>
                        <a:t>Vehicles estrangers</a:t>
                      </a:r>
                      <a:r>
                        <a:rPr sz="85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dirty="0">
                          <a:latin typeface="Arial"/>
                          <a:cs typeface="Arial"/>
                        </a:rPr>
                        <a:t>(no</a:t>
                      </a:r>
                      <a:r>
                        <a:rPr sz="85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-10" dirty="0">
                          <a:latin typeface="Arial"/>
                          <a:cs typeface="Arial"/>
                        </a:rPr>
                        <a:t>contaminants)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E0DE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50" spc="-10" dirty="0">
                          <a:latin typeface="Arial MT"/>
                          <a:cs typeface="Arial MT"/>
                        </a:rPr>
                        <a:t>Permanent</a:t>
                      </a:r>
                      <a:endParaRPr sz="85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E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882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50" b="1" dirty="0">
                          <a:latin typeface="Arial"/>
                          <a:cs typeface="Arial"/>
                        </a:rPr>
                        <a:t>Malalties</a:t>
                      </a:r>
                      <a:r>
                        <a:rPr sz="85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5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-10" dirty="0">
                          <a:latin typeface="Arial"/>
                          <a:cs typeface="Arial"/>
                        </a:rPr>
                        <a:t>discapacitats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EF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50" dirty="0">
                          <a:latin typeface="Arial MT"/>
                          <a:cs typeface="Arial MT"/>
                        </a:rPr>
                        <a:t>2</a:t>
                      </a:r>
                      <a:r>
                        <a:rPr sz="85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50" dirty="0">
                          <a:latin typeface="Arial MT"/>
                          <a:cs typeface="Arial MT"/>
                        </a:rPr>
                        <a:t>anys</a:t>
                      </a:r>
                      <a:r>
                        <a:rPr sz="85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50" dirty="0">
                          <a:latin typeface="Arial MT"/>
                          <a:cs typeface="Arial MT"/>
                        </a:rPr>
                        <a:t>màxim,</a:t>
                      </a:r>
                      <a:r>
                        <a:rPr sz="85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50" spc="-10" dirty="0">
                          <a:latin typeface="Arial MT"/>
                          <a:cs typeface="Arial MT"/>
                        </a:rPr>
                        <a:t>renovable</a:t>
                      </a:r>
                      <a:endParaRPr sz="85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882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50" b="1" dirty="0">
                          <a:latin typeface="Arial"/>
                          <a:cs typeface="Arial"/>
                        </a:rPr>
                        <a:t>Tractaments</a:t>
                      </a:r>
                      <a:r>
                        <a:rPr sz="85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dirty="0">
                          <a:latin typeface="Arial"/>
                          <a:cs typeface="Arial"/>
                        </a:rPr>
                        <a:t>mèdics</a:t>
                      </a:r>
                      <a:r>
                        <a:rPr sz="85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-10" dirty="0">
                          <a:latin typeface="Arial"/>
                          <a:cs typeface="Arial"/>
                        </a:rPr>
                        <a:t>periòdics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E0DE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5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85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50" dirty="0">
                          <a:latin typeface="Arial MT"/>
                          <a:cs typeface="Arial MT"/>
                        </a:rPr>
                        <a:t>any</a:t>
                      </a:r>
                      <a:r>
                        <a:rPr sz="85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50" dirty="0">
                          <a:latin typeface="Arial MT"/>
                          <a:cs typeface="Arial MT"/>
                        </a:rPr>
                        <a:t>màxim,</a:t>
                      </a:r>
                      <a:r>
                        <a:rPr sz="85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50" spc="-10" dirty="0">
                          <a:latin typeface="Arial MT"/>
                          <a:cs typeface="Arial MT"/>
                        </a:rPr>
                        <a:t>renovable</a:t>
                      </a:r>
                      <a:endParaRPr sz="85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E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351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50" b="1" dirty="0">
                          <a:latin typeface="Arial"/>
                          <a:cs typeface="Arial"/>
                        </a:rPr>
                        <a:t>Vehicles</a:t>
                      </a:r>
                      <a:r>
                        <a:rPr sz="85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-10" dirty="0">
                          <a:latin typeface="Arial"/>
                          <a:cs typeface="Arial"/>
                        </a:rPr>
                        <a:t>especials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EF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50" dirty="0">
                          <a:latin typeface="Arial MT"/>
                          <a:cs typeface="Arial MT"/>
                        </a:rPr>
                        <a:t>2</a:t>
                      </a:r>
                      <a:r>
                        <a:rPr sz="85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50" spc="-20" dirty="0">
                          <a:latin typeface="Arial MT"/>
                          <a:cs typeface="Arial MT"/>
                        </a:rPr>
                        <a:t>anys</a:t>
                      </a:r>
                      <a:endParaRPr sz="85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017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50" b="1" dirty="0">
                          <a:latin typeface="Arial"/>
                          <a:cs typeface="Arial"/>
                        </a:rPr>
                        <a:t>Activitats</a:t>
                      </a:r>
                      <a:r>
                        <a:rPr sz="850" b="1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dirty="0">
                          <a:latin typeface="Arial"/>
                          <a:cs typeface="Arial"/>
                        </a:rPr>
                        <a:t>amb</a:t>
                      </a:r>
                      <a:r>
                        <a:rPr sz="85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dirty="0">
                          <a:latin typeface="Arial"/>
                          <a:cs typeface="Arial"/>
                        </a:rPr>
                        <a:t>autorització</a:t>
                      </a:r>
                      <a:r>
                        <a:rPr sz="85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-10" dirty="0">
                          <a:latin typeface="Arial"/>
                          <a:cs typeface="Arial"/>
                        </a:rPr>
                        <a:t>municipal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E0DE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50" dirty="0">
                          <a:latin typeface="Arial MT"/>
                          <a:cs typeface="Arial MT"/>
                        </a:rPr>
                        <a:t>30</a:t>
                      </a:r>
                      <a:r>
                        <a:rPr sz="85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50" dirty="0">
                          <a:latin typeface="Arial MT"/>
                          <a:cs typeface="Arial MT"/>
                        </a:rPr>
                        <a:t>dies</a:t>
                      </a:r>
                      <a:r>
                        <a:rPr sz="85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50" dirty="0">
                          <a:latin typeface="Arial MT"/>
                          <a:cs typeface="Arial MT"/>
                        </a:rPr>
                        <a:t>naturals</a:t>
                      </a:r>
                      <a:r>
                        <a:rPr sz="85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50" spc="-20" dirty="0">
                          <a:latin typeface="Arial MT"/>
                          <a:cs typeface="Arial MT"/>
                        </a:rPr>
                        <a:t>màxim</a:t>
                      </a:r>
                      <a:endParaRPr sz="85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E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8882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50" b="1" dirty="0">
                          <a:latin typeface="Arial"/>
                          <a:cs typeface="Arial"/>
                        </a:rPr>
                        <a:t>Proves</a:t>
                      </a:r>
                      <a:r>
                        <a:rPr sz="85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dirty="0">
                          <a:latin typeface="Arial"/>
                          <a:cs typeface="Arial"/>
                        </a:rPr>
                        <a:t>dinàmiques</a:t>
                      </a:r>
                      <a:r>
                        <a:rPr sz="85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85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-10" dirty="0">
                          <a:latin typeface="Arial"/>
                          <a:cs typeface="Arial"/>
                        </a:rPr>
                        <a:t>tallers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EF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50" dirty="0">
                          <a:latin typeface="Arial MT"/>
                          <a:cs typeface="Arial MT"/>
                        </a:rPr>
                        <a:t>7</a:t>
                      </a:r>
                      <a:r>
                        <a:rPr sz="85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50" dirty="0">
                          <a:latin typeface="Arial MT"/>
                          <a:cs typeface="Arial MT"/>
                        </a:rPr>
                        <a:t>dies</a:t>
                      </a:r>
                      <a:r>
                        <a:rPr sz="85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50" dirty="0">
                          <a:latin typeface="Arial MT"/>
                          <a:cs typeface="Arial MT"/>
                        </a:rPr>
                        <a:t>laborables</a:t>
                      </a:r>
                      <a:r>
                        <a:rPr sz="85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50" spc="-20" dirty="0">
                          <a:latin typeface="Arial MT"/>
                          <a:cs typeface="Arial MT"/>
                        </a:rPr>
                        <a:t>màxim</a:t>
                      </a:r>
                      <a:endParaRPr sz="85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8351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50" b="1" dirty="0">
                          <a:latin typeface="Arial"/>
                          <a:cs typeface="Arial"/>
                        </a:rPr>
                        <a:t>Moratòria</a:t>
                      </a:r>
                      <a:r>
                        <a:rPr sz="85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dirty="0">
                          <a:latin typeface="Arial"/>
                          <a:cs typeface="Arial"/>
                        </a:rPr>
                        <a:t>per</a:t>
                      </a:r>
                      <a:r>
                        <a:rPr sz="85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-10" dirty="0">
                          <a:latin typeface="Arial"/>
                          <a:cs typeface="Arial"/>
                        </a:rPr>
                        <a:t>reposició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E0DE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50" dirty="0">
                          <a:latin typeface="Arial MT"/>
                          <a:cs typeface="Arial MT"/>
                        </a:rPr>
                        <a:t>18</a:t>
                      </a:r>
                      <a:r>
                        <a:rPr sz="85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50" dirty="0">
                          <a:latin typeface="Arial MT"/>
                          <a:cs typeface="Arial MT"/>
                        </a:rPr>
                        <a:t>mesos</a:t>
                      </a:r>
                      <a:r>
                        <a:rPr sz="85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50" spc="-10" dirty="0">
                          <a:latin typeface="Arial MT"/>
                          <a:cs typeface="Arial MT"/>
                        </a:rPr>
                        <a:t>màxim</a:t>
                      </a:r>
                      <a:endParaRPr sz="85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E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352">
                <a:tc>
                  <a:txBody>
                    <a:bodyPr/>
                    <a:lstStyle/>
                    <a:p>
                      <a:pPr marL="80645" marR="392430">
                        <a:lnSpc>
                          <a:spcPct val="102899"/>
                        </a:lnSpc>
                        <a:spcBef>
                          <a:spcPts val="290"/>
                        </a:spcBef>
                      </a:pPr>
                      <a:r>
                        <a:rPr sz="850" b="1" dirty="0">
                          <a:latin typeface="Arial"/>
                          <a:cs typeface="Arial"/>
                        </a:rPr>
                        <a:t>Professionals</a:t>
                      </a:r>
                      <a:r>
                        <a:rPr sz="85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dirty="0">
                          <a:latin typeface="Arial"/>
                          <a:cs typeface="Arial"/>
                        </a:rPr>
                        <a:t>propers</a:t>
                      </a:r>
                      <a:r>
                        <a:rPr sz="85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dirty="0">
                          <a:latin typeface="Arial"/>
                          <a:cs typeface="Arial"/>
                        </a:rPr>
                        <a:t>l’edat</a:t>
                      </a:r>
                      <a:r>
                        <a:rPr sz="85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-2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850" b="1" spc="-10" dirty="0">
                          <a:latin typeface="Arial"/>
                          <a:cs typeface="Arial"/>
                        </a:rPr>
                        <a:t>jubilació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EF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50" dirty="0">
                          <a:latin typeface="Arial MT"/>
                          <a:cs typeface="Arial MT"/>
                        </a:rPr>
                        <a:t>4</a:t>
                      </a:r>
                      <a:r>
                        <a:rPr sz="85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50" dirty="0">
                          <a:latin typeface="Arial MT"/>
                          <a:cs typeface="Arial MT"/>
                        </a:rPr>
                        <a:t>anys</a:t>
                      </a:r>
                      <a:r>
                        <a:rPr sz="85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50" spc="-10" dirty="0">
                          <a:latin typeface="Arial MT"/>
                          <a:cs typeface="Arial MT"/>
                        </a:rPr>
                        <a:t>màxim</a:t>
                      </a:r>
                      <a:endParaRPr sz="85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8882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50" b="1" dirty="0">
                          <a:latin typeface="Arial"/>
                          <a:cs typeface="Arial"/>
                        </a:rPr>
                        <a:t>Vehicles</a:t>
                      </a:r>
                      <a:r>
                        <a:rPr sz="85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dirty="0">
                          <a:latin typeface="Arial"/>
                          <a:cs typeface="Arial"/>
                        </a:rPr>
                        <a:t>pel</a:t>
                      </a:r>
                      <a:r>
                        <a:rPr sz="85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dirty="0">
                          <a:latin typeface="Arial"/>
                          <a:cs typeface="Arial"/>
                        </a:rPr>
                        <a:t>TP</a:t>
                      </a:r>
                      <a:r>
                        <a:rPr sz="85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-10" dirty="0">
                          <a:latin typeface="Arial"/>
                          <a:cs typeface="Arial"/>
                        </a:rPr>
                        <a:t>colꞏlectiu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E0DE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50" dirty="0">
                          <a:latin typeface="Arial MT"/>
                          <a:cs typeface="Arial MT"/>
                        </a:rPr>
                        <a:t>24</a:t>
                      </a:r>
                      <a:r>
                        <a:rPr sz="85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50" dirty="0">
                          <a:latin typeface="Arial MT"/>
                          <a:cs typeface="Arial MT"/>
                        </a:rPr>
                        <a:t>mesos,</a:t>
                      </a:r>
                      <a:r>
                        <a:rPr sz="85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50" spc="-10" dirty="0">
                          <a:latin typeface="Arial MT"/>
                          <a:cs typeface="Arial MT"/>
                        </a:rPr>
                        <a:t>màxim</a:t>
                      </a:r>
                      <a:endParaRPr sz="85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E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2017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50" b="1" dirty="0">
                          <a:latin typeface="Arial"/>
                          <a:cs typeface="Arial"/>
                        </a:rPr>
                        <a:t>Vehicles</a:t>
                      </a:r>
                      <a:r>
                        <a:rPr sz="85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dirty="0">
                          <a:latin typeface="Arial"/>
                          <a:cs typeface="Arial"/>
                        </a:rPr>
                        <a:t>pel</a:t>
                      </a:r>
                      <a:r>
                        <a:rPr sz="85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dirty="0">
                          <a:latin typeface="Arial"/>
                          <a:cs typeface="Arial"/>
                        </a:rPr>
                        <a:t>transport</a:t>
                      </a:r>
                      <a:r>
                        <a:rPr sz="85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85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-10" dirty="0">
                          <a:latin typeface="Arial"/>
                          <a:cs typeface="Arial"/>
                        </a:rPr>
                        <a:t>mercaderies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EF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50" dirty="0">
                          <a:latin typeface="Arial MT"/>
                          <a:cs typeface="Arial MT"/>
                        </a:rPr>
                        <a:t>2-3</a:t>
                      </a:r>
                      <a:r>
                        <a:rPr sz="85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50" dirty="0">
                          <a:latin typeface="Arial MT"/>
                          <a:cs typeface="Arial MT"/>
                        </a:rPr>
                        <a:t>anys,</a:t>
                      </a:r>
                      <a:r>
                        <a:rPr sz="85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50" dirty="0">
                          <a:latin typeface="Arial MT"/>
                          <a:cs typeface="Arial MT"/>
                        </a:rPr>
                        <a:t>en</a:t>
                      </a:r>
                      <a:r>
                        <a:rPr sz="85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50" dirty="0">
                          <a:latin typeface="Arial MT"/>
                          <a:cs typeface="Arial MT"/>
                        </a:rPr>
                        <a:t>funció</a:t>
                      </a:r>
                      <a:r>
                        <a:rPr sz="85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5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85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50" dirty="0">
                          <a:latin typeface="Arial MT"/>
                          <a:cs typeface="Arial MT"/>
                        </a:rPr>
                        <a:t>la</a:t>
                      </a:r>
                      <a:r>
                        <a:rPr sz="85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50" spc="-10" dirty="0">
                          <a:latin typeface="Arial MT"/>
                          <a:cs typeface="Arial MT"/>
                        </a:rPr>
                        <a:t>categoria</a:t>
                      </a:r>
                      <a:endParaRPr sz="85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0882">
                <a:tc>
                  <a:txBody>
                    <a:bodyPr/>
                    <a:lstStyle/>
                    <a:p>
                      <a:pPr marL="80645" marR="323850">
                        <a:lnSpc>
                          <a:spcPct val="102899"/>
                        </a:lnSpc>
                        <a:spcBef>
                          <a:spcPts val="290"/>
                        </a:spcBef>
                      </a:pPr>
                      <a:r>
                        <a:rPr sz="850" b="1" dirty="0">
                          <a:latin typeface="Arial"/>
                          <a:cs typeface="Arial"/>
                        </a:rPr>
                        <a:t>Vehicles</a:t>
                      </a:r>
                      <a:r>
                        <a:rPr sz="85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85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dirty="0">
                          <a:latin typeface="Arial"/>
                          <a:cs typeface="Arial"/>
                        </a:rPr>
                        <a:t>moratòria</a:t>
                      </a:r>
                      <a:r>
                        <a:rPr sz="85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dirty="0">
                          <a:latin typeface="Arial"/>
                          <a:cs typeface="Arial"/>
                        </a:rPr>
                        <a:t>que</a:t>
                      </a:r>
                      <a:r>
                        <a:rPr sz="85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-10" dirty="0">
                          <a:latin typeface="Arial"/>
                          <a:cs typeface="Arial"/>
                        </a:rPr>
                        <a:t>presten </a:t>
                      </a:r>
                      <a:r>
                        <a:rPr sz="850" b="1" dirty="0">
                          <a:latin typeface="Arial"/>
                          <a:cs typeface="Arial"/>
                        </a:rPr>
                        <a:t>serveis</a:t>
                      </a:r>
                      <a:r>
                        <a:rPr sz="85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-10" dirty="0">
                          <a:latin typeface="Arial"/>
                          <a:cs typeface="Arial"/>
                        </a:rPr>
                        <a:t>municipals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E0DE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50" dirty="0">
                          <a:latin typeface="Arial MT"/>
                          <a:cs typeface="Arial MT"/>
                        </a:rPr>
                        <a:t>24</a:t>
                      </a:r>
                      <a:r>
                        <a:rPr sz="85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50" dirty="0">
                          <a:latin typeface="Arial MT"/>
                          <a:cs typeface="Arial MT"/>
                        </a:rPr>
                        <a:t>mesos,</a:t>
                      </a:r>
                      <a:r>
                        <a:rPr sz="85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50" spc="-10" dirty="0">
                          <a:latin typeface="Arial MT"/>
                          <a:cs typeface="Arial MT"/>
                        </a:rPr>
                        <a:t>màxim</a:t>
                      </a:r>
                      <a:endParaRPr sz="85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BE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8351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850" b="1" dirty="0">
                          <a:latin typeface="Arial"/>
                          <a:cs typeface="Arial"/>
                        </a:rPr>
                        <a:t>Persones</a:t>
                      </a:r>
                      <a:r>
                        <a:rPr sz="85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dirty="0">
                          <a:latin typeface="Arial"/>
                          <a:cs typeface="Arial"/>
                        </a:rPr>
                        <a:t>amb</a:t>
                      </a:r>
                      <a:r>
                        <a:rPr sz="85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dirty="0">
                          <a:latin typeface="Arial"/>
                          <a:cs typeface="Arial"/>
                        </a:rPr>
                        <a:t>rendes</a:t>
                      </a:r>
                      <a:r>
                        <a:rPr sz="85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-10" dirty="0">
                          <a:latin typeface="Arial"/>
                          <a:cs typeface="Arial"/>
                        </a:rPr>
                        <a:t>baixes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EF"/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850" dirty="0">
                          <a:latin typeface="Arial MT"/>
                          <a:cs typeface="Arial MT"/>
                        </a:rPr>
                        <a:t>1</a:t>
                      </a:r>
                      <a:r>
                        <a:rPr sz="85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50" dirty="0">
                          <a:latin typeface="Arial MT"/>
                          <a:cs typeface="Arial MT"/>
                        </a:rPr>
                        <a:t>any,</a:t>
                      </a:r>
                      <a:r>
                        <a:rPr sz="85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50" spc="-10" dirty="0">
                          <a:latin typeface="Arial MT"/>
                          <a:cs typeface="Arial MT"/>
                        </a:rPr>
                        <a:t>renovable</a:t>
                      </a:r>
                      <a:endParaRPr sz="850" dirty="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60460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729</Words>
  <Application>Microsoft Office PowerPoint</Application>
  <PresentationFormat>Personalizado</PresentationFormat>
  <Paragraphs>72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Arial MT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cp:lastModifiedBy>Joan Prat</cp:lastModifiedBy>
  <cp:revision>9</cp:revision>
  <dcterms:created xsi:type="dcterms:W3CDTF">2025-09-18T08:30:58Z</dcterms:created>
  <dcterms:modified xsi:type="dcterms:W3CDTF">2025-10-14T09:19:28Z</dcterms:modified>
</cp:coreProperties>
</file>