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68" r:id="rId3"/>
    <p:sldId id="267" r:id="rId4"/>
    <p:sldId id="266" r:id="rId5"/>
    <p:sldId id="259" r:id="rId6"/>
    <p:sldId id="260" r:id="rId7"/>
    <p:sldId id="292" r:id="rId8"/>
    <p:sldId id="293" r:id="rId9"/>
    <p:sldId id="280" r:id="rId10"/>
    <p:sldId id="294" r:id="rId11"/>
    <p:sldId id="299" r:id="rId12"/>
    <p:sldId id="300" r:id="rId13"/>
    <p:sldId id="301" r:id="rId14"/>
    <p:sldId id="302" r:id="rId15"/>
    <p:sldId id="264" r:id="rId16"/>
    <p:sldId id="303" r:id="rId17"/>
    <p:sldId id="304" r:id="rId18"/>
    <p:sldId id="298" r:id="rId19"/>
    <p:sldId id="305" r:id="rId20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E90"/>
    <a:srgbClr val="29AA97"/>
    <a:srgbClr val="28AA9B"/>
    <a:srgbClr val="CFD5EA"/>
    <a:srgbClr val="F9C1C1"/>
    <a:srgbClr val="28A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 mitjà 2 - èmfasi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0288" autoAdjust="0"/>
  </p:normalViewPr>
  <p:slideViewPr>
    <p:cSldViewPr snapToGrid="0">
      <p:cViewPr varScale="1">
        <p:scale>
          <a:sx n="61" d="100"/>
          <a:sy n="61" d="100"/>
        </p:scale>
        <p:origin x="11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 dirty="0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DE9FC-1D54-44D0-B600-732F0B753920}" type="datetimeFigureOut">
              <a:rPr lang="ca-ES" smtClean="0"/>
              <a:t>14/10/2025</a:t>
            </a:fld>
            <a:endParaRPr lang="ca-ES" dirty="0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 dirty="0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 dirty="0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03FD9-9385-41F1-B7C2-093965D22EB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2577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13637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D9768-E8F9-DA76-4EF8-67DF8A6EA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>
            <a:extLst>
              <a:ext uri="{FF2B5EF4-FFF2-40B4-BE49-F238E27FC236}">
                <a16:creationId xmlns:a16="http://schemas.microsoft.com/office/drawing/2014/main" id="{CED20C74-7596-C122-1CB7-C71D20E990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57AB8DB7-80B8-40EC-1E7C-B62809FBA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C2AC600F-CB89-EB2F-3332-A42348B30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16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133141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61334-663E-9EB9-A104-D831D0CF1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>
            <a:extLst>
              <a:ext uri="{FF2B5EF4-FFF2-40B4-BE49-F238E27FC236}">
                <a16:creationId xmlns:a16="http://schemas.microsoft.com/office/drawing/2014/main" id="{22A7007F-58DD-E0EE-9A25-E8F6737F1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5628F1E4-320B-3514-A95C-7A0A08FC9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55F17AA1-EF74-F92A-AE71-623B2FDE0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17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02774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5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819973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9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00014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2AB26-9700-85CF-4F49-406199314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>
            <a:extLst>
              <a:ext uri="{FF2B5EF4-FFF2-40B4-BE49-F238E27FC236}">
                <a16:creationId xmlns:a16="http://schemas.microsoft.com/office/drawing/2014/main" id="{26B7D766-50B5-A007-F48E-A7EF04137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C23D71DC-38EB-7FBD-C798-7776AF33B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345F11D6-78A7-DD3A-41A2-4CAA6C34F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10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581393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14543-69ED-DE3A-5ADA-C2AB52F9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>
            <a:extLst>
              <a:ext uri="{FF2B5EF4-FFF2-40B4-BE49-F238E27FC236}">
                <a16:creationId xmlns:a16="http://schemas.microsoft.com/office/drawing/2014/main" id="{2D5263CC-1236-14CE-A4B0-706DCBDEA6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8975C785-AB80-129E-AD59-EBF9564A2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5A4C94DA-E458-ED08-B8F7-DAC0D27DEB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11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8529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52869-6139-8DBC-E3E8-BA2CB65E5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>
            <a:extLst>
              <a:ext uri="{FF2B5EF4-FFF2-40B4-BE49-F238E27FC236}">
                <a16:creationId xmlns:a16="http://schemas.microsoft.com/office/drawing/2014/main" id="{79BFFEB3-21FC-CB12-1CB0-37A99EFF5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E8ACDD46-7B46-FB04-0E67-5D959DB2E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37ED9FD8-5FB4-D708-B074-8D15E9653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12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130979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91878-2C98-63D8-46AF-9914B513B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>
            <a:extLst>
              <a:ext uri="{FF2B5EF4-FFF2-40B4-BE49-F238E27FC236}">
                <a16:creationId xmlns:a16="http://schemas.microsoft.com/office/drawing/2014/main" id="{28F5F6E4-E240-5172-4396-2822AE155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9C631E83-7313-C6CB-59C8-50554652B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6A21D3FC-0403-2674-35C2-3BA45ED51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13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63514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2669A-5F13-4164-5059-A7AB79D16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>
            <a:extLst>
              <a:ext uri="{FF2B5EF4-FFF2-40B4-BE49-F238E27FC236}">
                <a16:creationId xmlns:a16="http://schemas.microsoft.com/office/drawing/2014/main" id="{454E0B3D-ECB5-3561-A343-C9AE18AE8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2EE557E4-5596-59CB-C75F-42DE4AEBC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D61CA79C-8D28-313A-092C-87BE600F4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14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726531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15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84738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924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59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453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290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4203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577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111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962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930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258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939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D9942-411F-A845-A73D-808CDE0AED3F}" type="datetimeFigureOut">
              <a:rPr lang="es-ES" smtClean="0"/>
              <a:t>14/10/2025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A4534-9F99-8C40-BE21-1DA10B7818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09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www.amb.cat/en/web/ecologia/sostenibilitat/qualitat-de-laire/actuacions/recursos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airemetropolita.amb.cat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BE01BE-C2EA-780E-7507-878A40D1A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163" y="-53792"/>
            <a:ext cx="10850137" cy="766725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4787355-DC3C-548A-2772-2B41AA22629C}"/>
              </a:ext>
            </a:extLst>
          </p:cNvPr>
          <p:cNvSpPr/>
          <p:nvPr/>
        </p:nvSpPr>
        <p:spPr>
          <a:xfrm>
            <a:off x="512957" y="5220481"/>
            <a:ext cx="9712712" cy="5283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ca-ES" sz="2800" b="1" noProof="0" dirty="0">
                <a:solidFill>
                  <a:srgbClr val="28AA9B"/>
                </a:solidFill>
                <a:latin typeface="Calibri" charset="0"/>
                <a:ea typeface="Calibri" charset="0"/>
                <a:cs typeface="Calibri" charset="0"/>
              </a:rPr>
              <a:t>SESSIÓ: Gestió episodis ambientals sota el nou pla Aire 2027</a:t>
            </a:r>
            <a:endParaRPr lang="ca-ES" sz="3200" b="1" noProof="0" dirty="0">
              <a:solidFill>
                <a:srgbClr val="28AA9B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86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AD1CF-1757-AF59-5B34-16F096C65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A9F6B29-69A8-02B8-FC39-A6AAAB2AF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0" y="0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E495763-2A64-FCC7-49BD-3B60D2EC0BBF}"/>
              </a:ext>
            </a:extLst>
          </p:cNvPr>
          <p:cNvSpPr/>
          <p:nvPr/>
        </p:nvSpPr>
        <p:spPr>
          <a:xfrm>
            <a:off x="766871" y="1331173"/>
            <a:ext cx="9626053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140B3F7-047A-7071-C627-DD2CF369D55F}"/>
              </a:ext>
            </a:extLst>
          </p:cNvPr>
          <p:cNvSpPr/>
          <p:nvPr/>
        </p:nvSpPr>
        <p:spPr>
          <a:xfrm>
            <a:off x="766871" y="2295540"/>
            <a:ext cx="9791193" cy="1036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9AA97"/>
                </a:solidFill>
              </a:rPr>
              <a:t>4. OPERATIVA I COMUNICACIONS</a:t>
            </a:r>
          </a:p>
          <a:p>
            <a:pPr>
              <a:lnSpc>
                <a:spcPts val="2160"/>
              </a:lnSpc>
            </a:pPr>
            <a:endParaRPr lang="es-ES_tradnl" sz="2400" b="1" dirty="0">
              <a:solidFill>
                <a:srgbClr val="29AA97"/>
              </a:solidFill>
            </a:endParaRPr>
          </a:p>
          <a:p>
            <a:pPr marL="342900" indent="-342900">
              <a:lnSpc>
                <a:spcPts val="2160"/>
              </a:lnSpc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6059077-CEEE-EE45-2072-33239334DF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221"/>
          <a:stretch>
            <a:fillRect/>
          </a:stretch>
        </p:blipFill>
        <p:spPr>
          <a:xfrm>
            <a:off x="766871" y="2900856"/>
            <a:ext cx="7944258" cy="408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6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DBC3E-6726-EB0D-8B0F-094699206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28C61ED-EE52-89F9-9149-1F13818A2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0" y="0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1C92F75-D74D-CF47-82F8-52C85F5102F6}"/>
              </a:ext>
            </a:extLst>
          </p:cNvPr>
          <p:cNvSpPr/>
          <p:nvPr/>
        </p:nvSpPr>
        <p:spPr>
          <a:xfrm>
            <a:off x="766871" y="1331173"/>
            <a:ext cx="9626053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2D4E415-9D82-6177-1844-0EA662A0B5C2}"/>
              </a:ext>
            </a:extLst>
          </p:cNvPr>
          <p:cNvSpPr/>
          <p:nvPr/>
        </p:nvSpPr>
        <p:spPr>
          <a:xfrm>
            <a:off x="766871" y="2295540"/>
            <a:ext cx="9791193" cy="1036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9AA97"/>
                </a:solidFill>
              </a:rPr>
              <a:t>4. OPERATIVA I COMUNICACIONS</a:t>
            </a:r>
          </a:p>
          <a:p>
            <a:pPr>
              <a:lnSpc>
                <a:spcPts val="2160"/>
              </a:lnSpc>
            </a:pPr>
            <a:endParaRPr lang="es-ES_tradnl" sz="2400" b="1" dirty="0">
              <a:solidFill>
                <a:srgbClr val="29AA97"/>
              </a:solidFill>
            </a:endParaRPr>
          </a:p>
          <a:p>
            <a:pPr marL="342900" indent="-342900">
              <a:lnSpc>
                <a:spcPts val="2160"/>
              </a:lnSpc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7A493E-31D0-AB60-56F6-3A6F5E7DF5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42" t="36444" r="25753" b="24651"/>
          <a:stretch/>
        </p:blipFill>
        <p:spPr>
          <a:xfrm>
            <a:off x="510874" y="3026463"/>
            <a:ext cx="4586643" cy="38158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3AC322-F450-6691-D6E4-C6ADFD7EE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414" y="2659712"/>
            <a:ext cx="5290588" cy="30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20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720BB-33E7-3BF8-A32B-F72BDD428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3D8A4C6-41E8-756F-4A6A-D59B5E3DE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0" y="0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2B5A600-5403-5DCA-78E4-5D5B0FC69541}"/>
              </a:ext>
            </a:extLst>
          </p:cNvPr>
          <p:cNvSpPr/>
          <p:nvPr/>
        </p:nvSpPr>
        <p:spPr>
          <a:xfrm>
            <a:off x="766871" y="1331173"/>
            <a:ext cx="9626053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1412141-4487-C069-F9C9-B4CD70499D97}"/>
              </a:ext>
            </a:extLst>
          </p:cNvPr>
          <p:cNvSpPr/>
          <p:nvPr/>
        </p:nvSpPr>
        <p:spPr>
          <a:xfrm>
            <a:off x="766871" y="2295540"/>
            <a:ext cx="9791193" cy="1036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9AA97"/>
                </a:solidFill>
              </a:rPr>
              <a:t>4. OPERATIVA I COMUNICACIONS</a:t>
            </a:r>
          </a:p>
          <a:p>
            <a:pPr>
              <a:lnSpc>
                <a:spcPts val="2160"/>
              </a:lnSpc>
            </a:pPr>
            <a:endParaRPr lang="es-ES_tradnl" sz="2400" b="1" dirty="0">
              <a:solidFill>
                <a:srgbClr val="29AA97"/>
              </a:solidFill>
            </a:endParaRPr>
          </a:p>
          <a:p>
            <a:pPr marL="342900" indent="-342900">
              <a:lnSpc>
                <a:spcPts val="2160"/>
              </a:lnSpc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680E30-627C-88E7-1C31-2B3D8E6ECB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59" t="31678" r="25681" b="21172"/>
          <a:stretch/>
        </p:blipFill>
        <p:spPr>
          <a:xfrm>
            <a:off x="853513" y="2853055"/>
            <a:ext cx="4061469" cy="41177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E7D164-A576-7FE7-1B2A-71019D4D82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087" t="27041" r="25898" b="24908"/>
          <a:stretch/>
        </p:blipFill>
        <p:spPr>
          <a:xfrm>
            <a:off x="5684893" y="2853055"/>
            <a:ext cx="3956087" cy="411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46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DD84F-2709-F8EC-8E7D-2D08E0EB8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EA78F36-56E8-8DA5-3775-FA40E9346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0" y="0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21B50C4-E1FD-95F9-5A56-5833FF290946}"/>
              </a:ext>
            </a:extLst>
          </p:cNvPr>
          <p:cNvSpPr/>
          <p:nvPr/>
        </p:nvSpPr>
        <p:spPr>
          <a:xfrm>
            <a:off x="766871" y="1331173"/>
            <a:ext cx="9626053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8203933-7AC6-216A-3A84-D0ABB79DF9B6}"/>
              </a:ext>
            </a:extLst>
          </p:cNvPr>
          <p:cNvSpPr/>
          <p:nvPr/>
        </p:nvSpPr>
        <p:spPr>
          <a:xfrm>
            <a:off x="766871" y="2295540"/>
            <a:ext cx="9791193" cy="1036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9AA97"/>
                </a:solidFill>
              </a:rPr>
              <a:t>4. OPERATIVA I COMUNICACIONS</a:t>
            </a:r>
          </a:p>
          <a:p>
            <a:pPr>
              <a:lnSpc>
                <a:spcPts val="2160"/>
              </a:lnSpc>
            </a:pPr>
            <a:endParaRPr lang="es-ES_tradnl" sz="2400" b="1" dirty="0">
              <a:solidFill>
                <a:srgbClr val="29AA97"/>
              </a:solidFill>
            </a:endParaRPr>
          </a:p>
          <a:p>
            <a:pPr marL="342900" indent="-342900">
              <a:lnSpc>
                <a:spcPts val="2160"/>
              </a:lnSpc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79A23E-1ACB-6A26-9D2A-7FDBB76D04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40" t="21373" r="21188" b="6486"/>
          <a:stretch/>
        </p:blipFill>
        <p:spPr>
          <a:xfrm>
            <a:off x="892867" y="2784724"/>
            <a:ext cx="3776928" cy="437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C7DF38C-8406-7230-D130-F6199E835A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94" t="29231" r="21623" b="8934"/>
          <a:stretch/>
        </p:blipFill>
        <p:spPr>
          <a:xfrm>
            <a:off x="5043464" y="2784724"/>
            <a:ext cx="4384185" cy="43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36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B94C9-E489-BD4E-3F61-7F5C08191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44EFD9A-1A33-1896-C15D-B52B3D59A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0" y="0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0FF42C3-318E-1B3A-08D4-8BB2FD3CFF58}"/>
              </a:ext>
            </a:extLst>
          </p:cNvPr>
          <p:cNvSpPr/>
          <p:nvPr/>
        </p:nvSpPr>
        <p:spPr>
          <a:xfrm>
            <a:off x="766871" y="1331173"/>
            <a:ext cx="9626053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F4123F0-E652-949C-F232-A401E82CD67A}"/>
              </a:ext>
            </a:extLst>
          </p:cNvPr>
          <p:cNvSpPr/>
          <p:nvPr/>
        </p:nvSpPr>
        <p:spPr>
          <a:xfrm>
            <a:off x="766871" y="2295540"/>
            <a:ext cx="9791193" cy="1036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9AA97"/>
                </a:solidFill>
              </a:rPr>
              <a:t>4. OPERATIVA I COMUNICACIONS</a:t>
            </a:r>
          </a:p>
          <a:p>
            <a:pPr>
              <a:lnSpc>
                <a:spcPts val="2160"/>
              </a:lnSpc>
            </a:pPr>
            <a:endParaRPr lang="es-ES_tradnl" sz="2400" b="1" dirty="0">
              <a:solidFill>
                <a:srgbClr val="29AA97"/>
              </a:solidFill>
            </a:endParaRPr>
          </a:p>
          <a:p>
            <a:pPr marL="342900" indent="-342900">
              <a:lnSpc>
                <a:spcPts val="2160"/>
              </a:lnSpc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FE63FB-25C9-0521-7106-2E74604634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84" t="38020" r="30519" b="5936"/>
          <a:stretch/>
        </p:blipFill>
        <p:spPr>
          <a:xfrm>
            <a:off x="3478704" y="4897581"/>
            <a:ext cx="3390252" cy="21505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47D1900-5B2A-63B3-5CE8-A353F6A59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051" y="3911353"/>
            <a:ext cx="3353627" cy="19724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416B40-883F-4FEF-574C-9A14D4227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398" y="2716486"/>
            <a:ext cx="3331369" cy="212455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FEEE0E4-BDBB-ED6E-FE9B-1C61E6F4A4E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19263" y="3075832"/>
            <a:ext cx="2225180" cy="3030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99005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42B4-1938-50B0-EF6F-864DC0D63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510C3F3-84AC-1329-4BD1-864D31DE3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8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3281497-F6E5-D6B6-BC03-2377B4D9D52C}"/>
              </a:ext>
            </a:extLst>
          </p:cNvPr>
          <p:cNvSpPr/>
          <p:nvPr/>
        </p:nvSpPr>
        <p:spPr>
          <a:xfrm>
            <a:off x="766871" y="1331173"/>
            <a:ext cx="9626053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BDBB7D0-8D50-4A93-BA8B-B8EE11C2093D}"/>
              </a:ext>
            </a:extLst>
          </p:cNvPr>
          <p:cNvSpPr/>
          <p:nvPr/>
        </p:nvSpPr>
        <p:spPr>
          <a:xfrm>
            <a:off x="682789" y="2236763"/>
            <a:ext cx="9531560" cy="440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9AA97"/>
                </a:solidFill>
              </a:rPr>
              <a:t>5. SITUACIÓ ACTUAL I PROPERES PASES</a:t>
            </a: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29AA97"/>
              </a:solidFill>
            </a:endParaRPr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ca-ES" b="1" dirty="0">
                <a:solidFill>
                  <a:srgbClr val="18AE90"/>
                </a:solidFill>
                <a:cs typeface="Arial" pitchFamily="34" charset="0"/>
              </a:rPr>
              <a:t>Adaptació a les modificacions ( Decret 132/2024, Transposició Directiva 2024/2881)</a:t>
            </a:r>
          </a:p>
          <a:p>
            <a:pPr>
              <a:lnSpc>
                <a:spcPts val="2160"/>
              </a:lnSpc>
            </a:pPr>
            <a:endParaRPr lang="ca-ES" b="1" dirty="0">
              <a:solidFill>
                <a:srgbClr val="18AE90"/>
              </a:solidFill>
              <a:cs typeface="Arial" pitchFamily="34" charset="0"/>
            </a:endParaRPr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ca-ES" b="1" dirty="0">
                <a:solidFill>
                  <a:srgbClr val="18AE90"/>
                </a:solidFill>
                <a:cs typeface="Arial" pitchFamily="34" charset="0"/>
              </a:rPr>
              <a:t>Decret 132/2024-&gt; </a:t>
            </a: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PM2.5 i O3 i recomanacions asociades</a:t>
            </a: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Directiva 2024/2881 -&gt; Pendent de transposició límit 12/2026 -&gt; AMB està elaborant Programa Metropolità Qualitat de l’Aire 2030</a:t>
            </a:r>
          </a:p>
          <a:p>
            <a:pPr>
              <a:lnSpc>
                <a:spcPts val="2160"/>
              </a:lnSpc>
            </a:pP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     </a:t>
            </a:r>
          </a:p>
          <a:p>
            <a:pPr>
              <a:lnSpc>
                <a:spcPts val="2160"/>
              </a:lnSpc>
            </a:pPr>
            <a:r>
              <a:rPr lang="es-ES_tradnl" b="1" i="1" dirty="0">
                <a:solidFill>
                  <a:srgbClr val="18AE90"/>
                </a:solidFill>
                <a:cs typeface="Arial" pitchFamily="34" charset="0"/>
              </a:rPr>
              <a:t>Requerirà actualització de totes les Guies, Ordenances Marc, PAI EDAR i Plantas Residus.</a:t>
            </a: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3F9E7F-BC5A-564F-FE44-BF9290FEFE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69" t="18280" r="28578" b="30449"/>
          <a:stretch/>
        </p:blipFill>
        <p:spPr>
          <a:xfrm>
            <a:off x="653221" y="5369740"/>
            <a:ext cx="1228375" cy="1715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2DF1A3F-1C9C-7D6F-8E05-FD625DBA99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86" t="12398" r="46457" b="24855"/>
          <a:stretch/>
        </p:blipFill>
        <p:spPr>
          <a:xfrm>
            <a:off x="1971353" y="5370793"/>
            <a:ext cx="1194591" cy="1715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D0C0BF-089E-40A4-1628-B5778121EA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551" t="19567" r="23435" b="6747"/>
          <a:stretch/>
        </p:blipFill>
        <p:spPr>
          <a:xfrm>
            <a:off x="3225380" y="5370793"/>
            <a:ext cx="1283595" cy="1715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0140ED-237E-6E7A-5808-EB133DBC47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696" t="18538" r="23580" b="6744"/>
          <a:stretch/>
        </p:blipFill>
        <p:spPr>
          <a:xfrm>
            <a:off x="4484076" y="5370793"/>
            <a:ext cx="1254027" cy="1715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BA89565-C2C0-4391-C871-7344D4E85AD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5767671" y="5369740"/>
            <a:ext cx="1169692" cy="1716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168483F-47FB-D21A-F2C3-ED10D90F4B00}"/>
              </a:ext>
            </a:extLst>
          </p:cNvPr>
          <p:cNvSpPr txBox="1"/>
          <p:nvPr/>
        </p:nvSpPr>
        <p:spPr>
          <a:xfrm>
            <a:off x="7110702" y="5762897"/>
            <a:ext cx="3066692" cy="92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es-ES" dirty="0">
                <a:hlinkClick r:id="rId9"/>
              </a:rPr>
              <a:t>https://www.amb.cat/en/web/ecologia/sostenibilitat/qualitat-de-laire/actuacions/recursos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7379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4667A-EFE7-5A09-517D-6C123ACFC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C8B1957-CBE3-A79C-2105-A093F1057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8"/>
            <a:ext cx="10694853" cy="755752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7B76AA1-C6DF-EF2C-9500-FBDE86E1EF81}"/>
              </a:ext>
            </a:extLst>
          </p:cNvPr>
          <p:cNvSpPr/>
          <p:nvPr/>
        </p:nvSpPr>
        <p:spPr>
          <a:xfrm>
            <a:off x="347540" y="620325"/>
            <a:ext cx="9531560" cy="2426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9AA97"/>
                </a:solidFill>
              </a:rPr>
              <a:t>5. SITUACIÓ ACTUAL I PROPERES PASES</a:t>
            </a:r>
          </a:p>
          <a:p>
            <a:pPr>
              <a:lnSpc>
                <a:spcPts val="2160"/>
              </a:lnSpc>
            </a:pPr>
            <a:endParaRPr lang="es-ES_tradnl" sz="2400" b="1" dirty="0">
              <a:solidFill>
                <a:srgbClr val="29AA97"/>
              </a:solidFill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</p:txBody>
      </p:sp>
      <p:pic>
        <p:nvPicPr>
          <p:cNvPr id="12" name="Gráfico 1">
            <a:extLst>
              <a:ext uri="{FF2B5EF4-FFF2-40B4-BE49-F238E27FC236}">
                <a16:creationId xmlns:a16="http://schemas.microsoft.com/office/drawing/2014/main" id="{18081C82-0F92-AD3A-B316-568D6BEE4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540" y="1345555"/>
            <a:ext cx="4537717" cy="3403430"/>
          </a:xfrm>
          <a:prstGeom prst="rect">
            <a:avLst/>
          </a:prstGeom>
        </p:spPr>
      </p:pic>
      <p:pic>
        <p:nvPicPr>
          <p:cNvPr id="13" name="Gráfico 1">
            <a:extLst>
              <a:ext uri="{FF2B5EF4-FFF2-40B4-BE49-F238E27FC236}">
                <a16:creationId xmlns:a16="http://schemas.microsoft.com/office/drawing/2014/main" id="{1B82B477-3060-DB04-95FB-341F8C8D4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01010" y="1414686"/>
            <a:ext cx="4353380" cy="3265169"/>
          </a:xfrm>
          <a:prstGeom prst="rect">
            <a:avLst/>
          </a:prstGeom>
        </p:spPr>
      </p:pic>
      <p:pic>
        <p:nvPicPr>
          <p:cNvPr id="14" name="Gráfico 1">
            <a:extLst>
              <a:ext uri="{FF2B5EF4-FFF2-40B4-BE49-F238E27FC236}">
                <a16:creationId xmlns:a16="http://schemas.microsoft.com/office/drawing/2014/main" id="{F6489065-942E-0ED8-D1E4-75AE27730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2894" y="3981531"/>
            <a:ext cx="4165190" cy="312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95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4C41A-815E-B9C1-45DF-FE2AC828F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F365C5-59A6-232D-36CD-6DD7457D2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8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236D4C5-8122-FFD2-3374-45E8765DE5FC}"/>
              </a:ext>
            </a:extLst>
          </p:cNvPr>
          <p:cNvSpPr/>
          <p:nvPr/>
        </p:nvSpPr>
        <p:spPr>
          <a:xfrm>
            <a:off x="766871" y="1331173"/>
            <a:ext cx="9626053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34CA608-F1B4-162C-8B33-5CFE51254775}"/>
              </a:ext>
            </a:extLst>
          </p:cNvPr>
          <p:cNvSpPr/>
          <p:nvPr/>
        </p:nvSpPr>
        <p:spPr>
          <a:xfrm>
            <a:off x="693299" y="2386063"/>
            <a:ext cx="9531560" cy="2426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9AA97"/>
                </a:solidFill>
              </a:rPr>
              <a:t>5. SITUACIÓ ACTUAL I PROPERES PASES</a:t>
            </a:r>
          </a:p>
          <a:p>
            <a:pPr>
              <a:lnSpc>
                <a:spcPts val="2160"/>
              </a:lnSpc>
            </a:pPr>
            <a:endParaRPr lang="es-ES_tradnl" sz="2400" b="1" dirty="0">
              <a:solidFill>
                <a:srgbClr val="29AA97"/>
              </a:solidFill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4E5AF89B-A4CE-6023-9761-45F46E026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011180"/>
              </p:ext>
            </p:extLst>
          </p:nvPr>
        </p:nvGraphicFramePr>
        <p:xfrm>
          <a:off x="766871" y="3015528"/>
          <a:ext cx="8860604" cy="956057"/>
        </p:xfrm>
        <a:graphic>
          <a:graphicData uri="http://schemas.openxmlformats.org/drawingml/2006/table">
            <a:tbl>
              <a:tblPr firstRow="1" firstCol="1" bandRow="1"/>
              <a:tblGrid>
                <a:gridCol w="5150453">
                  <a:extLst>
                    <a:ext uri="{9D8B030D-6E8A-4147-A177-3AD203B41FA5}">
                      <a16:colId xmlns:a16="http://schemas.microsoft.com/office/drawing/2014/main" val="2936785997"/>
                    </a:ext>
                  </a:extLst>
                </a:gridCol>
                <a:gridCol w="2017986">
                  <a:extLst>
                    <a:ext uri="{9D8B030D-6E8A-4147-A177-3AD203B41FA5}">
                      <a16:colId xmlns:a16="http://schemas.microsoft.com/office/drawing/2014/main" val="487718305"/>
                    </a:ext>
                  </a:extLst>
                </a:gridCol>
                <a:gridCol w="1692165">
                  <a:extLst>
                    <a:ext uri="{9D8B030D-6E8A-4147-A177-3AD203B41FA5}">
                      <a16:colId xmlns:a16="http://schemas.microsoft.com/office/drawing/2014/main" val="1047059625"/>
                    </a:ext>
                  </a:extLst>
                </a:gridCol>
              </a:tblGrid>
              <a:tr h="88900">
                <a:tc rowSpan="2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a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Població metropolitana exposada a nivells NO</a:t>
                      </a:r>
                      <a:r>
                        <a:rPr lang="ca-ES" sz="1800" b="1" kern="1200" baseline="-250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ca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per sobre dels límits de la nova Directiva (</a:t>
                      </a:r>
                      <a:r>
                        <a:rPr lang="es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20 mg/m</a:t>
                      </a:r>
                      <a:r>
                        <a:rPr lang="es-ES" sz="1800" b="1" kern="1200" baseline="300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ca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800" b="1" dirty="0">
                        <a:solidFill>
                          <a:srgbClr val="29AA97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a-ES" sz="1800" b="1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Nombre persones</a:t>
                      </a:r>
                      <a:endParaRPr lang="es-ES" sz="1800" b="1" dirty="0">
                        <a:solidFill>
                          <a:srgbClr val="29AA97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a-ES" sz="1800" b="1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% població</a:t>
                      </a:r>
                      <a:endParaRPr lang="es-ES" sz="1800" b="1" dirty="0">
                        <a:solidFill>
                          <a:srgbClr val="29AA97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714959"/>
                  </a:ext>
                </a:extLst>
              </a:tr>
              <a:tr h="4038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800" b="1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2.928.599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a-ES" sz="1800" b="1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800" b="1" dirty="0">
                        <a:solidFill>
                          <a:srgbClr val="29AA97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800" b="1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88,6 %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a-ES" sz="1800" b="1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800" b="1" dirty="0">
                        <a:solidFill>
                          <a:srgbClr val="29AA97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1012818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73B3BA9-274B-8C09-F6FD-80B8E106E0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468847"/>
              </p:ext>
            </p:extLst>
          </p:nvPr>
        </p:nvGraphicFramePr>
        <p:xfrm>
          <a:off x="766871" y="4161626"/>
          <a:ext cx="8860605" cy="969835"/>
        </p:xfrm>
        <a:graphic>
          <a:graphicData uri="http://schemas.openxmlformats.org/drawingml/2006/table">
            <a:tbl>
              <a:tblPr firstRow="1" firstCol="1" bandRow="1"/>
              <a:tblGrid>
                <a:gridCol w="5129432">
                  <a:extLst>
                    <a:ext uri="{9D8B030D-6E8A-4147-A177-3AD203B41FA5}">
                      <a16:colId xmlns:a16="http://schemas.microsoft.com/office/drawing/2014/main" val="3205741793"/>
                    </a:ext>
                  </a:extLst>
                </a:gridCol>
                <a:gridCol w="2025235">
                  <a:extLst>
                    <a:ext uri="{9D8B030D-6E8A-4147-A177-3AD203B41FA5}">
                      <a16:colId xmlns:a16="http://schemas.microsoft.com/office/drawing/2014/main" val="3484047404"/>
                    </a:ext>
                  </a:extLst>
                </a:gridCol>
                <a:gridCol w="1705938">
                  <a:extLst>
                    <a:ext uri="{9D8B030D-6E8A-4147-A177-3AD203B41FA5}">
                      <a16:colId xmlns:a16="http://schemas.microsoft.com/office/drawing/2014/main" val="519365444"/>
                    </a:ext>
                  </a:extLst>
                </a:gridCol>
              </a:tblGrid>
              <a:tr h="217235">
                <a:tc rowSpan="2">
                  <a:txBody>
                    <a:bodyPr/>
                    <a:lstStyle/>
                    <a:p>
                      <a:pPr marL="0" algn="just" defTabSz="1007943" rtl="0" eaLnBrk="1" latinLnBrk="0" hangingPunct="1">
                        <a:lnSpc>
                          <a:spcPts val="252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a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Població metropolitana exposada a nivells PM</a:t>
                      </a:r>
                      <a:r>
                        <a:rPr lang="ca-ES" sz="1800" b="1" kern="1200" baseline="-250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ca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per sobre dels límits de la nova Directiva (</a:t>
                      </a:r>
                      <a:r>
                        <a:rPr lang="es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20 mg/m3 </a:t>
                      </a:r>
                      <a:r>
                        <a:rPr lang="ca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800" b="1" kern="1200" dirty="0">
                        <a:solidFill>
                          <a:srgbClr val="29AA97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a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Nombre persones</a:t>
                      </a:r>
                      <a:endParaRPr lang="es-ES" sz="1800" b="1" kern="1200" dirty="0">
                        <a:solidFill>
                          <a:srgbClr val="29AA97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a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% població</a:t>
                      </a:r>
                      <a:endParaRPr lang="es-ES" sz="1800" b="1" kern="1200" dirty="0">
                        <a:solidFill>
                          <a:srgbClr val="29AA97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2865167"/>
                  </a:ext>
                </a:extLst>
              </a:tr>
              <a:tr h="68935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3.096.552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93,7%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601627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FB34C16E-161B-B0FF-C2C1-2BFD389F3E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862114"/>
              </p:ext>
            </p:extLst>
          </p:nvPr>
        </p:nvGraphicFramePr>
        <p:xfrm>
          <a:off x="766871" y="5442474"/>
          <a:ext cx="8860604" cy="1124666"/>
        </p:xfrm>
        <a:graphic>
          <a:graphicData uri="http://schemas.openxmlformats.org/drawingml/2006/table">
            <a:tbl>
              <a:tblPr firstRow="1" firstCol="1" bandRow="1"/>
              <a:tblGrid>
                <a:gridCol w="5150453">
                  <a:extLst>
                    <a:ext uri="{9D8B030D-6E8A-4147-A177-3AD203B41FA5}">
                      <a16:colId xmlns:a16="http://schemas.microsoft.com/office/drawing/2014/main" val="3295254232"/>
                    </a:ext>
                  </a:extLst>
                </a:gridCol>
                <a:gridCol w="2038212">
                  <a:extLst>
                    <a:ext uri="{9D8B030D-6E8A-4147-A177-3AD203B41FA5}">
                      <a16:colId xmlns:a16="http://schemas.microsoft.com/office/drawing/2014/main" val="2061897852"/>
                    </a:ext>
                  </a:extLst>
                </a:gridCol>
                <a:gridCol w="1671939">
                  <a:extLst>
                    <a:ext uri="{9D8B030D-6E8A-4147-A177-3AD203B41FA5}">
                      <a16:colId xmlns:a16="http://schemas.microsoft.com/office/drawing/2014/main" val="4277785604"/>
                    </a:ext>
                  </a:extLst>
                </a:gridCol>
              </a:tblGrid>
              <a:tr h="174811">
                <a:tc rowSpan="2">
                  <a:txBody>
                    <a:bodyPr/>
                    <a:lstStyle/>
                    <a:p>
                      <a:pPr algn="just">
                        <a:lnSpc>
                          <a:spcPts val="252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a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Població metropolitana exposada a nivells PM</a:t>
                      </a:r>
                      <a:r>
                        <a:rPr lang="ca-ES" sz="1800" b="1" kern="1200" baseline="-250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2,5 </a:t>
                      </a:r>
                      <a:r>
                        <a:rPr lang="ca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per sobre dels límits de la nova Directiva (1</a:t>
                      </a:r>
                      <a:r>
                        <a:rPr lang="es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0 mg/m</a:t>
                      </a:r>
                      <a:r>
                        <a:rPr lang="es-ES" sz="1800" b="1" kern="1200" baseline="300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ca-ES" sz="1800" b="1" kern="120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800" b="1" dirty="0">
                        <a:solidFill>
                          <a:srgbClr val="29AA97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a-ES" sz="1800" b="1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800" b="1" dirty="0">
                        <a:solidFill>
                          <a:srgbClr val="29AA97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a-ES" sz="1800" b="1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Nombre persones</a:t>
                      </a:r>
                      <a:endParaRPr lang="es-ES" sz="1800" b="1" dirty="0">
                        <a:solidFill>
                          <a:srgbClr val="29AA97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a-ES" sz="1800" b="1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% població</a:t>
                      </a:r>
                      <a:endParaRPr lang="es-ES" sz="1800" b="1" dirty="0">
                        <a:solidFill>
                          <a:srgbClr val="29AA97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646318"/>
                  </a:ext>
                </a:extLst>
              </a:tr>
              <a:tr h="84418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800" b="1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3.304.155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800" b="1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695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0270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0C526-8EE1-9FFC-2668-DDDAB2093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F52221F-9C27-3ECF-2EB5-3E0F4254D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BB3834E-E9CC-7FB6-FA31-33B488F25738}"/>
              </a:ext>
            </a:extLst>
          </p:cNvPr>
          <p:cNvSpPr/>
          <p:nvPr/>
        </p:nvSpPr>
        <p:spPr>
          <a:xfrm>
            <a:off x="766871" y="1331173"/>
            <a:ext cx="9626053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73B245E-9F55-32E7-156A-E042042360CC}"/>
              </a:ext>
            </a:extLst>
          </p:cNvPr>
          <p:cNvSpPr/>
          <p:nvPr/>
        </p:nvSpPr>
        <p:spPr>
          <a:xfrm>
            <a:off x="766871" y="2295540"/>
            <a:ext cx="9520130" cy="380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9AA97"/>
                </a:solidFill>
              </a:rPr>
              <a:t>6. APRENETATGES I CONSIDERACIONS</a:t>
            </a:r>
            <a:endParaRPr lang="es-ES_tradnl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29AA97"/>
              </a:solidFill>
            </a:endParaRPr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Dificultat per activar/desactivar en caps de semana i/o </a:t>
            </a:r>
            <a:r>
              <a:rPr lang="es-ES_tradnl" b="1" dirty="0" err="1">
                <a:solidFill>
                  <a:srgbClr val="18AE90"/>
                </a:solidFill>
                <a:cs typeface="Arial" pitchFamily="34" charset="0"/>
              </a:rPr>
              <a:t>dies</a:t>
            </a: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 </a:t>
            </a:r>
            <a:r>
              <a:rPr lang="es-ES_tradnl" b="1" dirty="0" err="1">
                <a:solidFill>
                  <a:srgbClr val="18AE90"/>
                </a:solidFill>
                <a:cs typeface="Arial" pitchFamily="34" charset="0"/>
              </a:rPr>
              <a:t>festius</a:t>
            </a: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.</a:t>
            </a:r>
          </a:p>
          <a:p>
            <a:pPr>
              <a:lnSpc>
                <a:spcPts val="2160"/>
              </a:lnSpc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Projeccions Climàtiques, intrusions pols Sahariana i </a:t>
            </a:r>
            <a:r>
              <a:rPr lang="es-ES_tradnl" b="1" dirty="0" err="1">
                <a:solidFill>
                  <a:srgbClr val="18AE90"/>
                </a:solidFill>
                <a:cs typeface="Arial" pitchFamily="34" charset="0"/>
              </a:rPr>
              <a:t>nous</a:t>
            </a: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 </a:t>
            </a:r>
            <a:r>
              <a:rPr lang="es-ES_tradnl" b="1" dirty="0" err="1">
                <a:solidFill>
                  <a:srgbClr val="18AE90"/>
                </a:solidFill>
                <a:cs typeface="Arial" pitchFamily="34" charset="0"/>
              </a:rPr>
              <a:t>contaminants</a:t>
            </a: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 </a:t>
            </a:r>
            <a:r>
              <a:rPr lang="es-ES_tradnl" b="1" dirty="0" err="1">
                <a:solidFill>
                  <a:srgbClr val="18AE90"/>
                </a:solidFill>
                <a:cs typeface="Arial" pitchFamily="34" charset="0"/>
              </a:rPr>
              <a:t>com</a:t>
            </a: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 O</a:t>
            </a:r>
            <a:r>
              <a:rPr lang="es-ES_tradnl" b="1" baseline="-25000" dirty="0">
                <a:solidFill>
                  <a:srgbClr val="18AE90"/>
                </a:solidFill>
                <a:cs typeface="Arial" pitchFamily="34" charset="0"/>
              </a:rPr>
              <a:t>3</a:t>
            </a: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.</a:t>
            </a:r>
            <a:endParaRPr lang="es-ES_tradnl" dirty="0"/>
          </a:p>
          <a:p>
            <a:r>
              <a:rPr lang="es-ES_tradnl" dirty="0"/>
              <a:t> </a:t>
            </a:r>
            <a:endParaRPr lang="ca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Incompatibilitat d’algunes accions amb altres protcols (sequera, caiguda de fulles).</a:t>
            </a:r>
            <a:endParaRPr lang="ca-ES" b="1" dirty="0">
              <a:solidFill>
                <a:srgbClr val="18AE90"/>
              </a:solidFill>
              <a:cs typeface="Arial" pitchFamily="34" charset="0"/>
            </a:endParaRPr>
          </a:p>
          <a:p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 </a:t>
            </a:r>
            <a:r>
              <a:rPr lang="es-ES_tradnl" b="1" dirty="0"/>
              <a:t> </a:t>
            </a:r>
            <a:endParaRPr lang="ca-E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Compliment de </a:t>
            </a:r>
            <a:r>
              <a:rPr lang="es-ES_tradnl" b="1" dirty="0" err="1">
                <a:solidFill>
                  <a:srgbClr val="18AE90"/>
                </a:solidFill>
                <a:cs typeface="Arial" pitchFamily="34" charset="0"/>
              </a:rPr>
              <a:t>terminis</a:t>
            </a: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.</a:t>
            </a:r>
          </a:p>
          <a:p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b="1" noProof="0" dirty="0">
                <a:solidFill>
                  <a:srgbClr val="18AE90"/>
                </a:solidFill>
                <a:cs typeface="Arial" pitchFamily="34" charset="0"/>
              </a:rPr>
              <a:t>Fulls</a:t>
            </a:r>
            <a:r>
              <a:rPr lang="es-ES_tradnl" b="1" dirty="0">
                <a:solidFill>
                  <a:srgbClr val="18AE90"/>
                </a:solidFill>
                <a:cs typeface="Arial" pitchFamily="34" charset="0"/>
              </a:rPr>
              <a:t> de Ruta Directiva 2024/2881.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b="1" dirty="0">
              <a:solidFill>
                <a:srgbClr val="18AE90"/>
              </a:solidFill>
              <a:cs typeface="Arial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8B27D5-D308-69CE-B0F3-968C2D567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090" y="5035812"/>
            <a:ext cx="5115911" cy="20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38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66884-668B-2771-2CE3-BBB98AF6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BD8D1F-F1BD-9736-110C-BC137FCC3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4853" cy="755752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AA631A5-56AC-7481-3801-5C084FA8EAF3}"/>
              </a:ext>
            </a:extLst>
          </p:cNvPr>
          <p:cNvSpPr/>
          <p:nvPr/>
        </p:nvSpPr>
        <p:spPr>
          <a:xfrm>
            <a:off x="766871" y="2295540"/>
            <a:ext cx="9520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b="1" dirty="0">
              <a:solidFill>
                <a:srgbClr val="18AE90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b="1" dirty="0">
              <a:solidFill>
                <a:srgbClr val="18AE90"/>
              </a:solidFill>
              <a:cs typeface="Arial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286266-3F07-CB75-EF1C-1E956ECC0FF8}"/>
              </a:ext>
            </a:extLst>
          </p:cNvPr>
          <p:cNvSpPr txBox="1"/>
          <p:nvPr/>
        </p:nvSpPr>
        <p:spPr>
          <a:xfrm>
            <a:off x="1336975" y="2838657"/>
            <a:ext cx="83799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18AE90"/>
                </a:solidFill>
              </a:rPr>
              <a:t>GRÀCIES PER LA VOSTRE ATENCIÓ</a:t>
            </a:r>
          </a:p>
          <a:p>
            <a:pPr algn="ctr"/>
            <a:endParaRPr lang="es-ES" sz="4000" b="1" dirty="0">
              <a:solidFill>
                <a:srgbClr val="18AE90"/>
              </a:solidFill>
            </a:endParaRPr>
          </a:p>
          <a:p>
            <a:pPr algn="ctr"/>
            <a:endParaRPr lang="es-ES" sz="4000" b="1" dirty="0">
              <a:solidFill>
                <a:srgbClr val="18AE90"/>
              </a:solidFill>
            </a:endParaRPr>
          </a:p>
          <a:p>
            <a:pPr algn="ctr"/>
            <a:endParaRPr lang="es-ES" sz="4000" b="1" dirty="0">
              <a:solidFill>
                <a:srgbClr val="18AE90"/>
              </a:solidFill>
            </a:endParaRPr>
          </a:p>
          <a:p>
            <a:pPr algn="ctr"/>
            <a:r>
              <a:rPr lang="es-ES" sz="4000" b="1" dirty="0">
                <a:solidFill>
                  <a:srgbClr val="18AE90"/>
                </a:solidFill>
              </a:rPr>
              <a:t>Elena Veza</a:t>
            </a:r>
          </a:p>
          <a:p>
            <a:pPr algn="ctr"/>
            <a:r>
              <a:rPr lang="es-ES" sz="4000" b="1" dirty="0">
                <a:solidFill>
                  <a:srgbClr val="18AE90"/>
                </a:solidFill>
              </a:rPr>
              <a:t>eveza@amb.cat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0BD305-0607-8AFB-862B-0F282601C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163" y="3927955"/>
            <a:ext cx="5556179" cy="80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79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0FD4A-06CD-DD95-6181-60F0281F0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6DCC57-9DA0-8763-8CAF-6C180055E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163" y="-53792"/>
            <a:ext cx="10850137" cy="766725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F362ACC-93B5-E49D-330F-B2BCA3BFC0F8}"/>
              </a:ext>
            </a:extLst>
          </p:cNvPr>
          <p:cNvSpPr/>
          <p:nvPr/>
        </p:nvSpPr>
        <p:spPr>
          <a:xfrm>
            <a:off x="512957" y="5021100"/>
            <a:ext cx="9712712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ca-ES" sz="28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l’Àrea Metropolitana de Barcelona (AMB)</a:t>
            </a:r>
          </a:p>
        </p:txBody>
      </p:sp>
    </p:spTree>
    <p:extLst>
      <p:ext uri="{BB962C8B-B14F-4D97-AF65-F5344CB8AC3E}">
        <p14:creationId xmlns:p14="http://schemas.microsoft.com/office/powerpoint/2010/main" val="1798997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D5B53-C9FB-481C-4BB6-CA3DEAF99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BBD2C9-51FC-3F9C-90E6-5C573F05D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0" y="2148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04BB524-9D70-C78C-3467-99DAC5E33488}"/>
              </a:ext>
            </a:extLst>
          </p:cNvPr>
          <p:cNvSpPr/>
          <p:nvPr/>
        </p:nvSpPr>
        <p:spPr>
          <a:xfrm>
            <a:off x="766871" y="1331173"/>
            <a:ext cx="9626053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B41CC00-9D27-E251-2DE7-13A56A13FD92}"/>
              </a:ext>
            </a:extLst>
          </p:cNvPr>
          <p:cNvSpPr/>
          <p:nvPr/>
        </p:nvSpPr>
        <p:spPr>
          <a:xfrm>
            <a:off x="766871" y="2547788"/>
            <a:ext cx="850286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_tradnl" sz="2400" b="1" dirty="0">
                <a:solidFill>
                  <a:srgbClr val="29AA97"/>
                </a:solidFill>
              </a:rPr>
              <a:t>CONTEXT</a:t>
            </a:r>
          </a:p>
          <a:p>
            <a:pPr marL="457200" indent="-457200">
              <a:buFont typeface="+mj-lt"/>
              <a:buAutoNum type="arabicPeriod"/>
            </a:pPr>
            <a:endParaRPr lang="es-ES_tradnl" sz="2400" b="1" dirty="0">
              <a:solidFill>
                <a:srgbClr val="29AA97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ES_tradnl" sz="2400" b="1" dirty="0">
                <a:solidFill>
                  <a:srgbClr val="29AA97"/>
                </a:solidFill>
              </a:rPr>
              <a:t>OBJECTIUS</a:t>
            </a:r>
          </a:p>
          <a:p>
            <a:pPr marL="457200" indent="-457200">
              <a:buFont typeface="+mj-lt"/>
              <a:buAutoNum type="arabicPeriod"/>
            </a:pPr>
            <a:endParaRPr lang="es-ES_tradnl" sz="2400" b="1" dirty="0">
              <a:solidFill>
                <a:srgbClr val="29AA97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ES_tradnl" sz="2400" b="1" dirty="0">
                <a:solidFill>
                  <a:srgbClr val="29AA97"/>
                </a:solidFill>
              </a:rPr>
              <a:t>ESTRUCTURA I ORGANITZACIÓ</a:t>
            </a:r>
          </a:p>
          <a:p>
            <a:pPr marL="457200" indent="-457200">
              <a:buFont typeface="+mj-lt"/>
              <a:buAutoNum type="arabicPeriod"/>
            </a:pPr>
            <a:endParaRPr lang="es-ES_tradnl" sz="2400" b="1" dirty="0">
              <a:solidFill>
                <a:srgbClr val="29AA97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ES_tradnl" sz="2400" b="1" dirty="0">
                <a:solidFill>
                  <a:srgbClr val="29AA97"/>
                </a:solidFill>
              </a:rPr>
              <a:t>OPERATIVA I COMUNICACIONS</a:t>
            </a:r>
          </a:p>
          <a:p>
            <a:pPr marL="457200" indent="-457200">
              <a:buFont typeface="+mj-lt"/>
              <a:buAutoNum type="arabicPeriod"/>
            </a:pPr>
            <a:endParaRPr lang="es-ES_tradnl" sz="2400" b="1" dirty="0">
              <a:solidFill>
                <a:srgbClr val="29AA97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ES_tradnl" sz="2400" b="1" dirty="0">
                <a:solidFill>
                  <a:srgbClr val="29AA97"/>
                </a:solidFill>
              </a:rPr>
              <a:t>SITACIÓ ACTUAL I PROPERES PASES</a:t>
            </a:r>
          </a:p>
          <a:p>
            <a:pPr marL="457200" indent="-457200">
              <a:buFont typeface="+mj-lt"/>
              <a:buAutoNum type="arabicPeriod"/>
            </a:pPr>
            <a:endParaRPr lang="es-ES_tradnl" sz="2400" b="1" dirty="0">
              <a:solidFill>
                <a:srgbClr val="29AA97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ES_tradnl" sz="2400" b="1" dirty="0">
                <a:solidFill>
                  <a:srgbClr val="29AA97"/>
                </a:solidFill>
              </a:rPr>
              <a:t>APRENETATGES I CONSIDERACIONS</a:t>
            </a:r>
            <a:endParaRPr lang="es-ES_tradnl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4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C5C53-F0F3-AE63-82BE-9428F5FFF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A93C1A-C202-31D0-B72F-D4819BE2D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8"/>
            <a:ext cx="10694853" cy="755752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BD9034A-97C7-485C-CD91-68001C25E3D9}"/>
              </a:ext>
            </a:extLst>
          </p:cNvPr>
          <p:cNvSpPr/>
          <p:nvPr/>
        </p:nvSpPr>
        <p:spPr>
          <a:xfrm>
            <a:off x="766870" y="2838698"/>
            <a:ext cx="9367157" cy="123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BB33FB-0601-A015-C7A5-89607EF81554}"/>
              </a:ext>
            </a:extLst>
          </p:cNvPr>
          <p:cNvSpPr txBox="1"/>
          <p:nvPr/>
        </p:nvSpPr>
        <p:spPr>
          <a:xfrm>
            <a:off x="645327" y="1128192"/>
            <a:ext cx="9091448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a-ES" sz="2400" b="1" noProof="0" dirty="0">
                <a:solidFill>
                  <a:srgbClr val="29AA97"/>
                </a:solidFill>
              </a:rPr>
              <a:t>1. CONTEXT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41453364-7577-546C-E5F8-FF402E28E529}"/>
              </a:ext>
            </a:extLst>
          </p:cNvPr>
          <p:cNvSpPr/>
          <p:nvPr/>
        </p:nvSpPr>
        <p:spPr>
          <a:xfrm rot="5400000">
            <a:off x="50131" y="3907430"/>
            <a:ext cx="5794861" cy="705372"/>
          </a:xfrm>
          <a:prstGeom prst="rightArrow">
            <a:avLst/>
          </a:prstGeom>
          <a:solidFill>
            <a:srgbClr val="28AA9B"/>
          </a:solidFill>
          <a:ln>
            <a:solidFill>
              <a:srgbClr val="18AE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noProof="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E467A61-8CE4-2F26-AAE4-23C300D293B8}"/>
              </a:ext>
            </a:extLst>
          </p:cNvPr>
          <p:cNvSpPr txBox="1"/>
          <p:nvPr/>
        </p:nvSpPr>
        <p:spPr>
          <a:xfrm>
            <a:off x="3479228" y="1234543"/>
            <a:ext cx="7088343" cy="769441"/>
          </a:xfrm>
          <a:prstGeom prst="rect">
            <a:avLst/>
          </a:prstGeom>
          <a:noFill/>
        </p:spPr>
        <p:txBody>
          <a:bodyPr wrap="square" spcCol="144000" rtlCol="0">
            <a:spAutoFit/>
          </a:bodyPr>
          <a:lstStyle/>
          <a:p>
            <a:pPr algn="ctr"/>
            <a:r>
              <a:rPr lang="ca-ES" sz="2400" noProof="0" dirty="0"/>
              <a:t> </a:t>
            </a:r>
            <a:r>
              <a:rPr lang="ca-ES" sz="2400" b="1" noProof="0" dirty="0">
                <a:solidFill>
                  <a:srgbClr val="18AE90"/>
                </a:solidFill>
              </a:rPr>
              <a:t>2017</a:t>
            </a:r>
          </a:p>
          <a:p>
            <a:pPr algn="ctr"/>
            <a:r>
              <a:rPr lang="ca-ES" sz="2000" b="1" noProof="0" dirty="0">
                <a:solidFill>
                  <a:srgbClr val="18AE90"/>
                </a:solidFill>
              </a:rPr>
              <a:t> </a:t>
            </a:r>
            <a:r>
              <a:rPr lang="ca-ES" b="1" noProof="0" dirty="0">
                <a:solidFill>
                  <a:srgbClr val="18AE90"/>
                </a:solidFill>
              </a:rPr>
              <a:t>Programa i Protocol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BF8CD5B-825F-5293-DF6E-F25682B954C2}"/>
              </a:ext>
            </a:extLst>
          </p:cNvPr>
          <p:cNvSpPr txBox="1"/>
          <p:nvPr/>
        </p:nvSpPr>
        <p:spPr>
          <a:xfrm>
            <a:off x="3243813" y="1908694"/>
            <a:ext cx="7170627" cy="1292662"/>
          </a:xfrm>
          <a:prstGeom prst="rect">
            <a:avLst/>
          </a:prstGeom>
          <a:noFill/>
        </p:spPr>
        <p:txBody>
          <a:bodyPr wrap="square" spcCol="144000" rtlCol="0">
            <a:spAutoFit/>
          </a:bodyPr>
          <a:lstStyle/>
          <a:p>
            <a:pPr algn="ctr"/>
            <a:r>
              <a:rPr lang="ca-ES" sz="2400" b="1" noProof="0" dirty="0">
                <a:solidFill>
                  <a:srgbClr val="18AE90"/>
                </a:solidFill>
              </a:rPr>
              <a:t>       2017-2019</a:t>
            </a:r>
          </a:p>
          <a:p>
            <a:pPr algn="ctr"/>
            <a:r>
              <a:rPr lang="ca-ES" b="1" noProof="0" dirty="0">
                <a:solidFill>
                  <a:srgbClr val="18AE90"/>
                </a:solidFill>
              </a:rPr>
              <a:t>Guia petites empreses Ordenances Obres i  Indústries, Plans d’Acció per instal·lacions Residus i Tractament Aigües Metropolitans, Fulletons informatius, vídeos, falca i activitats educatives.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B55EABA-46C5-FF34-5A6F-302F940B2C5A}"/>
              </a:ext>
            </a:extLst>
          </p:cNvPr>
          <p:cNvSpPr txBox="1"/>
          <p:nvPr/>
        </p:nvSpPr>
        <p:spPr>
          <a:xfrm>
            <a:off x="3479228" y="3062525"/>
            <a:ext cx="7133932" cy="738664"/>
          </a:xfrm>
          <a:prstGeom prst="rect">
            <a:avLst/>
          </a:prstGeom>
          <a:noFill/>
        </p:spPr>
        <p:txBody>
          <a:bodyPr wrap="square" spcCol="144000" rtlCol="0">
            <a:spAutoFit/>
          </a:bodyPr>
          <a:lstStyle/>
          <a:p>
            <a:pPr algn="ctr"/>
            <a:r>
              <a:rPr lang="ca-ES" sz="2400" b="1" noProof="0" dirty="0">
                <a:solidFill>
                  <a:srgbClr val="18AE90"/>
                </a:solidFill>
              </a:rPr>
              <a:t>2020</a:t>
            </a:r>
          </a:p>
          <a:p>
            <a:pPr algn="ctr"/>
            <a:r>
              <a:rPr lang="ca-ES" b="1" noProof="0" dirty="0">
                <a:solidFill>
                  <a:srgbClr val="18AE90"/>
                </a:solidFill>
              </a:rPr>
              <a:t>Actualització del Protocol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DAAA2D0-A04C-BAE4-B9E6-1571D1517FE7}"/>
              </a:ext>
            </a:extLst>
          </p:cNvPr>
          <p:cNvSpPr txBox="1"/>
          <p:nvPr/>
        </p:nvSpPr>
        <p:spPr>
          <a:xfrm>
            <a:off x="3433638" y="4434710"/>
            <a:ext cx="7133933" cy="2400657"/>
          </a:xfrm>
          <a:prstGeom prst="rect">
            <a:avLst/>
          </a:prstGeom>
          <a:noFill/>
        </p:spPr>
        <p:txBody>
          <a:bodyPr wrap="square" spcCol="144000" rtlCol="0">
            <a:spAutoFit/>
          </a:bodyPr>
          <a:lstStyle/>
          <a:p>
            <a:pPr algn="ctr"/>
            <a:r>
              <a:rPr lang="ca-ES" sz="2400" b="1" noProof="0" dirty="0">
                <a:solidFill>
                  <a:srgbClr val="18AE90"/>
                </a:solidFill>
              </a:rPr>
              <a:t>2024</a:t>
            </a:r>
          </a:p>
          <a:p>
            <a:pPr algn="ctr">
              <a:lnSpc>
                <a:spcPct val="150000"/>
              </a:lnSpc>
            </a:pPr>
            <a:r>
              <a:rPr lang="ca-ES" b="1" noProof="0" dirty="0">
                <a:solidFill>
                  <a:srgbClr val="18AE90"/>
                </a:solidFill>
              </a:rPr>
              <a:t>Pla Qualitat de l’Aire Horitzó 27 (PQAH27)</a:t>
            </a:r>
          </a:p>
          <a:p>
            <a:pPr algn="ctr">
              <a:lnSpc>
                <a:spcPct val="150000"/>
              </a:lnSpc>
            </a:pPr>
            <a:r>
              <a:rPr lang="ca-ES" b="1" noProof="0" dirty="0">
                <a:solidFill>
                  <a:srgbClr val="18AE90"/>
                </a:solidFill>
              </a:rPr>
              <a:t>Incorporació PM</a:t>
            </a:r>
            <a:r>
              <a:rPr lang="ca-ES" b="1" baseline="-25000" noProof="0" dirty="0">
                <a:solidFill>
                  <a:srgbClr val="18AE90"/>
                </a:solidFill>
              </a:rPr>
              <a:t>2,5</a:t>
            </a:r>
            <a:r>
              <a:rPr lang="ca-ES" b="1" noProof="0" dirty="0">
                <a:solidFill>
                  <a:srgbClr val="18AE90"/>
                </a:solidFill>
              </a:rPr>
              <a:t> O</a:t>
            </a:r>
            <a:r>
              <a:rPr lang="ca-ES" b="1" baseline="-25000" noProof="0" dirty="0">
                <a:solidFill>
                  <a:srgbClr val="18AE90"/>
                </a:solidFill>
              </a:rPr>
              <a:t>3</a:t>
            </a:r>
            <a:r>
              <a:rPr lang="ca-ES" b="1" noProof="0" dirty="0">
                <a:solidFill>
                  <a:srgbClr val="18AE90"/>
                </a:solidFill>
              </a:rPr>
              <a:t> i SO</a:t>
            </a:r>
            <a:r>
              <a:rPr lang="ca-ES" b="1" baseline="-25000" noProof="0" dirty="0">
                <a:solidFill>
                  <a:srgbClr val="18AE90"/>
                </a:solidFill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lang="ca-ES" b="1" noProof="0" dirty="0">
                <a:solidFill>
                  <a:srgbClr val="18AE90"/>
                </a:solidFill>
              </a:rPr>
              <a:t>Directiva Europea 2024/2881</a:t>
            </a:r>
          </a:p>
          <a:p>
            <a:pPr algn="ctr">
              <a:lnSpc>
                <a:spcPct val="150000"/>
              </a:lnSpc>
            </a:pPr>
            <a:r>
              <a:rPr lang="ca-ES" b="1" noProof="0" dirty="0">
                <a:solidFill>
                  <a:srgbClr val="18AE90"/>
                </a:solidFill>
              </a:rPr>
              <a:t>Avaluació dels 36 municipis al 2027 (PQAH27) 2030 (D24/2881</a:t>
            </a:r>
            <a:r>
              <a:rPr lang="ca-ES" b="1" noProof="0" dirty="0">
                <a:solidFill>
                  <a:srgbClr val="29AA97"/>
                </a:solidFill>
              </a:rPr>
              <a:t>)</a:t>
            </a:r>
          </a:p>
          <a:p>
            <a:pPr algn="ctr"/>
            <a:endParaRPr lang="ca-ES" b="1" noProof="0" dirty="0">
              <a:solidFill>
                <a:srgbClr val="18AE90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A840FB0-323D-C122-B71E-C8DBFD5F3768}"/>
              </a:ext>
            </a:extLst>
          </p:cNvPr>
          <p:cNvSpPr txBox="1"/>
          <p:nvPr/>
        </p:nvSpPr>
        <p:spPr>
          <a:xfrm>
            <a:off x="3473523" y="6261733"/>
            <a:ext cx="7048054" cy="1018869"/>
          </a:xfrm>
          <a:prstGeom prst="rect">
            <a:avLst/>
          </a:prstGeom>
          <a:noFill/>
        </p:spPr>
        <p:txBody>
          <a:bodyPr wrap="square" spcCol="144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a-ES" sz="2400" b="1" noProof="0" dirty="0">
                <a:solidFill>
                  <a:srgbClr val="18AE90"/>
                </a:solidFill>
              </a:rPr>
              <a:t>2025 </a:t>
            </a:r>
          </a:p>
          <a:p>
            <a:pPr algn="ctr">
              <a:lnSpc>
                <a:spcPct val="150000"/>
              </a:lnSpc>
            </a:pPr>
            <a:r>
              <a:rPr lang="ca-ES" b="1" noProof="0" dirty="0">
                <a:solidFill>
                  <a:srgbClr val="18AE90"/>
                </a:solidFill>
              </a:rPr>
              <a:t>PMQA30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0D1CA89-DDB5-CC9E-38ED-C92A1616E447}"/>
              </a:ext>
            </a:extLst>
          </p:cNvPr>
          <p:cNvSpPr txBox="1"/>
          <p:nvPr/>
        </p:nvSpPr>
        <p:spPr>
          <a:xfrm>
            <a:off x="3497280" y="3762028"/>
            <a:ext cx="7133932" cy="738664"/>
          </a:xfrm>
          <a:prstGeom prst="rect">
            <a:avLst/>
          </a:prstGeom>
          <a:noFill/>
        </p:spPr>
        <p:txBody>
          <a:bodyPr wrap="square" spcCol="144000" rtlCol="0">
            <a:spAutoFit/>
          </a:bodyPr>
          <a:lstStyle/>
          <a:p>
            <a:pPr algn="ctr"/>
            <a:r>
              <a:rPr lang="ca-ES" sz="2400" b="1" noProof="0" dirty="0">
                <a:solidFill>
                  <a:srgbClr val="18AE90"/>
                </a:solidFill>
              </a:rPr>
              <a:t>2021</a:t>
            </a:r>
          </a:p>
          <a:p>
            <a:pPr algn="ctr"/>
            <a:r>
              <a:rPr lang="ca-ES" b="1" noProof="0" dirty="0">
                <a:solidFill>
                  <a:srgbClr val="18AE90"/>
                </a:solidFill>
              </a:rPr>
              <a:t>Actualització Guia OMS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00BDE70-4927-A42F-3F5B-83C18C29ED8B}"/>
              </a:ext>
            </a:extLst>
          </p:cNvPr>
          <p:cNvSpPr txBox="1"/>
          <p:nvPr/>
        </p:nvSpPr>
        <p:spPr>
          <a:xfrm>
            <a:off x="364524" y="507674"/>
            <a:ext cx="7828006" cy="964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</p:spTree>
    <p:extLst>
      <p:ext uri="{BB962C8B-B14F-4D97-AF65-F5344CB8AC3E}">
        <p14:creationId xmlns:p14="http://schemas.microsoft.com/office/powerpoint/2010/main" val="1844808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25253-A54F-CDF1-5581-ACBE96796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B489893-5485-495F-1024-6F8A5DB42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966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20979BA-7A8F-CC6E-E63F-4CBD0DD285DA}"/>
              </a:ext>
            </a:extLst>
          </p:cNvPr>
          <p:cNvSpPr/>
          <p:nvPr/>
        </p:nvSpPr>
        <p:spPr>
          <a:xfrm>
            <a:off x="766871" y="1331173"/>
            <a:ext cx="9626053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0FCBA75-662E-A10E-313A-41775E08D593}"/>
              </a:ext>
            </a:extLst>
          </p:cNvPr>
          <p:cNvSpPr/>
          <p:nvPr/>
        </p:nvSpPr>
        <p:spPr>
          <a:xfrm>
            <a:off x="766869" y="2658036"/>
            <a:ext cx="9516613" cy="929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</a:pPr>
            <a:r>
              <a:rPr lang="es-ES_tradnl" sz="2400" b="1" dirty="0">
                <a:solidFill>
                  <a:srgbClr val="29AA97"/>
                </a:solidFill>
              </a:rPr>
              <a:t>2.  OBJECTIUS</a:t>
            </a:r>
          </a:p>
          <a:p>
            <a:pPr>
              <a:lnSpc>
                <a:spcPts val="2160"/>
              </a:lnSpc>
            </a:pPr>
            <a:endParaRPr lang="es-ES_tradnl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>
              <a:lnSpc>
                <a:spcPts val="2160"/>
              </a:lnSpc>
            </a:pPr>
            <a:endParaRPr lang="es-ES_tradnl" b="1" dirty="0"/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0083F6CB-605F-3D1C-240F-2A2FB9CE5F86}"/>
              </a:ext>
            </a:extLst>
          </p:cNvPr>
          <p:cNvSpPr txBox="1"/>
          <p:nvPr/>
        </p:nvSpPr>
        <p:spPr>
          <a:xfrm>
            <a:off x="766871" y="2891359"/>
            <a:ext cx="91580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b="1" dirty="0">
                <a:solidFill>
                  <a:srgbClr val="18AE90"/>
                </a:solidFill>
                <a:cs typeface="Arial" pitchFamily="34" charset="0"/>
              </a:rPr>
              <a:t>Complir Normativa  i adaptar-nos a les modificacions ( Decret 132/2024, Transposició Directiva 2024/2881).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b="1" dirty="0">
                <a:solidFill>
                  <a:srgbClr val="18AE90"/>
                </a:solidFill>
                <a:cs typeface="Arial" pitchFamily="34" charset="0"/>
              </a:rPr>
              <a:t>Definir i realitzar les accions i recomanacions en els àmbits segons competència.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b="1" dirty="0">
                <a:solidFill>
                  <a:srgbClr val="18AE90"/>
                </a:solidFill>
                <a:cs typeface="Arial" pitchFamily="34" charset="0"/>
              </a:rPr>
              <a:t>Informar als gestors coordinadament dels diferents àmbits.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b="1" dirty="0">
                <a:solidFill>
                  <a:srgbClr val="18AE90"/>
                </a:solidFill>
                <a:cs typeface="Arial" pitchFamily="34" charset="0"/>
              </a:rPr>
              <a:t>Facilitar informació i dotar d’eines i coneixement a la ciutadania.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b="1" dirty="0">
                <a:solidFill>
                  <a:srgbClr val="18AE90"/>
                </a:solidFill>
                <a:cs typeface="Arial" pitchFamily="34" charset="0"/>
              </a:rPr>
              <a:t>Reforçar el contingut en les activitats educatives.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b="1" dirty="0">
                <a:solidFill>
                  <a:srgbClr val="18AE90"/>
                </a:solidFill>
                <a:cs typeface="Arial" pitchFamily="34" charset="0"/>
              </a:rPr>
              <a:t>Col·laborar entre administracions.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b="1" dirty="0">
                <a:solidFill>
                  <a:srgbClr val="18AE90"/>
                </a:solidFill>
                <a:cs typeface="Arial" pitchFamily="34" charset="0"/>
              </a:rPr>
              <a:t>Regular i definir les mesures que haurà d’adoptar l’AMB.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b="1" dirty="0">
                <a:solidFill>
                  <a:srgbClr val="18AE90"/>
                </a:solidFill>
                <a:cs typeface="Arial" pitchFamily="34" charset="0"/>
              </a:rPr>
              <a:t>Minimitzar els danys a les persones i a l’entorn.</a:t>
            </a:r>
          </a:p>
          <a:p>
            <a:pPr algn="just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426419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296C7-DD17-24C2-705A-82E0BAE21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E020378-B2E7-DF3D-D558-6AA514CCA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48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033BA0B-D2A6-5DE7-3196-E620617FF248}"/>
              </a:ext>
            </a:extLst>
          </p:cNvPr>
          <p:cNvSpPr/>
          <p:nvPr/>
        </p:nvSpPr>
        <p:spPr>
          <a:xfrm>
            <a:off x="766871" y="1331173"/>
            <a:ext cx="9626054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ECD05-A079-1C87-46A2-9ABCB59E3499}"/>
              </a:ext>
            </a:extLst>
          </p:cNvPr>
          <p:cNvSpPr/>
          <p:nvPr/>
        </p:nvSpPr>
        <p:spPr>
          <a:xfrm>
            <a:off x="766871" y="2221477"/>
            <a:ext cx="9791193" cy="1036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9AA97"/>
                </a:solidFill>
              </a:rPr>
              <a:t>3.  ESTRUCTURA I ORGANITZACIÓ</a:t>
            </a:r>
          </a:p>
          <a:p>
            <a:pPr>
              <a:lnSpc>
                <a:spcPts val="2160"/>
              </a:lnSpc>
            </a:pPr>
            <a:endParaRPr lang="es-ES_tradnl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2160"/>
              </a:lnSpc>
            </a:pPr>
            <a:endParaRPr lang="es-ES" sz="2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F784E43-3A87-9FB4-B912-8758BA48E4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-2178"/>
          <a:stretch>
            <a:fillRect/>
          </a:stretch>
        </p:blipFill>
        <p:spPr>
          <a:xfrm>
            <a:off x="2353934" y="2641843"/>
            <a:ext cx="6159062" cy="459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2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F1D72-F329-24EB-00EC-D928AD432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175AD99-BE0C-B5FB-3E99-C589032EF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48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27DA019-75EA-8E5E-4261-54868B91E9B5}"/>
              </a:ext>
            </a:extLst>
          </p:cNvPr>
          <p:cNvSpPr/>
          <p:nvPr/>
        </p:nvSpPr>
        <p:spPr>
          <a:xfrm>
            <a:off x="766871" y="1331173"/>
            <a:ext cx="9626054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B741BC8-D278-CD8C-ED4A-5B52FCB933C8}"/>
              </a:ext>
            </a:extLst>
          </p:cNvPr>
          <p:cNvSpPr/>
          <p:nvPr/>
        </p:nvSpPr>
        <p:spPr>
          <a:xfrm>
            <a:off x="766871" y="2221477"/>
            <a:ext cx="9791193" cy="1036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9AA97"/>
                </a:solidFill>
              </a:rPr>
              <a:t>3.  ESTRUCTURA I ORGANITZACIÓ</a:t>
            </a:r>
          </a:p>
          <a:p>
            <a:pPr>
              <a:lnSpc>
                <a:spcPts val="2160"/>
              </a:lnSpc>
            </a:pPr>
            <a:endParaRPr lang="es-ES_tradnl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2160"/>
              </a:lnSpc>
            </a:pPr>
            <a:endParaRPr lang="es-ES" sz="2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6461731-81FE-27F5-3BC4-474E3652D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167" y="3912443"/>
            <a:ext cx="2803004" cy="2807510"/>
          </a:xfrm>
          <a:prstGeom prst="rect">
            <a:avLst/>
          </a:prstGeom>
        </p:spPr>
      </p:pic>
      <p:pic>
        <p:nvPicPr>
          <p:cNvPr id="10" name="Imagen 9" descr="Aplicación&#10;&#10;El contenido generado por IA puede ser incorrecto.">
            <a:extLst>
              <a:ext uri="{FF2B5EF4-FFF2-40B4-BE49-F238E27FC236}">
                <a16:creationId xmlns:a16="http://schemas.microsoft.com/office/drawing/2014/main" id="{A55B1EBE-BDDD-1FDF-8D0C-BAF671D89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348" y="2221477"/>
            <a:ext cx="2842823" cy="151617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1221D04-AC9D-24C8-F261-69AF70324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795" y="3025310"/>
            <a:ext cx="3402228" cy="245625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1AD2331-686D-BDAF-80FE-4CBCC9163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12" y="3025310"/>
            <a:ext cx="3535558" cy="249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62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AC79E-81D9-47E3-EED8-E57B82C4D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617C0E-CD1E-90D8-4EC4-186991915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925636B-9C95-67D6-8F04-9F8000A6B583}"/>
              </a:ext>
            </a:extLst>
          </p:cNvPr>
          <p:cNvSpPr/>
          <p:nvPr/>
        </p:nvSpPr>
        <p:spPr>
          <a:xfrm>
            <a:off x="766871" y="1331173"/>
            <a:ext cx="9626054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8B6D99A-C917-ED71-E3D2-D1396F876D3A}"/>
              </a:ext>
            </a:extLst>
          </p:cNvPr>
          <p:cNvSpPr/>
          <p:nvPr/>
        </p:nvSpPr>
        <p:spPr>
          <a:xfrm>
            <a:off x="766871" y="2221477"/>
            <a:ext cx="9791193" cy="1036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9AA97"/>
                </a:solidFill>
              </a:rPr>
              <a:t>3.  ESTRUCTURA I ORGANITZACIÓ</a:t>
            </a:r>
          </a:p>
          <a:p>
            <a:pPr>
              <a:lnSpc>
                <a:spcPts val="2160"/>
              </a:lnSpc>
            </a:pPr>
            <a:endParaRPr lang="es-ES_tradnl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2160"/>
              </a:lnSpc>
            </a:pPr>
            <a:endParaRPr lang="es-ES" sz="2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53D44B-A3C3-5388-57C1-0C7D14DB0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57" y="4937932"/>
            <a:ext cx="3631105" cy="20018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9390F9-D56D-E398-2491-B783CB491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964" y="2467704"/>
            <a:ext cx="4416119" cy="21054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A489249-EB5B-7F99-56B1-C32CEACBA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243" y="2621742"/>
            <a:ext cx="2524732" cy="223677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19F6D08-31E1-B106-B82D-9247E6F4D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6003" y="4745341"/>
            <a:ext cx="4470080" cy="208254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F78E182-D83C-6E5C-2A64-BB3299D1DD65}"/>
              </a:ext>
            </a:extLst>
          </p:cNvPr>
          <p:cNvSpPr txBox="1"/>
          <p:nvPr/>
        </p:nvSpPr>
        <p:spPr>
          <a:xfrm>
            <a:off x="6221733" y="6827883"/>
            <a:ext cx="447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58595B"/>
                </a:solidFill>
                <a:hlinkClick r:id="rId7"/>
              </a:rPr>
              <a:t>https://airemetropolita.amb.cat/</a:t>
            </a:r>
            <a:endParaRPr lang="es-ES" dirty="0">
              <a:solidFill>
                <a:srgbClr val="58595B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9484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9D27C-637B-B561-2507-51877CF43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BAAB911-A252-3F37-9BB6-0E30058A4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0" y="0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B2A19F5-683F-6874-8C03-590DE8EAE65B}"/>
              </a:ext>
            </a:extLst>
          </p:cNvPr>
          <p:cNvSpPr/>
          <p:nvPr/>
        </p:nvSpPr>
        <p:spPr>
          <a:xfrm>
            <a:off x="766871" y="1331173"/>
            <a:ext cx="9626053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Protocol d’actuació per alts nivells de contaminació atmosfèrica a l’AMB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AAEDFB5-8BA4-8D5E-4A6B-0916E39C04B7}"/>
              </a:ext>
            </a:extLst>
          </p:cNvPr>
          <p:cNvSpPr/>
          <p:nvPr/>
        </p:nvSpPr>
        <p:spPr>
          <a:xfrm>
            <a:off x="766871" y="2295540"/>
            <a:ext cx="9791193" cy="1036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9AA97"/>
                </a:solidFill>
              </a:rPr>
              <a:t>4. OPERATIVA I COMUNICACIONS</a:t>
            </a:r>
          </a:p>
          <a:p>
            <a:pPr>
              <a:lnSpc>
                <a:spcPts val="2160"/>
              </a:lnSpc>
            </a:pPr>
            <a:endParaRPr lang="es-ES_tradnl" sz="2400" b="1" dirty="0">
              <a:solidFill>
                <a:srgbClr val="29AA97"/>
              </a:solidFill>
            </a:endParaRPr>
          </a:p>
          <a:p>
            <a:pPr marL="342900" indent="-342900">
              <a:lnSpc>
                <a:spcPts val="2160"/>
              </a:lnSpc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AAFB543-6B8B-A470-D8E1-4258A753A7E9}"/>
              </a:ext>
            </a:extLst>
          </p:cNvPr>
          <p:cNvSpPr/>
          <p:nvPr/>
        </p:nvSpPr>
        <p:spPr>
          <a:xfrm>
            <a:off x="1103587" y="3856199"/>
            <a:ext cx="1723696" cy="880675"/>
          </a:xfrm>
          <a:prstGeom prst="rect">
            <a:avLst/>
          </a:prstGeom>
          <a:solidFill>
            <a:srgbClr val="29AA97"/>
          </a:solidFill>
          <a:ln>
            <a:solidFill>
              <a:srgbClr val="28AA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A23223F-52FB-01E5-6C12-865288F60EA1}"/>
              </a:ext>
            </a:extLst>
          </p:cNvPr>
          <p:cNvSpPr/>
          <p:nvPr/>
        </p:nvSpPr>
        <p:spPr>
          <a:xfrm>
            <a:off x="3505200" y="2813855"/>
            <a:ext cx="1723696" cy="880675"/>
          </a:xfrm>
          <a:prstGeom prst="rect">
            <a:avLst/>
          </a:prstGeom>
          <a:solidFill>
            <a:srgbClr val="29AA97"/>
          </a:solidFill>
          <a:ln>
            <a:solidFill>
              <a:srgbClr val="28AA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3DF2A0A-5929-D7F4-4D2F-57FBFFA88457}"/>
              </a:ext>
            </a:extLst>
          </p:cNvPr>
          <p:cNvSpPr/>
          <p:nvPr/>
        </p:nvSpPr>
        <p:spPr>
          <a:xfrm>
            <a:off x="3505200" y="5004511"/>
            <a:ext cx="1723696" cy="880675"/>
          </a:xfrm>
          <a:prstGeom prst="rect">
            <a:avLst/>
          </a:prstGeom>
          <a:solidFill>
            <a:srgbClr val="29AA97"/>
          </a:solidFill>
          <a:ln>
            <a:solidFill>
              <a:srgbClr val="28AA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6398271-379D-88B8-F86B-B9530D605B1B}"/>
              </a:ext>
            </a:extLst>
          </p:cNvPr>
          <p:cNvSpPr txBox="1"/>
          <p:nvPr/>
        </p:nvSpPr>
        <p:spPr>
          <a:xfrm>
            <a:off x="1429408" y="4045254"/>
            <a:ext cx="1019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AMB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615812D-927F-7245-F828-42C1FF5EE00D}"/>
              </a:ext>
            </a:extLst>
          </p:cNvPr>
          <p:cNvSpPr txBox="1"/>
          <p:nvPr/>
        </p:nvSpPr>
        <p:spPr>
          <a:xfrm>
            <a:off x="3677319" y="3051685"/>
            <a:ext cx="1379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INTERNA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E6D4F3C-7F69-1409-6323-12344FF777D7}"/>
              </a:ext>
            </a:extLst>
          </p:cNvPr>
          <p:cNvSpPr txBox="1"/>
          <p:nvPr/>
        </p:nvSpPr>
        <p:spPr>
          <a:xfrm>
            <a:off x="3677319" y="5214016"/>
            <a:ext cx="137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EXTERNA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92E5AE8A-2131-6CBA-D854-5AC5FDEEF3BA}"/>
              </a:ext>
            </a:extLst>
          </p:cNvPr>
          <p:cNvSpPr/>
          <p:nvPr/>
        </p:nvSpPr>
        <p:spPr>
          <a:xfrm>
            <a:off x="5738648" y="2225006"/>
            <a:ext cx="4414345" cy="2779505"/>
          </a:xfrm>
          <a:prstGeom prst="rect">
            <a:avLst/>
          </a:prstGeom>
          <a:solidFill>
            <a:srgbClr val="29AA97"/>
          </a:solidFill>
          <a:ln>
            <a:solidFill>
              <a:srgbClr val="28AA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A2793EE-262B-F018-DF85-A8BAE8ADAAFD}"/>
              </a:ext>
            </a:extLst>
          </p:cNvPr>
          <p:cNvSpPr txBox="1"/>
          <p:nvPr/>
        </p:nvSpPr>
        <p:spPr>
          <a:xfrm>
            <a:off x="5804071" y="2419188"/>
            <a:ext cx="43263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Vicepresidències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Espai Públic ( obres, parcs,platges, manteniment Rondes)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Cicle de l’Aigua (EDAR)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Mobilitat (operadors)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Acció Climàtica ( plantes tractament residus, activitats educatives i xxss)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Comunicació (Premsa i web)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2DED632-D080-EFC0-0B93-642295A4AE1D}"/>
              </a:ext>
            </a:extLst>
          </p:cNvPr>
          <p:cNvSpPr/>
          <p:nvPr/>
        </p:nvSpPr>
        <p:spPr>
          <a:xfrm>
            <a:off x="5650609" y="5347827"/>
            <a:ext cx="4414345" cy="1189607"/>
          </a:xfrm>
          <a:prstGeom prst="rect">
            <a:avLst/>
          </a:prstGeom>
          <a:solidFill>
            <a:srgbClr val="29AA97"/>
          </a:solidFill>
          <a:ln>
            <a:solidFill>
              <a:srgbClr val="28AA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E198576-5136-BFA9-9A86-2A6ADCFA5C1D}"/>
              </a:ext>
            </a:extLst>
          </p:cNvPr>
          <p:cNvSpPr txBox="1"/>
          <p:nvPr/>
        </p:nvSpPr>
        <p:spPr>
          <a:xfrm>
            <a:off x="5738648" y="5379016"/>
            <a:ext cx="4246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Alcaldes i Alcaldeses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Tècnics municipals (Protecció Civil, Medi Ambient, Urbanisme, Mobilitat)</a:t>
            </a:r>
          </a:p>
        </p:txBody>
      </p:sp>
    </p:spTree>
    <p:extLst>
      <p:ext uri="{BB962C8B-B14F-4D97-AF65-F5344CB8AC3E}">
        <p14:creationId xmlns:p14="http://schemas.microsoft.com/office/powerpoint/2010/main" val="39974016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4129</TotalTime>
  <Words>735</Words>
  <Application>Microsoft Office PowerPoint</Application>
  <PresentationFormat>Personalizado</PresentationFormat>
  <Paragraphs>147</Paragraphs>
  <Slides>19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Veza Martinez, Elena</cp:lastModifiedBy>
  <cp:revision>59</cp:revision>
  <dcterms:created xsi:type="dcterms:W3CDTF">2025-09-18T08:30:58Z</dcterms:created>
  <dcterms:modified xsi:type="dcterms:W3CDTF">2025-10-14T12:53:27Z</dcterms:modified>
</cp:coreProperties>
</file>