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"/>
  </p:notesMasterIdLst>
  <p:sldIdLst>
    <p:sldId id="258" r:id="rId2"/>
    <p:sldId id="383" r:id="rId3"/>
    <p:sldId id="388" r:id="rId4"/>
    <p:sldId id="390" r:id="rId5"/>
    <p:sldId id="386" r:id="rId6"/>
    <p:sldId id="345" r:id="rId7"/>
    <p:sldId id="346" r:id="rId8"/>
    <p:sldId id="380" r:id="rId9"/>
    <p:sldId id="391" r:id="rId10"/>
    <p:sldId id="362" r:id="rId11"/>
    <p:sldId id="387" r:id="rId12"/>
    <p:sldId id="358" r:id="rId13"/>
    <p:sldId id="382" r:id="rId14"/>
    <p:sldId id="357" r:id="rId15"/>
  </p:sldIdLst>
  <p:sldSz cx="9144000" cy="6858000" type="screen4x3"/>
  <p:notesSz cx="6858000" cy="9144000"/>
  <p:defaultTextStyle>
    <a:defPPr>
      <a:defRPr lang="es-ES_trad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1B7"/>
    <a:srgbClr val="008D97"/>
    <a:srgbClr val="BD4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55CE93-1432-E141-B86A-1492AEFBAC07}" v="1" dt="2025-05-10T11:13:42.5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68"/>
    <p:restoredTop sz="92373" autoAdjust="0"/>
  </p:normalViewPr>
  <p:slideViewPr>
    <p:cSldViewPr snapToGrid="0" snapToObjects="1">
      <p:cViewPr varScale="1">
        <p:scale>
          <a:sx n="102" d="100"/>
          <a:sy n="102" d="100"/>
        </p:scale>
        <p:origin x="162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spblfs\Serveis\SEQUIA\S151%20SALUT%20AMBIENTAL\S152%20Vigilancia%20Medi\S154%20Medi%20Atmosferic\Aire%202023\Informe%20salut%202023\grafics%20pob%20exposada%202023%20donu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aspblfs\usuaris$\lfont\Laia%20Font%20ASPB\Doc&#232;ncia%20i%20congressos\TFM%20Mobilitat%20Secund&#224;ria\QA%20mobilitat%20Sec%202025\Gr&#224;fics%20NO2%20mobilitat%20secundaria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spblfs\usuaris$\lfont\Laia%20Font%20ASPB\Doc&#232;ncia%20i%20congressos\TFM%20Mobilitat%20Secund&#224;ria\QA%20mobilitat%20Sec%202025\Gr&#224;fics%20NO2%20mobilitat%20secundaria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spblfs\Serveis\SEQUIA\S151%20SALUT%20AMBIENTAL\S152%20Vigilancia%20Medi\S154%20Medi%20Atmosferic\Aire%202023\Informe%20salut%202023\grafics%20pob%20exposada%202023%20donu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aspblfs\Serveis\SEQUIA\S151%20SALUT%20AMBIENTAL\S152%20Vigilancia%20Medi\S154%20Medi%20Atmosferic\Aire%202023\Informe%20salut%202023\grafics%20pob%20exposada%202023%20donu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aspblfs\usuaris$\lfont\Laia%20Font%20ASPB\Doc&#232;ncia%20i%20congressos\Tesina%20mobilitat%20escolar\Article%20Mobilitat%20escolar\Journal%20Transport%20Health\Revisi&#243;%20Gener%2025\RFD%20districtes%20202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aspblfs\usuaris$\lfont\Laia%20Font%20ASPB\Doc&#232;ncia%20i%20congressos\TFM%20Mobilitat%20Secund&#224;ria\QA%20mobilitat%20Sec%202025\Gr&#224;fics%20NO2%20mobilitat%20secundari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45996275605213"/>
          <c:y val="0"/>
          <c:w val="0.66108007448789574"/>
          <c:h val="1"/>
        </c:manualLayout>
      </c:layout>
      <c:doughnutChart>
        <c:varyColors val="1"/>
        <c:ser>
          <c:idx val="0"/>
          <c:order val="0"/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57-4CA9-8D1F-37211C8A3C5D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57-4CA9-8D1F-37211C8A3C5D}"/>
              </c:ext>
            </c:extLst>
          </c:dPt>
          <c:val>
            <c:numRef>
              <c:f>Hoja2!$C$4:$D$4</c:f>
              <c:numCache>
                <c:formatCode>0%</c:formatCode>
                <c:ptCount val="2"/>
                <c:pt idx="0">
                  <c:v>0.02</c:v>
                </c:pt>
                <c:pt idx="1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57-4CA9-8D1F-37211C8A3C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err="1"/>
              <a:t>Mobilitat</a:t>
            </a:r>
            <a:r>
              <a:rPr lang="en-US" sz="1400" b="1" dirty="0"/>
              <a:t> escolar (ESO)</a:t>
            </a:r>
          </a:p>
        </c:rich>
      </c:tx>
      <c:layout>
        <c:manualLayout>
          <c:xMode val="edge"/>
          <c:yMode val="edge"/>
          <c:x val="0.1639880046701791"/>
          <c:y val="3.05434864692354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a-ES"/>
        </a:p>
      </c:txPr>
    </c:title>
    <c:autoTitleDeleted val="0"/>
    <c:plotArea>
      <c:layout>
        <c:manualLayout>
          <c:layoutTarget val="inner"/>
          <c:xMode val="edge"/>
          <c:yMode val="edge"/>
          <c:x val="0.33237400114467897"/>
          <c:y val="0.28398660319393476"/>
          <c:w val="0.29453119196779509"/>
          <c:h val="0.5302026981202047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90-4A52-8815-A0891E9D0CFF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90-4A52-8815-A0891E9D0CFF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90-4A52-8815-A0891E9D0CFF}"/>
              </c:ext>
            </c:extLst>
          </c:dPt>
          <c:dLbls>
            <c:dLbl>
              <c:idx val="0"/>
              <c:layout>
                <c:manualLayout>
                  <c:x val="9.8409126009276066E-2"/>
                  <c:y val="-4.2760400057142885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0219FA2-5A4E-4395-A193-74C3973AC6BA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[VALOR]</a:t>
                    </a:fld>
                    <a:r>
                      <a:rPr lang="en-US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pPr>
                <a:solidFill>
                  <a:schemeClr val="accent6">
                    <a:lumMod val="5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a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88750616560863"/>
                      <c:h val="0.1322532964117896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690-4A52-8815-A0891E9D0CFF}"/>
                </c:ext>
              </c:extLst>
            </c:dLbl>
            <c:dLbl>
              <c:idx val="1"/>
              <c:layout>
                <c:manualLayout>
                  <c:x val="-0.11028623921653086"/>
                  <c:y val="3.0543486469234932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80A25A7-C6F7-401B-92C7-4244C1DD6C25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[VALOR]</a:t>
                    </a:fld>
                    <a:r>
                      <a:rPr lang="en-US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pPr>
                <a:solidFill>
                  <a:srgbClr val="FF0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a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944848062836572"/>
                      <c:h val="0.1410498205149295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690-4A52-8815-A0891E9D0CFF}"/>
                </c:ext>
              </c:extLst>
            </c:dLbl>
            <c:dLbl>
              <c:idx val="2"/>
              <c:layout>
                <c:manualLayout>
                  <c:x val="-0.12385993019702697"/>
                  <c:y val="-3.3597594616265582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94A1261-06B3-4D04-95DC-42B5D41804FB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[VALOR]</a:t>
                    </a:fld>
                    <a:r>
                      <a:rPr lang="en-US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pPr>
                <a:solidFill>
                  <a:schemeClr val="accent5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a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075227639882499E-2"/>
                      <c:h val="0.113927204530248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690-4A52-8815-A0891E9D0C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a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'QA Sabadell 25'!$A$4:$A$6</c:f>
              <c:strCache>
                <c:ptCount val="3"/>
                <c:pt idx="0">
                  <c:v>Activa</c:v>
                </c:pt>
                <c:pt idx="1">
                  <c:v>Mixta</c:v>
                </c:pt>
                <c:pt idx="2">
                  <c:v>Contaminant</c:v>
                </c:pt>
              </c:strCache>
            </c:strRef>
          </c:cat>
          <c:val>
            <c:numRef>
              <c:f>'QA Sabadell 25'!$B$4:$B$6</c:f>
              <c:numCache>
                <c:formatCode>0</c:formatCode>
                <c:ptCount val="3"/>
                <c:pt idx="0">
                  <c:v>55</c:v>
                </c:pt>
                <c:pt idx="1">
                  <c:v>35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690-4A52-8815-A0891E9D0C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a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ca-E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'SEE2025'!$C$24</c:f>
              <c:strCache>
                <c:ptCount val="1"/>
                <c:pt idx="0">
                  <c:v>10 a 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'SEE2025'!$A$25:$B$28</c:f>
              <c:multiLvlStrCache>
                <c:ptCount val="4"/>
                <c:lvl>
                  <c:pt idx="0">
                    <c:v>Baja</c:v>
                  </c:pt>
                  <c:pt idx="1">
                    <c:v>Media-baja</c:v>
                  </c:pt>
                  <c:pt idx="2">
                    <c:v>Medio-alta</c:v>
                  </c:pt>
                  <c:pt idx="3">
                    <c:v>Alta</c:v>
                  </c:pt>
                </c:lvl>
                <c:lvl>
                  <c:pt idx="0">
                    <c:v>Renda barrio</c:v>
                  </c:pt>
                </c:lvl>
              </c:multiLvlStrCache>
            </c:multiLvlStrRef>
          </c:cat>
          <c:val>
            <c:numRef>
              <c:f>'SEE2025'!$C$25:$C$28</c:f>
              <c:numCache>
                <c:formatCode>0.0</c:formatCode>
                <c:ptCount val="4"/>
                <c:pt idx="0">
                  <c:v>12.5</c:v>
                </c:pt>
                <c:pt idx="1">
                  <c:v>6.25</c:v>
                </c:pt>
                <c:pt idx="2">
                  <c:v>5.23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A8-453D-961E-F3168686FCEB}"/>
            </c:ext>
          </c:extLst>
        </c:ser>
        <c:ser>
          <c:idx val="1"/>
          <c:order val="1"/>
          <c:tx>
            <c:strRef>
              <c:f>'SEE2025'!$D$24</c:f>
              <c:strCache>
                <c:ptCount val="1"/>
                <c:pt idx="0">
                  <c:v>20 a 30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multiLvlStrRef>
              <c:f>'SEE2025'!$A$25:$B$28</c:f>
              <c:multiLvlStrCache>
                <c:ptCount val="4"/>
                <c:lvl>
                  <c:pt idx="0">
                    <c:v>Baja</c:v>
                  </c:pt>
                  <c:pt idx="1">
                    <c:v>Media-baja</c:v>
                  </c:pt>
                  <c:pt idx="2">
                    <c:v>Medio-alta</c:v>
                  </c:pt>
                  <c:pt idx="3">
                    <c:v>Alta</c:v>
                  </c:pt>
                </c:lvl>
                <c:lvl>
                  <c:pt idx="0">
                    <c:v>Renda barrio</c:v>
                  </c:pt>
                </c:lvl>
              </c:multiLvlStrCache>
            </c:multiLvlStrRef>
          </c:cat>
          <c:val>
            <c:numRef>
              <c:f>'SEE2025'!$D$25:$D$28</c:f>
              <c:numCache>
                <c:formatCode>0.0</c:formatCode>
                <c:ptCount val="4"/>
                <c:pt idx="0">
                  <c:v>69.11</c:v>
                </c:pt>
                <c:pt idx="1">
                  <c:v>84.74</c:v>
                </c:pt>
                <c:pt idx="2">
                  <c:v>53.33</c:v>
                </c:pt>
                <c:pt idx="3">
                  <c:v>85.38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A8-453D-961E-F3168686FCEB}"/>
            </c:ext>
          </c:extLst>
        </c:ser>
        <c:ser>
          <c:idx val="2"/>
          <c:order val="2"/>
          <c:tx>
            <c:strRef>
              <c:f>'SEE2025'!$E$24</c:f>
              <c:strCache>
                <c:ptCount val="1"/>
                <c:pt idx="0">
                  <c:v>30 a 40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multiLvlStrRef>
              <c:f>'SEE2025'!$A$25:$B$28</c:f>
              <c:multiLvlStrCache>
                <c:ptCount val="4"/>
                <c:lvl>
                  <c:pt idx="0">
                    <c:v>Baja</c:v>
                  </c:pt>
                  <c:pt idx="1">
                    <c:v>Media-baja</c:v>
                  </c:pt>
                  <c:pt idx="2">
                    <c:v>Medio-alta</c:v>
                  </c:pt>
                  <c:pt idx="3">
                    <c:v>Alta</c:v>
                  </c:pt>
                </c:lvl>
                <c:lvl>
                  <c:pt idx="0">
                    <c:v>Renda barrio</c:v>
                  </c:pt>
                </c:lvl>
              </c:multiLvlStrCache>
            </c:multiLvlStrRef>
          </c:cat>
          <c:val>
            <c:numRef>
              <c:f>'SEE2025'!$E$25:$E$28</c:f>
              <c:numCache>
                <c:formatCode>0.0</c:formatCode>
                <c:ptCount val="4"/>
                <c:pt idx="0">
                  <c:v>18.39</c:v>
                </c:pt>
                <c:pt idx="1">
                  <c:v>4.2300000000000004</c:v>
                </c:pt>
                <c:pt idx="2">
                  <c:v>23.78</c:v>
                </c:pt>
                <c:pt idx="3">
                  <c:v>14.62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A8-453D-961E-F3168686FCEB}"/>
            </c:ext>
          </c:extLst>
        </c:ser>
        <c:ser>
          <c:idx val="3"/>
          <c:order val="3"/>
          <c:tx>
            <c:strRef>
              <c:f>'SEE2025'!$F$24</c:f>
              <c:strCache>
                <c:ptCount val="1"/>
                <c:pt idx="0">
                  <c:v>&gt;=40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multiLvlStrRef>
              <c:f>'SEE2025'!$A$25:$B$28</c:f>
              <c:multiLvlStrCache>
                <c:ptCount val="4"/>
                <c:lvl>
                  <c:pt idx="0">
                    <c:v>Baja</c:v>
                  </c:pt>
                  <c:pt idx="1">
                    <c:v>Media-baja</c:v>
                  </c:pt>
                  <c:pt idx="2">
                    <c:v>Medio-alta</c:v>
                  </c:pt>
                  <c:pt idx="3">
                    <c:v>Alta</c:v>
                  </c:pt>
                </c:lvl>
                <c:lvl>
                  <c:pt idx="0">
                    <c:v>Renda barrio</c:v>
                  </c:pt>
                </c:lvl>
              </c:multiLvlStrCache>
            </c:multiLvlStrRef>
          </c:cat>
          <c:val>
            <c:numRef>
              <c:f>'SEE2025'!$F$25:$F$28</c:f>
              <c:numCache>
                <c:formatCode>0.0</c:formatCode>
                <c:ptCount val="4"/>
                <c:pt idx="0">
                  <c:v>0</c:v>
                </c:pt>
                <c:pt idx="1">
                  <c:v>4.78</c:v>
                </c:pt>
                <c:pt idx="2">
                  <c:v>17.66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CA8-453D-961E-F3168686FC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77075272"/>
        <c:axId val="777074912"/>
      </c:barChart>
      <c:catAx>
        <c:axId val="777075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777074912"/>
        <c:crosses val="autoZero"/>
        <c:auto val="1"/>
        <c:lblAlgn val="ctr"/>
        <c:lblOffset val="100"/>
        <c:noMultiLvlLbl val="0"/>
      </c:catAx>
      <c:valAx>
        <c:axId val="777074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777075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a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a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534710441605772E-2"/>
          <c:y val="0"/>
          <c:w val="0.84693057911678848"/>
          <c:h val="1"/>
        </c:manualLayout>
      </c:layout>
      <c:doughnutChart>
        <c:varyColors val="1"/>
        <c:ser>
          <c:idx val="0"/>
          <c:order val="0"/>
          <c:spPr>
            <a:solidFill>
              <a:srgbClr val="0070C0"/>
            </a:solidFill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6C-4A45-8A58-5EF43CC52728}"/>
              </c:ext>
            </c:extLst>
          </c:dPt>
          <c:val>
            <c:numRef>
              <c:f>#REF!$C$8:$D$8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#REF!$B$8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2-6F6C-4A45-8A58-5EF43CC527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35363521394959"/>
          <c:y val="0"/>
          <c:w val="0.77729204188560885"/>
          <c:h val="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669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F1-4EA6-957D-9DE1D00A70A3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F1-4EA6-957D-9DE1D00A70A3}"/>
              </c:ext>
            </c:extLst>
          </c:dPt>
          <c:val>
            <c:numRef>
              <c:f>Hoja2!$C$5:$D$5</c:f>
              <c:numCache>
                <c:formatCode>0%</c:formatCode>
                <c:ptCount val="2"/>
                <c:pt idx="0">
                  <c:v>0.87</c:v>
                </c:pt>
                <c:pt idx="1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F1-4EA6-957D-9DE1D00A70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229790026246717"/>
          <c:y val="0.31360600758238555"/>
          <c:w val="0.27040441819772526"/>
          <c:h val="0.4506740303295421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7C-433E-80BF-9473667BFD5D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7C-433E-80BF-9473667BFD5D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7C-433E-80BF-9473667BFD5D}"/>
              </c:ext>
            </c:extLst>
          </c:dPt>
          <c:dLbls>
            <c:dLbl>
              <c:idx val="0"/>
              <c:layout>
                <c:manualLayout>
                  <c:x val="-9.4444444444444442E-2"/>
                  <c:y val="-0.15277777777777779"/>
                </c:manualLayout>
              </c:layout>
              <c:spPr>
                <a:solidFill>
                  <a:schemeClr val="accent6">
                    <a:lumMod val="5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7C-433E-80BF-9473667BFD5D}"/>
                </c:ext>
              </c:extLst>
            </c:dLbl>
            <c:dLbl>
              <c:idx val="1"/>
              <c:layout>
                <c:manualLayout>
                  <c:x val="-0.10555555555555558"/>
                  <c:y val="-4.6296296296296719E-3"/>
                </c:manualLayout>
              </c:layout>
              <c:spPr>
                <a:solidFill>
                  <a:srgbClr val="FF0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7C-433E-80BF-9473667BFD5D}"/>
                </c:ext>
              </c:extLst>
            </c:dLbl>
            <c:dLbl>
              <c:idx val="2"/>
              <c:layout>
                <c:manualLayout>
                  <c:x val="-0.10833333333333334"/>
                  <c:y val="-0.10648148148148148"/>
                </c:manualLayout>
              </c:layout>
              <c:spPr>
                <a:solidFill>
                  <a:srgbClr val="0070C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37C-433E-80BF-9473667BFD5D}"/>
                </c:ext>
              </c:extLst>
            </c:dLbl>
            <c:spPr>
              <a:solidFill>
                <a:srgbClr val="FF0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Hoja1!$B$5:$B$7</c:f>
              <c:strCache>
                <c:ptCount val="3"/>
                <c:pt idx="0">
                  <c:v>Activa</c:v>
                </c:pt>
                <c:pt idx="1">
                  <c:v>Mixta</c:v>
                </c:pt>
                <c:pt idx="2">
                  <c:v>Contaminante</c:v>
                </c:pt>
              </c:strCache>
            </c:strRef>
          </c:cat>
          <c:val>
            <c:numRef>
              <c:f>Hoja1!$C$5:$C$7</c:f>
              <c:numCache>
                <c:formatCode>0%</c:formatCode>
                <c:ptCount val="3"/>
                <c:pt idx="0">
                  <c:v>0.70399999999999996</c:v>
                </c:pt>
                <c:pt idx="1">
                  <c:v>0.17500000000000004</c:v>
                </c:pt>
                <c:pt idx="2">
                  <c:v>0.121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7C-433E-80BF-9473667BFD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209536307961495E-2"/>
          <c:y val="0.80957203266258382"/>
          <c:w val="0.72024759405074368"/>
          <c:h val="8.3946485855934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s-E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Distancia trayecto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8223860535263414"/>
          <c:y val="0.3393844041511011"/>
          <c:w val="0.20092568304026714"/>
          <c:h val="0.50418346283268978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ca-ES" sz="1200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ca-ES" sz="1200" b="1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Percepció ambiental del trajecte</a:t>
            </a:r>
          </a:p>
        </c:rich>
      </c:tx>
      <c:layout>
        <c:manualLayout>
          <c:xMode val="edge"/>
          <c:yMode val="edge"/>
          <c:x val="0.12311843370898215"/>
          <c:y val="5.2380998208597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ca-ES" sz="1200" b="0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0.32108089130409895"/>
          <c:y val="0.21010600392559606"/>
          <c:w val="0.62703699043375161"/>
          <c:h val="0.4990048526893264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Hoja1!$B$18:$B$21</c:f>
              <c:strCache>
                <c:ptCount val="4"/>
                <c:pt idx="0">
                  <c:v>Inseguridad</c:v>
                </c:pt>
                <c:pt idx="1">
                  <c:v>Poca vegetación</c:v>
                </c:pt>
                <c:pt idx="2">
                  <c:v>Ruido intenso</c:v>
                </c:pt>
                <c:pt idx="3">
                  <c:v>Tráfico intenso</c:v>
                </c:pt>
              </c:strCache>
            </c:strRef>
          </c:cat>
          <c:val>
            <c:numRef>
              <c:f>Hoja1!$C$18:$C$21</c:f>
              <c:numCache>
                <c:formatCode>0%</c:formatCode>
                <c:ptCount val="4"/>
                <c:pt idx="0">
                  <c:v>0.17</c:v>
                </c:pt>
                <c:pt idx="1">
                  <c:v>0.6</c:v>
                </c:pt>
                <c:pt idx="2">
                  <c:v>0.54</c:v>
                </c:pt>
                <c:pt idx="3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1D-4714-B948-A05FA0DED2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19515568"/>
        <c:axId val="419515896"/>
      </c:barChart>
      <c:catAx>
        <c:axId val="419515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19515896"/>
        <c:crosses val="autoZero"/>
        <c:auto val="1"/>
        <c:lblAlgn val="ctr"/>
        <c:lblOffset val="100"/>
        <c:noMultiLvlLbl val="0"/>
      </c:catAx>
      <c:valAx>
        <c:axId val="41951589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19515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ca-ES" sz="1400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ca-ES" sz="1200" b="1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NO₂ escoles</a:t>
            </a:r>
          </a:p>
        </c:rich>
      </c:tx>
      <c:layout>
        <c:manualLayout>
          <c:xMode val="edge"/>
          <c:yMode val="edge"/>
          <c:x val="0.18543520424338455"/>
          <c:y val="7.25614254606329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ca-ES" sz="1400" b="0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GB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F02-4B90-B7E5-3299F7645102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F02-4B90-B7E5-3299F7645102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F02-4B90-B7E5-3299F7645102}"/>
              </c:ext>
            </c:extLst>
          </c:dPt>
          <c:dLbls>
            <c:dLbl>
              <c:idx val="1"/>
              <c:layout>
                <c:manualLayout>
                  <c:x val="-3.2988868773670042E-2"/>
                  <c:y val="-9.37870707823850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02-4B90-B7E5-3299F7645102}"/>
                </c:ext>
              </c:extLst>
            </c:dLbl>
            <c:dLbl>
              <c:idx val="2"/>
              <c:layout>
                <c:manualLayout>
                  <c:x val="-1.5198311576339094E-2"/>
                  <c:y val="5.7243537140951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02-4B90-B7E5-3299F76451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Hoja1!$B$35:$B$37</c:f>
              <c:strCache>
                <c:ptCount val="3"/>
                <c:pt idx="0">
                  <c:v>≤ 20 µg/m³</c:v>
                </c:pt>
                <c:pt idx="1">
                  <c:v>&gt;20 a ≤30 µg/m³</c:v>
                </c:pt>
                <c:pt idx="2">
                  <c:v>&gt;30 µg/m³</c:v>
                </c:pt>
              </c:strCache>
            </c:strRef>
          </c:cat>
          <c:val>
            <c:numRef>
              <c:f>Hoja1!$C$35:$C$37</c:f>
              <c:numCache>
                <c:formatCode>0%</c:formatCode>
                <c:ptCount val="3"/>
                <c:pt idx="0">
                  <c:v>0.12</c:v>
                </c:pt>
                <c:pt idx="1">
                  <c:v>0.61</c:v>
                </c:pt>
                <c:pt idx="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F02-4B90-B7E5-3299F76451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5926729837611877"/>
          <c:y val="0.41027986856097692"/>
          <c:w val="0.40997608505287314"/>
          <c:h val="0.433995170665758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47251539194865"/>
          <c:y val="0.18134869220687114"/>
          <c:w val="0.84677598941430443"/>
          <c:h val="0.605348644591522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Full3!$B$27</c:f>
              <c:strCache>
                <c:ptCount val="1"/>
                <c:pt idx="0">
                  <c:v>Alta contaminación (&gt;30 ug/m3 NO2)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Full3!$A$28:$A$32</c:f>
              <c:strCache>
                <c:ptCount val="5"/>
                <c:pt idx="0">
                  <c:v>Muy baja</c:v>
                </c:pt>
                <c:pt idx="1">
                  <c:v>Baja</c:v>
                </c:pt>
                <c:pt idx="2">
                  <c:v>Media</c:v>
                </c:pt>
                <c:pt idx="3">
                  <c:v>Alta</c:v>
                </c:pt>
                <c:pt idx="4">
                  <c:v>Muy alta</c:v>
                </c:pt>
              </c:strCache>
            </c:strRef>
          </c:cat>
          <c:val>
            <c:numRef>
              <c:f>Full3!$B$28:$B$32</c:f>
              <c:numCache>
                <c:formatCode>General</c:formatCode>
                <c:ptCount val="5"/>
                <c:pt idx="0">
                  <c:v>34.78</c:v>
                </c:pt>
                <c:pt idx="1">
                  <c:v>15.79</c:v>
                </c:pt>
                <c:pt idx="2">
                  <c:v>14.58</c:v>
                </c:pt>
                <c:pt idx="3">
                  <c:v>32.99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92-435A-9AF0-6B21EF1F1526}"/>
            </c:ext>
          </c:extLst>
        </c:ser>
        <c:ser>
          <c:idx val="1"/>
          <c:order val="1"/>
          <c:tx>
            <c:strRef>
              <c:f>Full3!$C$27</c:f>
              <c:strCache>
                <c:ptCount val="1"/>
                <c:pt idx="0">
                  <c:v>Movilidad contaminante</c:v>
                </c:pt>
              </c:strCache>
            </c:strRef>
          </c:tx>
          <c:spPr>
            <a:solidFill>
              <a:srgbClr val="1D71B7"/>
            </a:solidFill>
            <a:ln>
              <a:noFill/>
            </a:ln>
            <a:effectLst/>
          </c:spPr>
          <c:invertIfNegative val="0"/>
          <c:cat>
            <c:strRef>
              <c:f>Full3!$A$28:$A$32</c:f>
              <c:strCache>
                <c:ptCount val="5"/>
                <c:pt idx="0">
                  <c:v>Muy baja</c:v>
                </c:pt>
                <c:pt idx="1">
                  <c:v>Baja</c:v>
                </c:pt>
                <c:pt idx="2">
                  <c:v>Media</c:v>
                </c:pt>
                <c:pt idx="3">
                  <c:v>Alta</c:v>
                </c:pt>
                <c:pt idx="4">
                  <c:v>Muy alta</c:v>
                </c:pt>
              </c:strCache>
            </c:strRef>
          </c:cat>
          <c:val>
            <c:numRef>
              <c:f>Full3!$C$28:$C$32</c:f>
              <c:numCache>
                <c:formatCode>General</c:formatCode>
                <c:ptCount val="5"/>
                <c:pt idx="0">
                  <c:v>0</c:v>
                </c:pt>
                <c:pt idx="1">
                  <c:v>3.51</c:v>
                </c:pt>
                <c:pt idx="2">
                  <c:v>8.33</c:v>
                </c:pt>
                <c:pt idx="3">
                  <c:v>6.19</c:v>
                </c:pt>
                <c:pt idx="4">
                  <c:v>26.4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92-435A-9AF0-6B21EF1F15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5331920"/>
        <c:axId val="575330480"/>
      </c:barChart>
      <c:catAx>
        <c:axId val="57533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575330480"/>
        <c:crosses val="autoZero"/>
        <c:auto val="1"/>
        <c:lblAlgn val="ctr"/>
        <c:lblOffset val="100"/>
        <c:noMultiLvlLbl val="0"/>
      </c:catAx>
      <c:valAx>
        <c:axId val="57533048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a-ES" dirty="0"/>
                  <a:t>Prevalença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a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575331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05"/>
          <c:y val="2.3870325864406523E-2"/>
          <c:w val="0.9"/>
          <c:h val="0.121354919793199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a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a-E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185651898703385E-2"/>
          <c:y val="4.3543094851786882E-2"/>
          <c:w val="0.9261459820594844"/>
          <c:h val="0.4849637673507176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'SEE2025'!$C$1:$C$2</c:f>
              <c:strCache>
                <c:ptCount val="2"/>
                <c:pt idx="0">
                  <c:v>Transporte motoritzado privado</c:v>
                </c:pt>
                <c:pt idx="1">
                  <c:v>Si</c:v>
                </c:pt>
              </c:strCache>
            </c:strRef>
          </c:tx>
          <c:spPr>
            <a:solidFill>
              <a:srgbClr val="1D71B7"/>
            </a:solidFill>
            <a:ln>
              <a:noFill/>
            </a:ln>
            <a:effectLst/>
          </c:spPr>
          <c:invertIfNegative val="0"/>
          <c:cat>
            <c:multiLvlStrRef>
              <c:f>'SEE2025'!$A$3:$B$20</c:f>
              <c:multiLvlStrCache>
                <c:ptCount val="18"/>
                <c:lvl>
                  <c:pt idx="0">
                    <c:v>Ciutat vella</c:v>
                  </c:pt>
                  <c:pt idx="1">
                    <c:v>Eixample</c:v>
                  </c:pt>
                  <c:pt idx="2">
                    <c:v>Sants-Montjuïc</c:v>
                  </c:pt>
                  <c:pt idx="3">
                    <c:v>Les Corts</c:v>
                  </c:pt>
                  <c:pt idx="4">
                    <c:v>Sarrià-Sant Gervasi</c:v>
                  </c:pt>
                  <c:pt idx="5">
                    <c:v>Gràcia</c:v>
                  </c:pt>
                  <c:pt idx="6">
                    <c:v>Horta-Guinardó</c:v>
                  </c:pt>
                  <c:pt idx="7">
                    <c:v>Nou Barris</c:v>
                  </c:pt>
                  <c:pt idx="8">
                    <c:v>Sant Andreu</c:v>
                  </c:pt>
                  <c:pt idx="9">
                    <c:v>Sant Martí</c:v>
                  </c:pt>
                  <c:pt idx="11">
                    <c:v>Público</c:v>
                  </c:pt>
                  <c:pt idx="12">
                    <c:v>Privado</c:v>
                  </c:pt>
                  <c:pt idx="14">
                    <c:v>Baja</c:v>
                  </c:pt>
                  <c:pt idx="15">
                    <c:v>Media-baja</c:v>
                  </c:pt>
                  <c:pt idx="16">
                    <c:v>Medio-alta</c:v>
                  </c:pt>
                  <c:pt idx="17">
                    <c:v>Alta</c:v>
                  </c:pt>
                </c:lvl>
                <c:lvl>
                  <c:pt idx="0">
                    <c:v>Distrito</c:v>
                  </c:pt>
                  <c:pt idx="11">
                    <c:v>Titularidad</c:v>
                  </c:pt>
                  <c:pt idx="14">
                    <c:v>Renda barrio</c:v>
                  </c:pt>
                </c:lvl>
              </c:multiLvlStrCache>
            </c:multiLvlStrRef>
          </c:cat>
          <c:val>
            <c:numRef>
              <c:f>'SEE2025'!$C$3:$C$20</c:f>
              <c:numCache>
                <c:formatCode>0.0</c:formatCode>
                <c:ptCount val="18"/>
                <c:pt idx="0">
                  <c:v>15.61</c:v>
                </c:pt>
                <c:pt idx="1">
                  <c:v>19.28</c:v>
                </c:pt>
                <c:pt idx="2">
                  <c:v>12.5</c:v>
                </c:pt>
                <c:pt idx="3">
                  <c:v>26.36</c:v>
                </c:pt>
                <c:pt idx="4">
                  <c:v>32.54</c:v>
                </c:pt>
                <c:pt idx="5">
                  <c:v>18.28</c:v>
                </c:pt>
                <c:pt idx="6">
                  <c:v>17.8</c:v>
                </c:pt>
                <c:pt idx="7">
                  <c:v>11.25</c:v>
                </c:pt>
                <c:pt idx="8">
                  <c:v>9.6</c:v>
                </c:pt>
                <c:pt idx="9">
                  <c:v>7.76</c:v>
                </c:pt>
                <c:pt idx="11">
                  <c:v>9.2200000000000006</c:v>
                </c:pt>
                <c:pt idx="12">
                  <c:v>22.23</c:v>
                </c:pt>
                <c:pt idx="14">
                  <c:v>11.96</c:v>
                </c:pt>
                <c:pt idx="15">
                  <c:v>12.13</c:v>
                </c:pt>
                <c:pt idx="16">
                  <c:v>18.38</c:v>
                </c:pt>
                <c:pt idx="17">
                  <c:v>32.5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A3-4C62-B1F6-9D99FE1EB578}"/>
            </c:ext>
          </c:extLst>
        </c:ser>
        <c:ser>
          <c:idx val="1"/>
          <c:order val="1"/>
          <c:tx>
            <c:strRef>
              <c:f>'SEE2025'!$D$1:$D$2</c:f>
              <c:strCache>
                <c:ptCount val="2"/>
                <c:pt idx="0">
                  <c:v>Transporte motoritzado privado</c:v>
                </c:pt>
                <c:pt idx="1">
                  <c:v>No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'SEE2025'!$A$3:$B$20</c:f>
              <c:multiLvlStrCache>
                <c:ptCount val="18"/>
                <c:lvl>
                  <c:pt idx="0">
                    <c:v>Ciutat vella</c:v>
                  </c:pt>
                  <c:pt idx="1">
                    <c:v>Eixample</c:v>
                  </c:pt>
                  <c:pt idx="2">
                    <c:v>Sants-Montjuïc</c:v>
                  </c:pt>
                  <c:pt idx="3">
                    <c:v>Les Corts</c:v>
                  </c:pt>
                  <c:pt idx="4">
                    <c:v>Sarrià-Sant Gervasi</c:v>
                  </c:pt>
                  <c:pt idx="5">
                    <c:v>Gràcia</c:v>
                  </c:pt>
                  <c:pt idx="6">
                    <c:v>Horta-Guinardó</c:v>
                  </c:pt>
                  <c:pt idx="7">
                    <c:v>Nou Barris</c:v>
                  </c:pt>
                  <c:pt idx="8">
                    <c:v>Sant Andreu</c:v>
                  </c:pt>
                  <c:pt idx="9">
                    <c:v>Sant Martí</c:v>
                  </c:pt>
                  <c:pt idx="11">
                    <c:v>Público</c:v>
                  </c:pt>
                  <c:pt idx="12">
                    <c:v>Privado</c:v>
                  </c:pt>
                  <c:pt idx="14">
                    <c:v>Baja</c:v>
                  </c:pt>
                  <c:pt idx="15">
                    <c:v>Media-baja</c:v>
                  </c:pt>
                  <c:pt idx="16">
                    <c:v>Medio-alta</c:v>
                  </c:pt>
                  <c:pt idx="17">
                    <c:v>Alta</c:v>
                  </c:pt>
                </c:lvl>
                <c:lvl>
                  <c:pt idx="0">
                    <c:v>Distrito</c:v>
                  </c:pt>
                  <c:pt idx="11">
                    <c:v>Titularidad</c:v>
                  </c:pt>
                  <c:pt idx="14">
                    <c:v>Renda barrio</c:v>
                  </c:pt>
                </c:lvl>
              </c:multiLvlStrCache>
            </c:multiLvlStrRef>
          </c:cat>
          <c:val>
            <c:numRef>
              <c:f>'SEE2025'!$D$3:$D$20</c:f>
              <c:numCache>
                <c:formatCode>0.0</c:formatCode>
                <c:ptCount val="18"/>
                <c:pt idx="0">
                  <c:v>84.39</c:v>
                </c:pt>
                <c:pt idx="1">
                  <c:v>80.72</c:v>
                </c:pt>
                <c:pt idx="2">
                  <c:v>87.5</c:v>
                </c:pt>
                <c:pt idx="3">
                  <c:v>73.64</c:v>
                </c:pt>
                <c:pt idx="4">
                  <c:v>67.459999999999994</c:v>
                </c:pt>
                <c:pt idx="5">
                  <c:v>81.72</c:v>
                </c:pt>
                <c:pt idx="6">
                  <c:v>82.2</c:v>
                </c:pt>
                <c:pt idx="7">
                  <c:v>88.75</c:v>
                </c:pt>
                <c:pt idx="8">
                  <c:v>90.4</c:v>
                </c:pt>
                <c:pt idx="9">
                  <c:v>92.24</c:v>
                </c:pt>
                <c:pt idx="11">
                  <c:v>90.78</c:v>
                </c:pt>
                <c:pt idx="12">
                  <c:v>77.77</c:v>
                </c:pt>
                <c:pt idx="14">
                  <c:v>88.04</c:v>
                </c:pt>
                <c:pt idx="15">
                  <c:v>87.87</c:v>
                </c:pt>
                <c:pt idx="16">
                  <c:v>81.62</c:v>
                </c:pt>
                <c:pt idx="17">
                  <c:v>67.5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A3-4C62-B1F6-9D99FE1EB5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74138384"/>
        <c:axId val="774140184"/>
      </c:barChart>
      <c:catAx>
        <c:axId val="77413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774140184"/>
        <c:crosses val="autoZero"/>
        <c:auto val="1"/>
        <c:lblAlgn val="ctr"/>
        <c:lblOffset val="100"/>
        <c:noMultiLvlLbl val="0"/>
      </c:catAx>
      <c:valAx>
        <c:axId val="774140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774138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a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332C6-9272-4C30-9B50-981C3CE19691}" type="datetimeFigureOut">
              <a:rPr lang="ca-ES" smtClean="0"/>
              <a:t>2/10/2025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7A5D6-B773-4E3D-B73A-D7FA394F085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60793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ec3ace34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ec3ace34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fontAlgn="base">
              <a:buFont typeface="Trebuchet MS" panose="020B0703020202090204" pitchFamily="34" charset="0"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1512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a0c03d8be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a0c03d8be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2554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ec3ace34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ec3ace34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fontAlgn="base">
              <a:buFont typeface="Trebuchet MS" panose="020B0703020202090204" pitchFamily="34" charset="0"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8040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E929A946-E224-C122-CCDC-03968190C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ec3ace34a3_0_0:notes">
            <a:extLst>
              <a:ext uri="{FF2B5EF4-FFF2-40B4-BE49-F238E27FC236}">
                <a16:creationId xmlns:a16="http://schemas.microsoft.com/office/drawing/2014/main" id="{617E8DEC-52B7-7D29-08E6-76F8C41F56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ec3ace34a3_0_0:notes">
            <a:extLst>
              <a:ext uri="{FF2B5EF4-FFF2-40B4-BE49-F238E27FC236}">
                <a16:creationId xmlns:a16="http://schemas.microsoft.com/office/drawing/2014/main" id="{6E4CD532-65DC-E0D6-D1AB-1947703D61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fontAlgn="base">
              <a:buFont typeface="Trebuchet MS" panose="020B0703020202090204" pitchFamily="34" charset="0"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5786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ec3ace34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ec3ace34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fontAlgn="base">
              <a:buFont typeface="Trebuchet MS" panose="020B0703020202090204" pitchFamily="34" charset="0"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6935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7A5D6-B773-4E3D-B73A-D7FA394F085B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93729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a0c03d8be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a0c03d8be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6793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B256-67B9-9042-B682-62317A0E7B02}" type="datetimeFigureOut">
              <a:rPr lang="es-ES_tradnl" smtClean="0"/>
              <a:t>02/10/2025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D207-D571-4F49-A47E-0627551C09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5773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B256-67B9-9042-B682-62317A0E7B02}" type="datetimeFigureOut">
              <a:rPr lang="es-ES_tradnl" smtClean="0"/>
              <a:t>02/10/2025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D207-D571-4F49-A47E-0627551C09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127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B256-67B9-9042-B682-62317A0E7B02}" type="datetimeFigureOut">
              <a:rPr lang="es-ES_tradnl" smtClean="0"/>
              <a:t>02/10/2025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D207-D571-4F49-A47E-0627551C09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6524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ca" smtClean="0"/>
              <a:pPr/>
              <a:t>‹#›</a:t>
            </a:fld>
            <a:endParaRPr lang="ca"/>
          </a:p>
        </p:txBody>
      </p:sp>
    </p:spTree>
    <p:extLst>
      <p:ext uri="{BB962C8B-B14F-4D97-AF65-F5344CB8AC3E}">
        <p14:creationId xmlns:p14="http://schemas.microsoft.com/office/powerpoint/2010/main" val="1600936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B256-67B9-9042-B682-62317A0E7B02}" type="datetimeFigureOut">
              <a:rPr lang="es-ES_tradnl" smtClean="0"/>
              <a:t>02/10/2025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D207-D571-4F49-A47E-0627551C09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0404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B256-67B9-9042-B682-62317A0E7B02}" type="datetimeFigureOut">
              <a:rPr lang="es-ES_tradnl" smtClean="0"/>
              <a:t>02/10/2025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D207-D571-4F49-A47E-0627551C09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6818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B256-67B9-9042-B682-62317A0E7B02}" type="datetimeFigureOut">
              <a:rPr lang="es-ES_tradnl" smtClean="0"/>
              <a:t>02/10/2025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D207-D571-4F49-A47E-0627551C09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20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B256-67B9-9042-B682-62317A0E7B02}" type="datetimeFigureOut">
              <a:rPr lang="es-ES_tradnl" smtClean="0"/>
              <a:t>02/10/2025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D207-D571-4F49-A47E-0627551C09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38476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B256-67B9-9042-B682-62317A0E7B02}" type="datetimeFigureOut">
              <a:rPr lang="es-ES_tradnl" smtClean="0"/>
              <a:t>02/10/2025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D207-D571-4F49-A47E-0627551C09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6293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B256-67B9-9042-B682-62317A0E7B02}" type="datetimeFigureOut">
              <a:rPr lang="es-ES_tradnl" smtClean="0"/>
              <a:t>02/10/2025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D207-D571-4F49-A47E-0627551C09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48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B256-67B9-9042-B682-62317A0E7B02}" type="datetimeFigureOut">
              <a:rPr lang="es-ES_tradnl" smtClean="0"/>
              <a:t>02/10/2025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D207-D571-4F49-A47E-0627551C09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77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B256-67B9-9042-B682-62317A0E7B02}" type="datetimeFigureOut">
              <a:rPr lang="es-ES_tradnl" smtClean="0"/>
              <a:t>02/10/2025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D207-D571-4F49-A47E-0627551C09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132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9B256-67B9-9042-B682-62317A0E7B02}" type="datetimeFigureOut">
              <a:rPr lang="es-ES_tradnl" smtClean="0"/>
              <a:t>02/10/2025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DD207-D571-4F49-A47E-0627551C09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868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image" Target="../media/image7.png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4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chart" Target="../charts/chart4.xml"/><Relationship Id="rId9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6225A67-4A48-4E25-36E8-8457818B3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19" y="84149"/>
            <a:ext cx="9146600" cy="6463453"/>
          </a:xfrm>
          <a:prstGeom prst="rect">
            <a:avLst/>
          </a:prstGeom>
        </p:spPr>
      </p:pic>
      <p:sp>
        <p:nvSpPr>
          <p:cNvPr id="4" name="1 Título">
            <a:extLst>
              <a:ext uri="{FF2B5EF4-FFF2-40B4-BE49-F238E27FC236}">
                <a16:creationId xmlns:a16="http://schemas.microsoft.com/office/drawing/2014/main" id="{F91A9D36-8790-7637-C461-4A53D9B8123E}"/>
              </a:ext>
            </a:extLst>
          </p:cNvPr>
          <p:cNvSpPr txBox="1">
            <a:spLocks/>
          </p:cNvSpPr>
          <p:nvPr/>
        </p:nvSpPr>
        <p:spPr>
          <a:xfrm>
            <a:off x="-10819" y="233082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ca-E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Desequilibri entre l’exposició i la contribució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ca-E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la contaminació de l’aire a les escoles de Barcelona </a:t>
            </a:r>
          </a:p>
        </p:txBody>
      </p:sp>
      <p:sp>
        <p:nvSpPr>
          <p:cNvPr id="6" name="2 Subtítulo">
            <a:extLst>
              <a:ext uri="{FF2B5EF4-FFF2-40B4-BE49-F238E27FC236}">
                <a16:creationId xmlns:a16="http://schemas.microsoft.com/office/drawing/2014/main" id="{6BEDE6ED-A99B-2EC2-E253-969641155023}"/>
              </a:ext>
            </a:extLst>
          </p:cNvPr>
          <p:cNvSpPr txBox="1">
            <a:spLocks/>
          </p:cNvSpPr>
          <p:nvPr/>
        </p:nvSpPr>
        <p:spPr>
          <a:xfrm>
            <a:off x="375697" y="5026238"/>
            <a:ext cx="8528992" cy="7920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2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Laia Font-Ribera</a:t>
            </a:r>
            <a:r>
              <a:rPr lang="ca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Miquel </a:t>
            </a:r>
            <a:r>
              <a:rPr lang="ca-E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Amengual</a:t>
            </a:r>
            <a:r>
              <a:rPr lang="ca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-Moreno, Laura Oliveras, Marc Rico, Anna Gómez-Gutiérrez</a:t>
            </a:r>
          </a:p>
          <a:p>
            <a:r>
              <a:rPr lang="ca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Agència de Salut Pública de Barcelona     </a:t>
            </a:r>
          </a:p>
          <a:p>
            <a:r>
              <a:rPr lang="es-ES" sz="1200" i="1" u="sng" dirty="0">
                <a:solidFill>
                  <a:srgbClr val="0097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lfont@aspb.cat</a:t>
            </a:r>
            <a:endParaRPr lang="ca-E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endParaRPr lang="es-ES" sz="3800" b="1" kern="0" dirty="0">
              <a:solidFill>
                <a:schemeClr val="bg2">
                  <a:lumMod val="1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opperplate" pitchFamily="-109" charset="0"/>
            </a:endParaRPr>
          </a:p>
          <a:p>
            <a:pPr algn="l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9C357EBB-DE10-B05A-CEEB-DF0A84266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28" t="65309" r="1804" b="10048"/>
          <a:stretch/>
        </p:blipFill>
        <p:spPr>
          <a:xfrm>
            <a:off x="5324768" y="1389122"/>
            <a:ext cx="2310901" cy="728560"/>
          </a:xfrm>
          <a:prstGeom prst="rect">
            <a:avLst/>
          </a:prstGeom>
        </p:spPr>
      </p:pic>
      <p:pic>
        <p:nvPicPr>
          <p:cNvPr id="9" name="Imagen 15">
            <a:extLst>
              <a:ext uri="{FF2B5EF4-FFF2-40B4-BE49-F238E27FC236}">
                <a16:creationId xmlns:a16="http://schemas.microsoft.com/office/drawing/2014/main" id="{1905A7FF-ECE7-5544-F9FD-D03EC491E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28" t="35660" r="22153" b="43725"/>
          <a:stretch/>
        </p:blipFill>
        <p:spPr>
          <a:xfrm>
            <a:off x="1841688" y="1389598"/>
            <a:ext cx="1572492" cy="772037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5ED72080-1CF8-55AE-73F5-14BD6EB96A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31" t="47918" r="41524" b="33835"/>
          <a:stretch/>
        </p:blipFill>
        <p:spPr>
          <a:xfrm>
            <a:off x="3423607" y="1389122"/>
            <a:ext cx="2142335" cy="729037"/>
          </a:xfrm>
          <a:prstGeom prst="rect">
            <a:avLst/>
          </a:prstGeom>
        </p:spPr>
      </p:pic>
      <p:pic>
        <p:nvPicPr>
          <p:cNvPr id="2" name="Google Shape;66;p14">
            <a:extLst>
              <a:ext uri="{FF2B5EF4-FFF2-40B4-BE49-F238E27FC236}">
                <a16:creationId xmlns:a16="http://schemas.microsoft.com/office/drawing/2014/main" id="{86BD6C69-4BF7-1328-7576-BFD9D2258A9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532380"/>
            <a:ext cx="9144000" cy="33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433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B99ECE0E-15A1-EBDE-9343-C3AACD282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34" r="70978" b="7925"/>
          <a:stretch/>
        </p:blipFill>
        <p:spPr bwMode="auto">
          <a:xfrm>
            <a:off x="443810" y="1779997"/>
            <a:ext cx="3472484" cy="34313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Gràfic 3">
            <a:extLst>
              <a:ext uri="{FF2B5EF4-FFF2-40B4-BE49-F238E27FC236}">
                <a16:creationId xmlns:a16="http://schemas.microsoft.com/office/drawing/2014/main" id="{3D63D455-02D4-4E3E-BF01-6542E068DC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7487428"/>
              </p:ext>
            </p:extLst>
          </p:nvPr>
        </p:nvGraphicFramePr>
        <p:xfrm>
          <a:off x="3994031" y="1648952"/>
          <a:ext cx="4706160" cy="319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QuadreDeText 4">
            <a:extLst>
              <a:ext uri="{FF2B5EF4-FFF2-40B4-BE49-F238E27FC236}">
                <a16:creationId xmlns:a16="http://schemas.microsoft.com/office/drawing/2014/main" id="{9E0A5F0B-4BAA-7225-96B8-F76858F2D6F9}"/>
              </a:ext>
            </a:extLst>
          </p:cNvPr>
          <p:cNvSpPr txBox="1"/>
          <p:nvPr/>
        </p:nvSpPr>
        <p:spPr>
          <a:xfrm>
            <a:off x="5654993" y="4691159"/>
            <a:ext cx="1790618" cy="30008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ca-ES" b="1" dirty="0"/>
              <a:t>Renta del barri escolar</a:t>
            </a:r>
          </a:p>
        </p:txBody>
      </p:sp>
      <p:pic>
        <p:nvPicPr>
          <p:cNvPr id="8" name="Google Shape;66;p14">
            <a:extLst>
              <a:ext uri="{FF2B5EF4-FFF2-40B4-BE49-F238E27FC236}">
                <a16:creationId xmlns:a16="http://schemas.microsoft.com/office/drawing/2014/main" id="{B2A75FE1-5944-E4D9-462E-912B15F9725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409829"/>
            <a:ext cx="9144000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QuadreDeText 10">
            <a:extLst>
              <a:ext uri="{FF2B5EF4-FFF2-40B4-BE49-F238E27FC236}">
                <a16:creationId xmlns:a16="http://schemas.microsoft.com/office/drawing/2014/main" id="{94C5BF94-0A2C-CD54-E764-701C6CAF992D}"/>
              </a:ext>
            </a:extLst>
          </p:cNvPr>
          <p:cNvSpPr txBox="1"/>
          <p:nvPr/>
        </p:nvSpPr>
        <p:spPr>
          <a:xfrm>
            <a:off x="463636" y="231659"/>
            <a:ext cx="784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b="1" dirty="0">
                <a:solidFill>
                  <a:srgbClr val="008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Resultats Educació Primària </a:t>
            </a:r>
            <a:r>
              <a:rPr lang="ca-ES" sz="2000" b="1" dirty="0">
                <a:solidFill>
                  <a:srgbClr val="008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exposició vs. contribució</a:t>
            </a: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FED18257-3641-447E-8F35-62D8662A3425}"/>
              </a:ext>
            </a:extLst>
          </p:cNvPr>
          <p:cNvSpPr txBox="1"/>
          <p:nvPr/>
        </p:nvSpPr>
        <p:spPr>
          <a:xfrm>
            <a:off x="443809" y="1545574"/>
            <a:ext cx="1281698" cy="30008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ca-ES" b="1" dirty="0"/>
              <a:t>Renta del barri 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B73E3679-8DDA-9F6C-C86D-F94D4F42C595}"/>
              </a:ext>
            </a:extLst>
          </p:cNvPr>
          <p:cNvSpPr txBox="1"/>
          <p:nvPr/>
        </p:nvSpPr>
        <p:spPr>
          <a:xfrm>
            <a:off x="567372" y="810198"/>
            <a:ext cx="334223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Enquesta de Salut  de Barcelona, 2021</a:t>
            </a:r>
          </a:p>
          <a:p>
            <a:r>
              <a:rPr lang="ca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ca-ES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(N=380) de</a:t>
            </a:r>
            <a:r>
              <a:rPr lang="es-ES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2-14 </a:t>
            </a:r>
            <a:r>
              <a:rPr lang="es-ES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anys</a:t>
            </a:r>
            <a:endParaRPr lang="es-ES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s-E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99878BF0-B9D2-0905-2C16-4976C1CDD0A8}"/>
              </a:ext>
            </a:extLst>
          </p:cNvPr>
          <p:cNvSpPr txBox="1"/>
          <p:nvPr/>
        </p:nvSpPr>
        <p:spPr>
          <a:xfrm>
            <a:off x="567372" y="5256280"/>
            <a:ext cx="2984791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IRFD: índex de renda familiar disponible</a:t>
            </a:r>
          </a:p>
          <a:p>
            <a:r>
              <a:rPr lang="ca-ES" sz="1200" dirty="0"/>
              <a:t>Font: Ajuntament de Barcelona.</a:t>
            </a: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C1111630-616D-D0BB-2F6C-150775FC4A29}"/>
              </a:ext>
            </a:extLst>
          </p:cNvPr>
          <p:cNvSpPr txBox="1"/>
          <p:nvPr/>
        </p:nvSpPr>
        <p:spPr>
          <a:xfrm>
            <a:off x="4447451" y="4205612"/>
            <a:ext cx="4205703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a-ES" dirty="0"/>
              <a:t>Molt baixa        </a:t>
            </a:r>
            <a:r>
              <a:rPr lang="ca-ES" dirty="0" err="1"/>
              <a:t>Baixa</a:t>
            </a:r>
            <a:r>
              <a:rPr lang="ca-ES" dirty="0"/>
              <a:t>              Mitja          Alta          Molt alta</a:t>
            </a:r>
          </a:p>
        </p:txBody>
      </p:sp>
    </p:spTree>
    <p:extLst>
      <p:ext uri="{BB962C8B-B14F-4D97-AF65-F5344CB8AC3E}">
        <p14:creationId xmlns:p14="http://schemas.microsoft.com/office/powerpoint/2010/main" val="3568269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13A65-DC45-3EAD-1DF6-DCF971BEA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6;p14">
            <a:extLst>
              <a:ext uri="{FF2B5EF4-FFF2-40B4-BE49-F238E27FC236}">
                <a16:creationId xmlns:a16="http://schemas.microsoft.com/office/drawing/2014/main" id="{CB947DE3-7071-5F49-9ECB-D5204F902B1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09829"/>
            <a:ext cx="9144000" cy="338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ràfic 4">
            <a:extLst>
              <a:ext uri="{FF2B5EF4-FFF2-40B4-BE49-F238E27FC236}">
                <a16:creationId xmlns:a16="http://schemas.microsoft.com/office/drawing/2014/main" id="{A142F0D7-F4DD-9EEB-0544-02D32B5001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9259336"/>
              </p:ext>
            </p:extLst>
          </p:nvPr>
        </p:nvGraphicFramePr>
        <p:xfrm>
          <a:off x="616866" y="3441590"/>
          <a:ext cx="7399892" cy="3038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QuadreDeText 21">
            <a:extLst>
              <a:ext uri="{FF2B5EF4-FFF2-40B4-BE49-F238E27FC236}">
                <a16:creationId xmlns:a16="http://schemas.microsoft.com/office/drawing/2014/main" id="{9CB83BDA-8DB8-9525-181E-DDEC34AC9214}"/>
              </a:ext>
            </a:extLst>
          </p:cNvPr>
          <p:cNvSpPr txBox="1"/>
          <p:nvPr/>
        </p:nvSpPr>
        <p:spPr>
          <a:xfrm>
            <a:off x="2950251" y="6156243"/>
            <a:ext cx="705450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ca-ES" sz="1200" dirty="0"/>
              <a:t>Districte</a:t>
            </a:r>
          </a:p>
        </p:txBody>
      </p:sp>
      <p:sp>
        <p:nvSpPr>
          <p:cNvPr id="23" name="QuadreDeText 22">
            <a:extLst>
              <a:ext uri="{FF2B5EF4-FFF2-40B4-BE49-F238E27FC236}">
                <a16:creationId xmlns:a16="http://schemas.microsoft.com/office/drawing/2014/main" id="{DD9D1C69-A4F1-6FA9-CF23-7A2B19A8E6DA}"/>
              </a:ext>
            </a:extLst>
          </p:cNvPr>
          <p:cNvSpPr txBox="1"/>
          <p:nvPr/>
        </p:nvSpPr>
        <p:spPr>
          <a:xfrm>
            <a:off x="6694535" y="6179656"/>
            <a:ext cx="906530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ca-ES" sz="1200" dirty="0"/>
              <a:t>Renda barri</a:t>
            </a:r>
          </a:p>
        </p:txBody>
      </p:sp>
      <p:sp>
        <p:nvSpPr>
          <p:cNvPr id="24" name="QuadreDeText 23">
            <a:extLst>
              <a:ext uri="{FF2B5EF4-FFF2-40B4-BE49-F238E27FC236}">
                <a16:creationId xmlns:a16="http://schemas.microsoft.com/office/drawing/2014/main" id="{97E3B76F-FDC3-3C91-E03A-3A9054C45671}"/>
              </a:ext>
            </a:extLst>
          </p:cNvPr>
          <p:cNvSpPr txBox="1"/>
          <p:nvPr/>
        </p:nvSpPr>
        <p:spPr>
          <a:xfrm>
            <a:off x="5384640" y="6184267"/>
            <a:ext cx="796949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ca-ES" sz="1200" dirty="0"/>
              <a:t>Titularitat</a:t>
            </a: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D769BA5A-F0C1-2F44-7179-56D7654CA096}"/>
              </a:ext>
            </a:extLst>
          </p:cNvPr>
          <p:cNvSpPr txBox="1"/>
          <p:nvPr/>
        </p:nvSpPr>
        <p:spPr>
          <a:xfrm>
            <a:off x="463637" y="231659"/>
            <a:ext cx="868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>
                <a:solidFill>
                  <a:srgbClr val="008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Resultats Educació Secundària</a:t>
            </a:r>
            <a:endParaRPr lang="ca-ES" sz="1800" b="1" dirty="0">
              <a:solidFill>
                <a:srgbClr val="008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QuadreDeText 9">
            <a:extLst>
              <a:ext uri="{FF2B5EF4-FFF2-40B4-BE49-F238E27FC236}">
                <a16:creationId xmlns:a16="http://schemas.microsoft.com/office/drawing/2014/main" id="{C49931A8-79F3-0E14-07F5-BDF33FAB6347}"/>
              </a:ext>
            </a:extLst>
          </p:cNvPr>
          <p:cNvSpPr txBox="1"/>
          <p:nvPr/>
        </p:nvSpPr>
        <p:spPr>
          <a:xfrm>
            <a:off x="567372" y="810198"/>
            <a:ext cx="548504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Enquesta FRESC (N=2175), de 13-15 anys, Barcelona 2021.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ca-E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QuadreDeText 10">
            <a:extLst>
              <a:ext uri="{FF2B5EF4-FFF2-40B4-BE49-F238E27FC236}">
                <a16:creationId xmlns:a16="http://schemas.microsoft.com/office/drawing/2014/main" id="{457A7AAC-2A23-1339-1FDD-5201E6BD5C52}"/>
              </a:ext>
            </a:extLst>
          </p:cNvPr>
          <p:cNvSpPr txBox="1"/>
          <p:nvPr/>
        </p:nvSpPr>
        <p:spPr>
          <a:xfrm>
            <a:off x="1041572" y="3544311"/>
            <a:ext cx="243464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a-ES" sz="1400" b="1" dirty="0">
                <a:solidFill>
                  <a:srgbClr val="1D71B7"/>
                </a:solidFill>
              </a:rPr>
              <a:t>Mobilitat escolar contaminant</a:t>
            </a:r>
          </a:p>
        </p:txBody>
      </p:sp>
      <p:grpSp>
        <p:nvGrpSpPr>
          <p:cNvPr id="28" name="Agrupa 27">
            <a:extLst>
              <a:ext uri="{FF2B5EF4-FFF2-40B4-BE49-F238E27FC236}">
                <a16:creationId xmlns:a16="http://schemas.microsoft.com/office/drawing/2014/main" id="{2A604D0F-550C-BD08-0144-6363E86C75E5}"/>
              </a:ext>
            </a:extLst>
          </p:cNvPr>
          <p:cNvGrpSpPr/>
          <p:nvPr/>
        </p:nvGrpSpPr>
        <p:grpSpPr>
          <a:xfrm>
            <a:off x="2222134" y="1237269"/>
            <a:ext cx="4612296" cy="2148880"/>
            <a:chOff x="2222134" y="1237269"/>
            <a:chExt cx="4612296" cy="2148880"/>
          </a:xfrm>
        </p:grpSpPr>
        <p:pic>
          <p:nvPicPr>
            <p:cNvPr id="19" name="Imagen 6">
              <a:extLst>
                <a:ext uri="{FF2B5EF4-FFF2-40B4-BE49-F238E27FC236}">
                  <a16:creationId xmlns:a16="http://schemas.microsoft.com/office/drawing/2014/main" id="{D40D27B2-EC66-A5B8-735B-E3E32CF65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</a:blip>
            <a:srcRect l="2" t="18523" r="69082" b="21754"/>
            <a:stretch/>
          </p:blipFill>
          <p:spPr>
            <a:xfrm>
              <a:off x="2307886" y="1745713"/>
              <a:ext cx="1055064" cy="509522"/>
            </a:xfrm>
            <a:prstGeom prst="rect">
              <a:avLst/>
            </a:prstGeom>
          </p:spPr>
        </p:pic>
        <p:pic>
          <p:nvPicPr>
            <p:cNvPr id="2" name="Imagen 7">
              <a:extLst>
                <a:ext uri="{FF2B5EF4-FFF2-40B4-BE49-F238E27FC236}">
                  <a16:creationId xmlns:a16="http://schemas.microsoft.com/office/drawing/2014/main" id="{200461EA-0380-018F-56FB-34F1488A7A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</a:blip>
            <a:srcRect l="34037" t="23549" r="54523" b="21342"/>
            <a:stretch/>
          </p:blipFill>
          <p:spPr>
            <a:xfrm>
              <a:off x="5955239" y="1250621"/>
              <a:ext cx="583536" cy="702760"/>
            </a:xfrm>
            <a:prstGeom prst="rect">
              <a:avLst/>
            </a:prstGeom>
          </p:spPr>
        </p:pic>
        <p:pic>
          <p:nvPicPr>
            <p:cNvPr id="3" name="Imagen 9">
              <a:extLst>
                <a:ext uri="{FF2B5EF4-FFF2-40B4-BE49-F238E27FC236}">
                  <a16:creationId xmlns:a16="http://schemas.microsoft.com/office/drawing/2014/main" id="{0AF6DC0F-3022-59A4-3F6B-D0AF18E4A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</a:blip>
            <a:srcRect l="50226" t="23549" r="40658" b="21342"/>
            <a:stretch/>
          </p:blipFill>
          <p:spPr>
            <a:xfrm>
              <a:off x="5550610" y="1250621"/>
              <a:ext cx="465011" cy="702760"/>
            </a:xfrm>
            <a:prstGeom prst="rect">
              <a:avLst/>
            </a:prstGeom>
          </p:spPr>
        </p:pic>
        <p:sp>
          <p:nvSpPr>
            <p:cNvPr id="17" name="Rectángulo redondeado 21">
              <a:extLst>
                <a:ext uri="{FF2B5EF4-FFF2-40B4-BE49-F238E27FC236}">
                  <a16:creationId xmlns:a16="http://schemas.microsoft.com/office/drawing/2014/main" id="{21D85E04-2122-7DB9-253B-818C898A9458}"/>
                </a:ext>
              </a:extLst>
            </p:cNvPr>
            <p:cNvSpPr/>
            <p:nvPr/>
          </p:nvSpPr>
          <p:spPr>
            <a:xfrm>
              <a:off x="2222134" y="1237269"/>
              <a:ext cx="4612296" cy="2148880"/>
            </a:xfrm>
            <a:prstGeom prst="roundRect">
              <a:avLst/>
            </a:prstGeom>
            <a:noFill/>
            <a:ln w="38100">
              <a:solidFill>
                <a:srgbClr val="6AAF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6" name="Agrupa 25">
              <a:extLst>
                <a:ext uri="{FF2B5EF4-FFF2-40B4-BE49-F238E27FC236}">
                  <a16:creationId xmlns:a16="http://schemas.microsoft.com/office/drawing/2014/main" id="{BBE91535-4B32-9067-4D34-84B4DF956C4E}"/>
                </a:ext>
              </a:extLst>
            </p:cNvPr>
            <p:cNvGrpSpPr/>
            <p:nvPr/>
          </p:nvGrpSpPr>
          <p:grpSpPr>
            <a:xfrm>
              <a:off x="2484948" y="1292257"/>
              <a:ext cx="4053827" cy="2079003"/>
              <a:chOff x="1094856" y="895891"/>
              <a:chExt cx="4053827" cy="2079003"/>
            </a:xfrm>
          </p:grpSpPr>
          <p:graphicFrame>
            <p:nvGraphicFramePr>
              <p:cNvPr id="7" name="Gràfic 6">
                <a:extLst>
                  <a:ext uri="{FF2B5EF4-FFF2-40B4-BE49-F238E27FC236}">
                    <a16:creationId xmlns:a16="http://schemas.microsoft.com/office/drawing/2014/main" id="{E3AB8177-2A38-8757-B0DC-AE4CEEBAEAC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820232359"/>
                  </p:ext>
                </p:extLst>
              </p:nvPr>
            </p:nvGraphicFramePr>
            <p:xfrm>
              <a:off x="1103442" y="895891"/>
              <a:ext cx="4045241" cy="207900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pic>
            <p:nvPicPr>
              <p:cNvPr id="25" name="Imagen 8">
                <a:extLst>
                  <a:ext uri="{FF2B5EF4-FFF2-40B4-BE49-F238E27FC236}">
                    <a16:creationId xmlns:a16="http://schemas.microsoft.com/office/drawing/2014/main" id="{0111D7D1-37D8-C674-5AE8-1CEF72F4BC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0913" r="11124"/>
              <a:stretch/>
            </p:blipFill>
            <p:spPr>
              <a:xfrm>
                <a:off x="1094856" y="2095735"/>
                <a:ext cx="606152" cy="607589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312904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2" grpId="0" animBg="1"/>
      <p:bldP spid="23" grpId="0" animBg="1"/>
      <p:bldP spid="24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àfic 5">
            <a:extLst>
              <a:ext uri="{FF2B5EF4-FFF2-40B4-BE49-F238E27FC236}">
                <a16:creationId xmlns:a16="http://schemas.microsoft.com/office/drawing/2014/main" id="{D7E2343A-FBDA-402C-9443-5530D271FE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4635490"/>
              </p:ext>
            </p:extLst>
          </p:nvPr>
        </p:nvGraphicFramePr>
        <p:xfrm>
          <a:off x="4972788" y="2068269"/>
          <a:ext cx="4100720" cy="3011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1" name="Imatge 20">
            <a:extLst>
              <a:ext uri="{FF2B5EF4-FFF2-40B4-BE49-F238E27FC236}">
                <a16:creationId xmlns:a16="http://schemas.microsoft.com/office/drawing/2014/main" id="{75ABEF96-94B5-7DAA-4E56-7993A63C65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90" t="13475" r="27427" b="15269"/>
          <a:stretch/>
        </p:blipFill>
        <p:spPr>
          <a:xfrm>
            <a:off x="380201" y="1909690"/>
            <a:ext cx="4523142" cy="4409930"/>
          </a:xfrm>
          <a:prstGeom prst="rect">
            <a:avLst/>
          </a:prstGeom>
        </p:spPr>
      </p:pic>
      <p:sp>
        <p:nvSpPr>
          <p:cNvPr id="27" name="QuadreDeText 26">
            <a:extLst>
              <a:ext uri="{FF2B5EF4-FFF2-40B4-BE49-F238E27FC236}">
                <a16:creationId xmlns:a16="http://schemas.microsoft.com/office/drawing/2014/main" id="{2B62D418-B397-419A-5322-9944B3AF9B43}"/>
              </a:ext>
            </a:extLst>
          </p:cNvPr>
          <p:cNvSpPr txBox="1"/>
          <p:nvPr/>
        </p:nvSpPr>
        <p:spPr>
          <a:xfrm>
            <a:off x="6747326" y="4844698"/>
            <a:ext cx="1032719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ca-ES" sz="1400" dirty="0"/>
              <a:t>Renda barri</a:t>
            </a:r>
          </a:p>
        </p:txBody>
      </p:sp>
      <p:pic>
        <p:nvPicPr>
          <p:cNvPr id="36" name="Imagen 1">
            <a:extLst>
              <a:ext uri="{FF2B5EF4-FFF2-40B4-BE49-F238E27FC236}">
                <a16:creationId xmlns:a16="http://schemas.microsoft.com/office/drawing/2014/main" id="{289E4D5F-1F61-522A-D1F3-FEA85EE5E3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63" t="44391" r="10376" b="28808"/>
          <a:stretch/>
        </p:blipFill>
        <p:spPr>
          <a:xfrm>
            <a:off x="851437" y="1782610"/>
            <a:ext cx="581976" cy="571319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3F065A34-AF0F-2D17-E837-4C3504CFFAFF}"/>
              </a:ext>
            </a:extLst>
          </p:cNvPr>
          <p:cNvSpPr txBox="1"/>
          <p:nvPr/>
        </p:nvSpPr>
        <p:spPr>
          <a:xfrm>
            <a:off x="463637" y="231659"/>
            <a:ext cx="868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>
                <a:solidFill>
                  <a:srgbClr val="008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Resultats Educació Secundària</a:t>
            </a:r>
            <a:endParaRPr lang="ca-ES" sz="1800" b="1" dirty="0">
              <a:solidFill>
                <a:srgbClr val="008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QuadreDeText 11">
            <a:extLst>
              <a:ext uri="{FF2B5EF4-FFF2-40B4-BE49-F238E27FC236}">
                <a16:creationId xmlns:a16="http://schemas.microsoft.com/office/drawing/2014/main" id="{6857C341-8649-1E98-A957-2317D11B6226}"/>
              </a:ext>
            </a:extLst>
          </p:cNvPr>
          <p:cNvSpPr txBox="1"/>
          <p:nvPr/>
        </p:nvSpPr>
        <p:spPr>
          <a:xfrm>
            <a:off x="463637" y="1388737"/>
            <a:ext cx="355605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Exposició: NO</a:t>
            </a:r>
            <a:r>
              <a:rPr lang="ca-ES" sz="1400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centre escolar (µg/m</a:t>
            </a:r>
            <a:r>
              <a:rPr lang="ca-ES" sz="14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EA4157E2-6E6F-D044-2C44-29C9239DC956}"/>
              </a:ext>
            </a:extLst>
          </p:cNvPr>
          <p:cNvSpPr txBox="1"/>
          <p:nvPr/>
        </p:nvSpPr>
        <p:spPr>
          <a:xfrm>
            <a:off x="567372" y="810198"/>
            <a:ext cx="548504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Enquesta FRESC (N=2175), de 13-15 anys, Barcelona 2021.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ca-E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963DA5E4-AA4C-FC9B-50A3-457688245FDE}"/>
              </a:ext>
            </a:extLst>
          </p:cNvPr>
          <p:cNvSpPr txBox="1"/>
          <p:nvPr/>
        </p:nvSpPr>
        <p:spPr>
          <a:xfrm>
            <a:off x="6297517" y="1871852"/>
            <a:ext cx="11265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</a:t>
            </a:r>
            <a:r>
              <a:rPr lang="ca-ES" sz="1200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ca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(µg/m</a:t>
            </a:r>
            <a:r>
              <a:rPr lang="ca-E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ca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endParaRPr lang="ca-ES" dirty="0"/>
          </a:p>
        </p:txBody>
      </p:sp>
      <p:pic>
        <p:nvPicPr>
          <p:cNvPr id="3" name="Google Shape;66;p14">
            <a:extLst>
              <a:ext uri="{FF2B5EF4-FFF2-40B4-BE49-F238E27FC236}">
                <a16:creationId xmlns:a16="http://schemas.microsoft.com/office/drawing/2014/main" id="{8CCC69F7-96DD-B952-CF0F-C9EAAB55E2B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409829"/>
            <a:ext cx="9144000" cy="33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63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27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6C795778-60CA-3E14-6BAA-413B06600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627" y="1169990"/>
            <a:ext cx="7940885" cy="451802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a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mobilitat escolar contaminant </a:t>
            </a:r>
            <a:r>
              <a:rPr lang="ca-E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 minoritària </a:t>
            </a: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aquesta ciutat densa, però hi ha marge de millora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a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Poca contribució de la mobilitat escolar al problema de la contaminació del aire a les escoles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ca-E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 confirma el </a:t>
            </a:r>
            <a:r>
              <a:rPr lang="ca-E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desequilibri exposició/contribució </a:t>
            </a: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la contaminació del aire a les escoles segons àrees de la ciutat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ca-E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</a:t>
            </a:r>
            <a:r>
              <a:rPr lang="ca-E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nivell socioeconòmic </a:t>
            </a: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mostra un gradient positiu clar amb la mobilitat escolar contaminant, però no amb el nivell de contaminació de l’aire a les escoles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zona de renda més alta té la màxima mobilitat escolar contaminant, però té una exposició mitjana a la contaminació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ca-E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Nous estudis per confirmar aquesta situació d’</a:t>
            </a:r>
            <a:r>
              <a:rPr lang="ca-E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injustícia ambiental </a:t>
            </a: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una temàtica sensible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ca-E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Polítiques que garanteixin la </a:t>
            </a:r>
            <a:r>
              <a:rPr lang="ca-E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proximitat escolar </a:t>
            </a: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afavorir la mobilitat activa   </a:t>
            </a:r>
          </a:p>
        </p:txBody>
      </p:sp>
      <p:pic>
        <p:nvPicPr>
          <p:cNvPr id="4" name="Google Shape;66;p14">
            <a:extLst>
              <a:ext uri="{FF2B5EF4-FFF2-40B4-BE49-F238E27FC236}">
                <a16:creationId xmlns:a16="http://schemas.microsoft.com/office/drawing/2014/main" id="{A9238655-52AC-6D7D-74D7-36E56D0A0C2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409829"/>
            <a:ext cx="9144000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502F27C6-EFDE-BB72-5326-CD768167C949}"/>
              </a:ext>
            </a:extLst>
          </p:cNvPr>
          <p:cNvSpPr txBox="1"/>
          <p:nvPr/>
        </p:nvSpPr>
        <p:spPr>
          <a:xfrm>
            <a:off x="463637" y="231659"/>
            <a:ext cx="868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>
                <a:solidFill>
                  <a:srgbClr val="008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Conclusions</a:t>
            </a:r>
            <a:endParaRPr lang="ca-ES" sz="1800" b="1" dirty="0">
              <a:solidFill>
                <a:srgbClr val="008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Imagen 12">
            <a:extLst>
              <a:ext uri="{FF2B5EF4-FFF2-40B4-BE49-F238E27FC236}">
                <a16:creationId xmlns:a16="http://schemas.microsoft.com/office/drawing/2014/main" id="{CD5498FB-ED6B-2C13-8570-6FBEB06854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31" t="47918" r="41524" b="33835"/>
          <a:stretch/>
        </p:blipFill>
        <p:spPr>
          <a:xfrm>
            <a:off x="7213902" y="36511"/>
            <a:ext cx="1930099" cy="656813"/>
          </a:xfrm>
          <a:prstGeom prst="rect">
            <a:avLst/>
          </a:prstGeom>
        </p:spPr>
      </p:pic>
      <p:pic>
        <p:nvPicPr>
          <p:cNvPr id="7" name="Imagen 8">
            <a:extLst>
              <a:ext uri="{FF2B5EF4-FFF2-40B4-BE49-F238E27FC236}">
                <a16:creationId xmlns:a16="http://schemas.microsoft.com/office/drawing/2014/main" id="{49933EBA-3B95-17C0-D2E5-AB8A06E540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28" t="65309" r="1804" b="10048"/>
          <a:stretch/>
        </p:blipFill>
        <p:spPr>
          <a:xfrm>
            <a:off x="3656826" y="-71265"/>
            <a:ext cx="2310901" cy="728560"/>
          </a:xfrm>
          <a:prstGeom prst="rect">
            <a:avLst/>
          </a:prstGeom>
        </p:spPr>
      </p:pic>
      <p:pic>
        <p:nvPicPr>
          <p:cNvPr id="8" name="Imagen 15">
            <a:extLst>
              <a:ext uri="{FF2B5EF4-FFF2-40B4-BE49-F238E27FC236}">
                <a16:creationId xmlns:a16="http://schemas.microsoft.com/office/drawing/2014/main" id="{DA99D711-4436-34D4-F9A3-0AF4F39393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28" t="35660" r="22153" b="43725"/>
          <a:stretch/>
        </p:blipFill>
        <p:spPr>
          <a:xfrm>
            <a:off x="5695620" y="36988"/>
            <a:ext cx="1336832" cy="65633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BDDDD67-0AE1-AF9B-18B5-799A931ADBE2}"/>
              </a:ext>
            </a:extLst>
          </p:cNvPr>
          <p:cNvSpPr/>
          <p:nvPr/>
        </p:nvSpPr>
        <p:spPr>
          <a:xfrm>
            <a:off x="278092" y="1370528"/>
            <a:ext cx="472535" cy="461665"/>
          </a:xfrm>
          <a:prstGeom prst="ellipse">
            <a:avLst/>
          </a:prstGeom>
          <a:solidFill>
            <a:srgbClr val="008D97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FAEA13-4B17-7915-CF72-02E85D3681C1}"/>
              </a:ext>
            </a:extLst>
          </p:cNvPr>
          <p:cNvSpPr/>
          <p:nvPr/>
        </p:nvSpPr>
        <p:spPr>
          <a:xfrm>
            <a:off x="289089" y="2512742"/>
            <a:ext cx="472535" cy="461665"/>
          </a:xfrm>
          <a:prstGeom prst="ellipse">
            <a:avLst/>
          </a:prstGeom>
          <a:solidFill>
            <a:srgbClr val="008D97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dirty="0"/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D8BCF8-AB7D-914C-C4A3-60BB67684ACA}"/>
              </a:ext>
            </a:extLst>
          </p:cNvPr>
          <p:cNvSpPr/>
          <p:nvPr/>
        </p:nvSpPr>
        <p:spPr>
          <a:xfrm>
            <a:off x="290660" y="3400435"/>
            <a:ext cx="472535" cy="461665"/>
          </a:xfrm>
          <a:prstGeom prst="ellipse">
            <a:avLst/>
          </a:prstGeom>
          <a:solidFill>
            <a:srgbClr val="008D97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dirty="0"/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76FF2E-CF50-0C24-5C36-6D41575D5C7C}"/>
              </a:ext>
            </a:extLst>
          </p:cNvPr>
          <p:cNvSpPr/>
          <p:nvPr/>
        </p:nvSpPr>
        <p:spPr>
          <a:xfrm>
            <a:off x="290660" y="4796067"/>
            <a:ext cx="472535" cy="461665"/>
          </a:xfrm>
          <a:prstGeom prst="ellipse">
            <a:avLst/>
          </a:prstGeom>
          <a:solidFill>
            <a:srgbClr val="008D97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dirty="0"/>
              <a:t>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AFA84B3-DC1B-F0C4-BF50-E423D8B7A2BB}"/>
              </a:ext>
            </a:extLst>
          </p:cNvPr>
          <p:cNvSpPr/>
          <p:nvPr/>
        </p:nvSpPr>
        <p:spPr>
          <a:xfrm>
            <a:off x="292228" y="5664909"/>
            <a:ext cx="472535" cy="461665"/>
          </a:xfrm>
          <a:prstGeom prst="ellipse">
            <a:avLst/>
          </a:prstGeom>
          <a:solidFill>
            <a:srgbClr val="008D97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76964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519300"/>
            <a:ext cx="9144000" cy="3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77" y="897147"/>
            <a:ext cx="8467645" cy="4763049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467516" y="6078882"/>
            <a:ext cx="5904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Agència</a:t>
            </a:r>
            <a:r>
              <a:rPr lang="es-ES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Salut</a:t>
            </a:r>
            <a:r>
              <a:rPr lang="es-ES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Pública de Barcelona (ASPB)          Laia Font-Ribera  (</a:t>
            </a:r>
            <a:r>
              <a:rPr lang="es-ES" sz="1200" i="1" u="sng" dirty="0">
                <a:solidFill>
                  <a:srgbClr val="0097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lfont@aspb.cat</a:t>
            </a:r>
            <a:r>
              <a:rPr lang="es-ES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2634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0D60A-6424-7729-6C24-B1861F62B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17CB1B90-C44C-EA5F-02A2-7F3BD256D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977" y="1106635"/>
            <a:ext cx="7886700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s-E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Estudis</a:t>
            </a: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justícia</a:t>
            </a:r>
            <a:r>
              <a:rPr lang="es-E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ambiental</a:t>
            </a: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lvl="1">
              <a:lnSpc>
                <a:spcPct val="120000"/>
              </a:lnSpc>
            </a:pPr>
            <a:r>
              <a:rPr lang="es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EXPOSICIÓ injusta a la </a:t>
            </a:r>
            <a:r>
              <a:rPr lang="es-E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contaminació</a:t>
            </a:r>
            <a:r>
              <a:rPr lang="es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l’aire</a:t>
            </a:r>
            <a:r>
              <a:rPr lang="es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 </a:t>
            </a:r>
            <a:r>
              <a:rPr lang="es-E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poblacions</a:t>
            </a:r>
            <a:r>
              <a:rPr lang="es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desfavorides</a:t>
            </a:r>
            <a:endParaRPr lang="es-E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s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CONTRIBUCIÓ</a:t>
            </a:r>
            <a:r>
              <a:rPr lang="es-E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injusta a la </a:t>
            </a:r>
            <a:r>
              <a:rPr lang="es-E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contaminació</a:t>
            </a:r>
            <a:endParaRPr lang="es-E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s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DESEQUILIBRI entre </a:t>
            </a:r>
            <a:r>
              <a:rPr lang="es-E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exposició</a:t>
            </a:r>
            <a:r>
              <a:rPr lang="es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s-E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contribució</a:t>
            </a:r>
            <a:r>
              <a:rPr lang="es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s-E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responsabilitat</a:t>
            </a:r>
            <a:r>
              <a:rPr lang="es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</a:t>
            </a:r>
            <a:r>
              <a:rPr lang="es-E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càrrega</a:t>
            </a:r>
            <a:r>
              <a:rPr lang="es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</a:p>
          <a:p>
            <a:pPr>
              <a:lnSpc>
                <a:spcPct val="120000"/>
              </a:lnSpc>
            </a:pPr>
            <a:r>
              <a:rPr lang="es-E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Estudis</a:t>
            </a: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recents</a:t>
            </a: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 </a:t>
            </a:r>
            <a:r>
              <a:rPr lang="es-E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adults</a:t>
            </a: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s-E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desequilibri</a:t>
            </a:r>
            <a:r>
              <a:rPr lang="es-E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entre </a:t>
            </a:r>
            <a:r>
              <a:rPr lang="es-E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l’exposició</a:t>
            </a:r>
            <a:r>
              <a:rPr lang="es-E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la </a:t>
            </a:r>
            <a:r>
              <a:rPr lang="es-E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contribució</a:t>
            </a:r>
            <a:r>
              <a:rPr lang="es-E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la </a:t>
            </a:r>
            <a:r>
              <a:rPr lang="es-E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contaminació</a:t>
            </a: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l’aire</a:t>
            </a: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entre </a:t>
            </a:r>
            <a:r>
              <a:rPr lang="es-E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grups</a:t>
            </a: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poblacionals</a:t>
            </a: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entre </a:t>
            </a:r>
            <a:r>
              <a:rPr lang="es-E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àrees</a:t>
            </a: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lvl="1">
              <a:lnSpc>
                <a:spcPct val="120000"/>
              </a:lnSpc>
            </a:pP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Area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metropolitana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Paris, Los Angeles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Barcelona*</a:t>
            </a:r>
          </a:p>
          <a:p>
            <a:pPr lvl="1">
              <a:lnSpc>
                <a:spcPct val="120000"/>
              </a:lnSpc>
            </a:pPr>
            <a:endParaRPr lang="en-US" sz="16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20000"/>
              </a:lnSpc>
            </a:pPr>
            <a:endParaRPr lang="en-US" sz="16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20000"/>
              </a:lnSpc>
            </a:pPr>
            <a:endParaRPr lang="en-US" sz="16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20000"/>
              </a:lnSpc>
            </a:pPr>
            <a:endParaRPr lang="ca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atge 8">
            <a:extLst>
              <a:ext uri="{FF2B5EF4-FFF2-40B4-BE49-F238E27FC236}">
                <a16:creationId xmlns:a16="http://schemas.microsoft.com/office/drawing/2014/main" id="{4FB9E81A-6A6C-9FAD-77AF-F4DA20DE97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84" t="30422" r="25306" b="17323"/>
          <a:stretch/>
        </p:blipFill>
        <p:spPr>
          <a:xfrm>
            <a:off x="2163782" y="3553562"/>
            <a:ext cx="4393784" cy="25078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3684DFEE-3636-413C-6BE9-C0F1A9670123}"/>
              </a:ext>
            </a:extLst>
          </p:cNvPr>
          <p:cNvSpPr txBox="1"/>
          <p:nvPr/>
        </p:nvSpPr>
        <p:spPr>
          <a:xfrm>
            <a:off x="2508839" y="3273489"/>
            <a:ext cx="3278794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a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Exposició NO</a:t>
            </a:r>
            <a:r>
              <a:rPr lang="ca-E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a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vs.            Emissió </a:t>
            </a:r>
            <a:r>
              <a:rPr lang="ca-E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ca-ES" sz="1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ca-ES" sz="1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QuadreDeText 11">
            <a:extLst>
              <a:ext uri="{FF2B5EF4-FFF2-40B4-BE49-F238E27FC236}">
                <a16:creationId xmlns:a16="http://schemas.microsoft.com/office/drawing/2014/main" id="{951CB182-D1AE-D3F7-0AA6-1D18F672273E}"/>
              </a:ext>
            </a:extLst>
          </p:cNvPr>
          <p:cNvSpPr txBox="1"/>
          <p:nvPr/>
        </p:nvSpPr>
        <p:spPr>
          <a:xfrm>
            <a:off x="2767309" y="6090538"/>
            <a:ext cx="302032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Area </a:t>
            </a:r>
            <a:r>
              <a:rPr lang="en-US" sz="8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Metropolitana</a:t>
            </a:r>
            <a:r>
              <a:rPr lang="en-US" sz="8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Paris. </a:t>
            </a:r>
            <a:r>
              <a:rPr lang="en-US" sz="8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Poulhès</a:t>
            </a:r>
            <a:r>
              <a:rPr lang="en-US" sz="8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sz="8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Proulhac</a:t>
            </a:r>
            <a:r>
              <a:rPr lang="en-US" sz="8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2022</a:t>
            </a:r>
            <a:endParaRPr lang="ca-E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Google Shape;66;p14">
            <a:extLst>
              <a:ext uri="{FF2B5EF4-FFF2-40B4-BE49-F238E27FC236}">
                <a16:creationId xmlns:a16="http://schemas.microsoft.com/office/drawing/2014/main" id="{C46E9415-9D06-7329-49FF-0DC2DB1EAFD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09829"/>
            <a:ext cx="9144000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30CABF99-23C8-363B-E043-DBFA8E12BAFA}"/>
              </a:ext>
            </a:extLst>
          </p:cNvPr>
          <p:cNvSpPr txBox="1">
            <a:spLocks/>
          </p:cNvSpPr>
          <p:nvPr/>
        </p:nvSpPr>
        <p:spPr>
          <a:xfrm>
            <a:off x="310760" y="230907"/>
            <a:ext cx="7886700" cy="353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400" b="1" dirty="0" err="1">
                <a:solidFill>
                  <a:srgbClr val="008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Antecedents</a:t>
            </a:r>
            <a:endParaRPr lang="es-ES" sz="2400" b="1" dirty="0">
              <a:solidFill>
                <a:srgbClr val="008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Diagrama de flux: combina 6">
            <a:extLst>
              <a:ext uri="{FF2B5EF4-FFF2-40B4-BE49-F238E27FC236}">
                <a16:creationId xmlns:a16="http://schemas.microsoft.com/office/drawing/2014/main" id="{622B1F78-1380-9202-C0CF-87AF38923951}"/>
              </a:ext>
            </a:extLst>
          </p:cNvPr>
          <p:cNvSpPr/>
          <p:nvPr/>
        </p:nvSpPr>
        <p:spPr>
          <a:xfrm>
            <a:off x="715989" y="1536491"/>
            <a:ext cx="336430" cy="670407"/>
          </a:xfrm>
          <a:prstGeom prst="flowChartMerge">
            <a:avLst/>
          </a:prstGeom>
          <a:solidFill>
            <a:srgbClr val="008D97">
              <a:alpha val="61176"/>
            </a:srgbClr>
          </a:solidFill>
          <a:ln>
            <a:solidFill>
              <a:srgbClr val="008D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QuadreDeText 7">
            <a:extLst>
              <a:ext uri="{FF2B5EF4-FFF2-40B4-BE49-F238E27FC236}">
                <a16:creationId xmlns:a16="http://schemas.microsoft.com/office/drawing/2014/main" id="{AA1D8ED3-D4FA-D9C6-70EC-C97411009C23}"/>
              </a:ext>
            </a:extLst>
          </p:cNvPr>
          <p:cNvSpPr txBox="1"/>
          <p:nvPr/>
        </p:nvSpPr>
        <p:spPr>
          <a:xfrm>
            <a:off x="-7090" y="6473703"/>
            <a:ext cx="47013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baseline="0" dirty="0">
                <a:latin typeface="Charis SIL"/>
              </a:rPr>
              <a:t>*Paris (</a:t>
            </a:r>
            <a:r>
              <a:rPr lang="en-US" sz="1000" b="0" i="0" u="none" strike="noStrike" baseline="0" dirty="0" err="1">
                <a:latin typeface="Charis SIL"/>
              </a:rPr>
              <a:t>Poulh</a:t>
            </a:r>
            <a:r>
              <a:rPr lang="en-US" sz="1000" b="0" i="0" u="none" strike="noStrike" baseline="0" dirty="0" err="1">
                <a:latin typeface="NNLAU Q+ Te X_ C M_"/>
              </a:rPr>
              <a:t>è</a:t>
            </a:r>
            <a:r>
              <a:rPr lang="en-US" sz="1000" b="0" i="0" u="none" strike="noStrike" baseline="0" dirty="0" err="1">
                <a:latin typeface="Charis SIL"/>
              </a:rPr>
              <a:t>s</a:t>
            </a:r>
            <a:r>
              <a:rPr lang="en-US" sz="1000" b="0" i="0" u="none" strike="noStrike" baseline="0" dirty="0">
                <a:latin typeface="Charis SIL"/>
              </a:rPr>
              <a:t> and </a:t>
            </a:r>
            <a:r>
              <a:rPr lang="en-US" sz="1000" b="0" i="0" u="none" strike="noStrike" baseline="0" dirty="0" err="1">
                <a:latin typeface="Charis SIL"/>
              </a:rPr>
              <a:t>Proulhac</a:t>
            </a:r>
            <a:r>
              <a:rPr lang="en-US" sz="1000" b="0" i="0" u="none" strike="noStrike" baseline="0" dirty="0">
                <a:latin typeface="Charis SIL"/>
              </a:rPr>
              <a:t>, 2022), </a:t>
            </a:r>
            <a:r>
              <a:rPr lang="en-US" sz="1000" dirty="0">
                <a:latin typeface="Charis SIL"/>
              </a:rPr>
              <a:t>Los Angeles (Lu, 2023), </a:t>
            </a:r>
            <a:r>
              <a:rPr lang="en-US" sz="1000" b="0" i="0" u="none" strike="noStrike" baseline="0" dirty="0">
                <a:latin typeface="Charis SIL"/>
              </a:rPr>
              <a:t>Barcelona (IERMB, 2017). </a:t>
            </a:r>
            <a:endParaRPr lang="ca-ES" sz="1000" dirty="0"/>
          </a:p>
        </p:txBody>
      </p:sp>
    </p:spTree>
    <p:extLst>
      <p:ext uri="{BB962C8B-B14F-4D97-AF65-F5344CB8AC3E}">
        <p14:creationId xmlns:p14="http://schemas.microsoft.com/office/powerpoint/2010/main" val="4262170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A1B22-20F4-27A6-BB6B-28269624D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BBE90F19-CBCD-726D-BF11-FC9C30CD4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8597"/>
            <a:ext cx="7886700" cy="362627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Aquest desequilibri territorial en adults, passa també en el context escolar? (contaminació de l’aire a les escoles i la mobilitat escolar)</a:t>
            </a:r>
          </a:p>
          <a:p>
            <a:pPr>
              <a:lnSpc>
                <a:spcPct val="120000"/>
              </a:lnSpc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 estudi fins el moment</a:t>
            </a:r>
          </a:p>
          <a:p>
            <a:pPr>
              <a:lnSpc>
                <a:spcPct val="120000"/>
              </a:lnSpc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Tema rellevant per salut pública (especialment en entorns urbans):</a:t>
            </a:r>
          </a:p>
          <a:p>
            <a:pPr marL="0" indent="0">
              <a:lnSpc>
                <a:spcPct val="120000"/>
              </a:lnSpc>
              <a:buNone/>
            </a:pPr>
            <a:endParaRPr lang="ca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ca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Google Shape;66;p14">
            <a:extLst>
              <a:ext uri="{FF2B5EF4-FFF2-40B4-BE49-F238E27FC236}">
                <a16:creationId xmlns:a16="http://schemas.microsoft.com/office/drawing/2014/main" id="{3E6B3202-191D-0219-A7C3-1C17CE0B133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409829"/>
            <a:ext cx="9144000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81620595-4E2A-6427-4DC7-B24499A9DF36}"/>
              </a:ext>
            </a:extLst>
          </p:cNvPr>
          <p:cNvSpPr txBox="1">
            <a:spLocks/>
          </p:cNvSpPr>
          <p:nvPr/>
        </p:nvSpPr>
        <p:spPr>
          <a:xfrm>
            <a:off x="310760" y="230907"/>
            <a:ext cx="7886700" cy="353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400" b="1" dirty="0" err="1">
                <a:solidFill>
                  <a:srgbClr val="008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Antecedents</a:t>
            </a:r>
            <a:endParaRPr lang="es-ES" sz="2400" b="1" dirty="0">
              <a:solidFill>
                <a:srgbClr val="008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Imagen 12">
            <a:extLst>
              <a:ext uri="{FF2B5EF4-FFF2-40B4-BE49-F238E27FC236}">
                <a16:creationId xmlns:a16="http://schemas.microsoft.com/office/drawing/2014/main" id="{5C4D2BAE-E5C2-6302-CA6E-D00CF38C5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31" t="47918" r="41524" b="33835"/>
          <a:stretch/>
        </p:blipFill>
        <p:spPr>
          <a:xfrm>
            <a:off x="7213901" y="69239"/>
            <a:ext cx="1930099" cy="656813"/>
          </a:xfrm>
          <a:prstGeom prst="rect">
            <a:avLst/>
          </a:prstGeom>
        </p:spPr>
      </p:pic>
      <p:pic>
        <p:nvPicPr>
          <p:cNvPr id="11" name="Imagen 8">
            <a:extLst>
              <a:ext uri="{FF2B5EF4-FFF2-40B4-BE49-F238E27FC236}">
                <a16:creationId xmlns:a16="http://schemas.microsoft.com/office/drawing/2014/main" id="{EDFC51C4-4062-6069-211F-23E5017D85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28" t="65309" r="1804" b="10048"/>
          <a:stretch/>
        </p:blipFill>
        <p:spPr>
          <a:xfrm>
            <a:off x="3656825" y="-38537"/>
            <a:ext cx="2310901" cy="728560"/>
          </a:xfrm>
          <a:prstGeom prst="rect">
            <a:avLst/>
          </a:prstGeom>
        </p:spPr>
      </p:pic>
      <p:pic>
        <p:nvPicPr>
          <p:cNvPr id="12" name="Imagen 15">
            <a:extLst>
              <a:ext uri="{FF2B5EF4-FFF2-40B4-BE49-F238E27FC236}">
                <a16:creationId xmlns:a16="http://schemas.microsoft.com/office/drawing/2014/main" id="{679862B8-1807-9E7C-B47B-10AF623CE9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28" t="35660" r="22153" b="43725"/>
          <a:stretch/>
        </p:blipFill>
        <p:spPr>
          <a:xfrm>
            <a:off x="5695619" y="69716"/>
            <a:ext cx="1336832" cy="656336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58C49CDA-EEDB-FE08-A035-DB064ED12095}"/>
              </a:ext>
            </a:extLst>
          </p:cNvPr>
          <p:cNvSpPr txBox="1"/>
          <p:nvPr/>
        </p:nvSpPr>
        <p:spPr>
          <a:xfrm>
            <a:off x="1395725" y="2624483"/>
            <a:ext cx="7437189" cy="381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Efecte negatiu de la contaminació de l’aire en la salut infantil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659C0A-36EE-A627-6454-A6F2183F82FA}"/>
              </a:ext>
            </a:extLst>
          </p:cNvPr>
          <p:cNvSpPr/>
          <p:nvPr/>
        </p:nvSpPr>
        <p:spPr>
          <a:xfrm>
            <a:off x="1118294" y="2725798"/>
            <a:ext cx="231760" cy="223337"/>
          </a:xfrm>
          <a:prstGeom prst="ellipse">
            <a:avLst/>
          </a:prstGeom>
          <a:solidFill>
            <a:srgbClr val="008D97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000" dirty="0"/>
          </a:p>
        </p:txBody>
      </p:sp>
      <p:sp>
        <p:nvSpPr>
          <p:cNvPr id="20" name="QuadreDeText 19">
            <a:extLst>
              <a:ext uri="{FF2B5EF4-FFF2-40B4-BE49-F238E27FC236}">
                <a16:creationId xmlns:a16="http://schemas.microsoft.com/office/drawing/2014/main" id="{11E532AE-5F5E-AB62-560B-76830E920E66}"/>
              </a:ext>
            </a:extLst>
          </p:cNvPr>
          <p:cNvSpPr txBox="1"/>
          <p:nvPr/>
        </p:nvSpPr>
        <p:spPr>
          <a:xfrm>
            <a:off x="1415587" y="3085913"/>
            <a:ext cx="7437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400" dirty="0"/>
              <a:t>A Barcelona:</a:t>
            </a:r>
            <a:r>
              <a:rPr lang="ca-ES" sz="1400" b="1" dirty="0"/>
              <a:t> 1 de cada 3 casos d’asma infantil </a:t>
            </a:r>
            <a:r>
              <a:rPr lang="ca-ES" sz="1400" dirty="0"/>
              <a:t>(800 cada any) atribuïbles a la contaminació de l’aire 								          </a:t>
            </a:r>
            <a:r>
              <a:rPr lang="ca-ES" sz="1200" i="1" dirty="0">
                <a:solidFill>
                  <a:schemeClr val="accent3"/>
                </a:solidFill>
              </a:rPr>
              <a:t>(ASPB, 2024)</a:t>
            </a:r>
          </a:p>
        </p:txBody>
      </p:sp>
      <p:sp>
        <p:nvSpPr>
          <p:cNvPr id="21" name="CuadroTexto 9">
            <a:extLst>
              <a:ext uri="{FF2B5EF4-FFF2-40B4-BE49-F238E27FC236}">
                <a16:creationId xmlns:a16="http://schemas.microsoft.com/office/drawing/2014/main" id="{3191D537-B7D5-8DF6-E1AF-E7A51063656D}"/>
              </a:ext>
            </a:extLst>
          </p:cNvPr>
          <p:cNvSpPr txBox="1"/>
          <p:nvPr/>
        </p:nvSpPr>
        <p:spPr>
          <a:xfrm>
            <a:off x="1489438" y="4138885"/>
            <a:ext cx="6113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Barcelona, 2021              </a:t>
            </a:r>
            <a:r>
              <a:rPr lang="es-ES" sz="1600" b="1" dirty="0"/>
              <a:t>NO</a:t>
            </a:r>
            <a:r>
              <a:rPr lang="es-ES" sz="1600" b="1" baseline="-25000" dirty="0"/>
              <a:t>2</a:t>
            </a:r>
            <a:r>
              <a:rPr lang="es-ES" sz="1600" dirty="0"/>
              <a:t> : 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s-ES" sz="1400" dirty="0">
                <a:solidFill>
                  <a:srgbClr val="FF0000"/>
                </a:solidFill>
              </a:rPr>
              <a:t>40 µg/m³                </a:t>
            </a:r>
            <a:r>
              <a:rPr lang="es-ES" sz="1400" dirty="0">
                <a:solidFill>
                  <a:srgbClr val="669900"/>
                </a:solidFill>
              </a:rPr>
              <a:t>20 µg/m³                </a:t>
            </a:r>
            <a:r>
              <a:rPr lang="es-ES" sz="1400" dirty="0">
                <a:solidFill>
                  <a:schemeClr val="accent1">
                    <a:lumMod val="75000"/>
                  </a:schemeClr>
                </a:solidFill>
              </a:rPr>
              <a:t>10 µg/m³</a:t>
            </a:r>
          </a:p>
        </p:txBody>
      </p:sp>
      <p:grpSp>
        <p:nvGrpSpPr>
          <p:cNvPr id="22" name="Grupo 11">
            <a:extLst>
              <a:ext uri="{FF2B5EF4-FFF2-40B4-BE49-F238E27FC236}">
                <a16:creationId xmlns:a16="http://schemas.microsoft.com/office/drawing/2014/main" id="{920715CD-AF4B-F1ED-0313-6BA39591FA9D}"/>
              </a:ext>
            </a:extLst>
          </p:cNvPr>
          <p:cNvGrpSpPr/>
          <p:nvPr/>
        </p:nvGrpSpPr>
        <p:grpSpPr>
          <a:xfrm>
            <a:off x="3559588" y="4623204"/>
            <a:ext cx="1229888" cy="894880"/>
            <a:chOff x="4494212" y="1685925"/>
            <a:chExt cx="1704975" cy="1127125"/>
          </a:xfrm>
        </p:grpSpPr>
        <p:graphicFrame>
          <p:nvGraphicFramePr>
            <p:cNvPr id="23" name="Gráfico 12">
              <a:extLst>
                <a:ext uri="{FF2B5EF4-FFF2-40B4-BE49-F238E27FC236}">
                  <a16:creationId xmlns:a16="http://schemas.microsoft.com/office/drawing/2014/main" id="{71D2E75D-FF5D-53E7-FFB1-1ABD6C302E1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08141717"/>
                </p:ext>
              </p:extLst>
            </p:nvPr>
          </p:nvGraphicFramePr>
          <p:xfrm>
            <a:off x="4494212" y="1685925"/>
            <a:ext cx="1704975" cy="11271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4" name="CuadroTexto 13">
              <a:extLst>
                <a:ext uri="{FF2B5EF4-FFF2-40B4-BE49-F238E27FC236}">
                  <a16:creationId xmlns:a16="http://schemas.microsoft.com/office/drawing/2014/main" id="{A849AF47-4EE5-112C-2C69-34AADBA9BF2D}"/>
                </a:ext>
              </a:extLst>
            </p:cNvPr>
            <p:cNvSpPr txBox="1"/>
            <p:nvPr/>
          </p:nvSpPr>
          <p:spPr>
            <a:xfrm>
              <a:off x="5058670" y="2034015"/>
              <a:ext cx="607110" cy="42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sz="1600" b="1" dirty="0"/>
                <a:t>4%</a:t>
              </a:r>
            </a:p>
          </p:txBody>
        </p:sp>
      </p:grpSp>
      <p:grpSp>
        <p:nvGrpSpPr>
          <p:cNvPr id="25" name="Grupo 14">
            <a:extLst>
              <a:ext uri="{FF2B5EF4-FFF2-40B4-BE49-F238E27FC236}">
                <a16:creationId xmlns:a16="http://schemas.microsoft.com/office/drawing/2014/main" id="{8A681CE8-53A0-C801-A1B1-46FF7B2C7114}"/>
              </a:ext>
            </a:extLst>
          </p:cNvPr>
          <p:cNvGrpSpPr/>
          <p:nvPr/>
        </p:nvGrpSpPr>
        <p:grpSpPr>
          <a:xfrm>
            <a:off x="6462054" y="4544667"/>
            <a:ext cx="936822" cy="1066824"/>
            <a:chOff x="7228441" y="1689875"/>
            <a:chExt cx="1334584" cy="1130300"/>
          </a:xfrm>
        </p:grpSpPr>
        <p:graphicFrame>
          <p:nvGraphicFramePr>
            <p:cNvPr id="26" name="Gráfico 15">
              <a:extLst>
                <a:ext uri="{FF2B5EF4-FFF2-40B4-BE49-F238E27FC236}">
                  <a16:creationId xmlns:a16="http://schemas.microsoft.com/office/drawing/2014/main" id="{360996B6-9A1D-3BF0-FC4D-7D306EC996F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67938449"/>
                </p:ext>
              </p:extLst>
            </p:nvPr>
          </p:nvGraphicFramePr>
          <p:xfrm>
            <a:off x="7228441" y="1689875"/>
            <a:ext cx="1334584" cy="1130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7" name="CuadroTexto 16">
              <a:extLst>
                <a:ext uri="{FF2B5EF4-FFF2-40B4-BE49-F238E27FC236}">
                  <a16:creationId xmlns:a16="http://schemas.microsoft.com/office/drawing/2014/main" id="{7D553F0A-1D07-9CA0-DA7A-BBAFA4CCAD04}"/>
                </a:ext>
              </a:extLst>
            </p:cNvPr>
            <p:cNvSpPr txBox="1"/>
            <p:nvPr/>
          </p:nvSpPr>
          <p:spPr>
            <a:xfrm>
              <a:off x="7460007" y="2065213"/>
              <a:ext cx="1059210" cy="384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600" b="1" dirty="0"/>
                <a:t>100%</a:t>
              </a:r>
            </a:p>
          </p:txBody>
        </p:sp>
      </p:grpSp>
      <p:grpSp>
        <p:nvGrpSpPr>
          <p:cNvPr id="28" name="Grupo 17">
            <a:extLst>
              <a:ext uri="{FF2B5EF4-FFF2-40B4-BE49-F238E27FC236}">
                <a16:creationId xmlns:a16="http://schemas.microsoft.com/office/drawing/2014/main" id="{1A4676E5-9189-E781-BA62-6A8A4286AB3F}"/>
              </a:ext>
            </a:extLst>
          </p:cNvPr>
          <p:cNvGrpSpPr/>
          <p:nvPr/>
        </p:nvGrpSpPr>
        <p:grpSpPr>
          <a:xfrm>
            <a:off x="5055184" y="4638882"/>
            <a:ext cx="1077465" cy="894880"/>
            <a:chOff x="6253163" y="1682750"/>
            <a:chExt cx="1454151" cy="1130300"/>
          </a:xfrm>
        </p:grpSpPr>
        <p:graphicFrame>
          <p:nvGraphicFramePr>
            <p:cNvPr id="29" name="Gráfico 18">
              <a:extLst>
                <a:ext uri="{FF2B5EF4-FFF2-40B4-BE49-F238E27FC236}">
                  <a16:creationId xmlns:a16="http://schemas.microsoft.com/office/drawing/2014/main" id="{1F6E6FB7-557D-9300-1737-0870BEC5FCF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253163" y="1682750"/>
            <a:ext cx="1454151" cy="1130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30" name="CuadroTexto 19">
              <a:extLst>
                <a:ext uri="{FF2B5EF4-FFF2-40B4-BE49-F238E27FC236}">
                  <a16:creationId xmlns:a16="http://schemas.microsoft.com/office/drawing/2014/main" id="{61ED9E3A-9FBA-D814-10C6-C94EAF7D291A}"/>
                </a:ext>
              </a:extLst>
            </p:cNvPr>
            <p:cNvSpPr txBox="1"/>
            <p:nvPr/>
          </p:nvSpPr>
          <p:spPr>
            <a:xfrm>
              <a:off x="6634114" y="2035832"/>
              <a:ext cx="731669" cy="4276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sz="1600" b="1" dirty="0"/>
                <a:t>85%</a:t>
              </a:r>
            </a:p>
          </p:txBody>
        </p:sp>
      </p:grpSp>
      <p:pic>
        <p:nvPicPr>
          <p:cNvPr id="31" name="Imagen 1">
            <a:extLst>
              <a:ext uri="{FF2B5EF4-FFF2-40B4-BE49-F238E27FC236}">
                <a16:creationId xmlns:a16="http://schemas.microsoft.com/office/drawing/2014/main" id="{FE4C13E5-AF22-6578-0AD7-BAAE6E1CF6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663" t="44391" r="10376" b="28808"/>
          <a:stretch/>
        </p:blipFill>
        <p:spPr>
          <a:xfrm>
            <a:off x="1841156" y="4500594"/>
            <a:ext cx="957996" cy="774271"/>
          </a:xfrm>
          <a:prstGeom prst="rect">
            <a:avLst/>
          </a:prstGeom>
        </p:spPr>
      </p:pic>
      <p:sp>
        <p:nvSpPr>
          <p:cNvPr id="32" name="CuadroTexto 2">
            <a:extLst>
              <a:ext uri="{FF2B5EF4-FFF2-40B4-BE49-F238E27FC236}">
                <a16:creationId xmlns:a16="http://schemas.microsoft.com/office/drawing/2014/main" id="{7DBB3950-0A87-C027-5B95-8A597CADE373}"/>
              </a:ext>
            </a:extLst>
          </p:cNvPr>
          <p:cNvSpPr txBox="1"/>
          <p:nvPr/>
        </p:nvSpPr>
        <p:spPr>
          <a:xfrm>
            <a:off x="7635973" y="5018866"/>
            <a:ext cx="113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chemeClr val="accent3"/>
                </a:solidFill>
              </a:rPr>
              <a:t>(ASPB, 2021)</a:t>
            </a:r>
          </a:p>
        </p:txBody>
      </p:sp>
      <p:sp>
        <p:nvSpPr>
          <p:cNvPr id="33" name="QuadreDeText 32">
            <a:extLst>
              <a:ext uri="{FF2B5EF4-FFF2-40B4-BE49-F238E27FC236}">
                <a16:creationId xmlns:a16="http://schemas.microsoft.com/office/drawing/2014/main" id="{5FAF1002-4112-9363-C253-744DAAE5E7D9}"/>
              </a:ext>
            </a:extLst>
          </p:cNvPr>
          <p:cNvSpPr txBox="1"/>
          <p:nvPr/>
        </p:nvSpPr>
        <p:spPr>
          <a:xfrm>
            <a:off x="1402304" y="3699775"/>
            <a:ext cx="7437189" cy="381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Nivells alts de contaminació de l’aire a les escoles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A75BB5C-E99D-473D-E00A-46D1C78C956F}"/>
              </a:ext>
            </a:extLst>
          </p:cNvPr>
          <p:cNvSpPr/>
          <p:nvPr/>
        </p:nvSpPr>
        <p:spPr>
          <a:xfrm>
            <a:off x="1124873" y="3801090"/>
            <a:ext cx="231760" cy="223337"/>
          </a:xfrm>
          <a:prstGeom prst="ellipse">
            <a:avLst/>
          </a:prstGeom>
          <a:solidFill>
            <a:srgbClr val="008D97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000" dirty="0"/>
          </a:p>
        </p:txBody>
      </p:sp>
      <p:sp>
        <p:nvSpPr>
          <p:cNvPr id="35" name="CuadroTexto 20">
            <a:extLst>
              <a:ext uri="{FF2B5EF4-FFF2-40B4-BE49-F238E27FC236}">
                <a16:creationId xmlns:a16="http://schemas.microsoft.com/office/drawing/2014/main" id="{D09F9031-6E18-4E45-510C-775F54171A88}"/>
              </a:ext>
            </a:extLst>
          </p:cNvPr>
          <p:cNvSpPr txBox="1"/>
          <p:nvPr/>
        </p:nvSpPr>
        <p:spPr>
          <a:xfrm>
            <a:off x="3744404" y="4397407"/>
            <a:ext cx="3682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solidFill>
                  <a:srgbClr val="FF0000"/>
                </a:solidFill>
              </a:rPr>
              <a:t>Límit</a:t>
            </a:r>
            <a:r>
              <a:rPr lang="en-GB" sz="1200" dirty="0">
                <a:solidFill>
                  <a:srgbClr val="FF0000"/>
                </a:solidFill>
              </a:rPr>
              <a:t> legal actual          </a:t>
            </a:r>
            <a:r>
              <a:rPr lang="en-GB" sz="1200" dirty="0" err="1">
                <a:solidFill>
                  <a:srgbClr val="669900"/>
                </a:solidFill>
              </a:rPr>
              <a:t>Límit</a:t>
            </a:r>
            <a:r>
              <a:rPr lang="en-GB" sz="1200" dirty="0">
                <a:solidFill>
                  <a:srgbClr val="669900"/>
                </a:solidFill>
              </a:rPr>
              <a:t> legal 2030            </a:t>
            </a:r>
            <a:r>
              <a:rPr lang="en-GB" sz="1200" dirty="0">
                <a:solidFill>
                  <a:srgbClr val="1D71B7"/>
                </a:solidFill>
              </a:rPr>
              <a:t>Guia OMS</a:t>
            </a:r>
          </a:p>
        </p:txBody>
      </p:sp>
      <p:sp>
        <p:nvSpPr>
          <p:cNvPr id="38" name="QuadreDeText 37">
            <a:extLst>
              <a:ext uri="{FF2B5EF4-FFF2-40B4-BE49-F238E27FC236}">
                <a16:creationId xmlns:a16="http://schemas.microsoft.com/office/drawing/2014/main" id="{F65B314D-A880-D07E-8FE9-0ED546D3637A}"/>
              </a:ext>
            </a:extLst>
          </p:cNvPr>
          <p:cNvSpPr txBox="1"/>
          <p:nvPr/>
        </p:nvSpPr>
        <p:spPr>
          <a:xfrm>
            <a:off x="1402304" y="5748803"/>
            <a:ext cx="7437189" cy="381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Densitat urbana: afavoreix la mobilitat activa amb grans beneficis per la salut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A9470F1-FC5F-6C84-A34A-D891CF5BE21F}"/>
              </a:ext>
            </a:extLst>
          </p:cNvPr>
          <p:cNvSpPr/>
          <p:nvPr/>
        </p:nvSpPr>
        <p:spPr>
          <a:xfrm>
            <a:off x="1124873" y="5850118"/>
            <a:ext cx="231760" cy="223337"/>
          </a:xfrm>
          <a:prstGeom prst="ellipse">
            <a:avLst/>
          </a:prstGeom>
          <a:solidFill>
            <a:srgbClr val="008D97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000" dirty="0"/>
          </a:p>
        </p:txBody>
      </p:sp>
    </p:spTree>
    <p:extLst>
      <p:ext uri="{BB962C8B-B14F-4D97-AF65-F5344CB8AC3E}">
        <p14:creationId xmlns:p14="http://schemas.microsoft.com/office/powerpoint/2010/main" val="17390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20" grpId="0"/>
      <p:bldP spid="21" grpId="0"/>
      <p:bldP spid="32" grpId="0"/>
      <p:bldP spid="33" grpId="0"/>
      <p:bldP spid="34" grpId="0" animBg="1"/>
      <p:bldP spid="35" grpId="0"/>
      <p:bldP spid="38" grpId="0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E99EF-B0D0-ED4D-6633-F46E36769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82FFF14A-C015-F268-4299-74C9B28D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8597"/>
            <a:ext cx="7886700" cy="362627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Aquest desequilibri territorial en adults, passa també en el context escolar? (contaminació de l’aire a les escoles i la mobilitat escolar)</a:t>
            </a:r>
          </a:p>
          <a:p>
            <a:pPr>
              <a:lnSpc>
                <a:spcPct val="120000"/>
              </a:lnSpc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 estudi fins el moment</a:t>
            </a:r>
          </a:p>
          <a:p>
            <a:pPr>
              <a:lnSpc>
                <a:spcPct val="120000"/>
              </a:lnSpc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Tema rellevant per salut pública (especialment en entorns urbans): </a:t>
            </a:r>
          </a:p>
          <a:p>
            <a:pPr marL="0" indent="0">
              <a:lnSpc>
                <a:spcPct val="120000"/>
              </a:lnSpc>
              <a:buNone/>
            </a:pPr>
            <a:endParaRPr lang="ca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ca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Google Shape;66;p14">
            <a:extLst>
              <a:ext uri="{FF2B5EF4-FFF2-40B4-BE49-F238E27FC236}">
                <a16:creationId xmlns:a16="http://schemas.microsoft.com/office/drawing/2014/main" id="{CF95E140-F7CE-13C4-98E9-1529CF35C0A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409829"/>
            <a:ext cx="9144000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411FBC7B-197F-8754-E4A3-22F92A3CD7B4}"/>
              </a:ext>
            </a:extLst>
          </p:cNvPr>
          <p:cNvSpPr txBox="1">
            <a:spLocks/>
          </p:cNvSpPr>
          <p:nvPr/>
        </p:nvSpPr>
        <p:spPr>
          <a:xfrm>
            <a:off x="310760" y="230907"/>
            <a:ext cx="7886700" cy="353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400" b="1" dirty="0" err="1">
                <a:solidFill>
                  <a:srgbClr val="008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Antecedents</a:t>
            </a:r>
            <a:endParaRPr lang="es-ES" sz="2400" b="1" dirty="0">
              <a:solidFill>
                <a:srgbClr val="008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Imagen 12">
            <a:extLst>
              <a:ext uri="{FF2B5EF4-FFF2-40B4-BE49-F238E27FC236}">
                <a16:creationId xmlns:a16="http://schemas.microsoft.com/office/drawing/2014/main" id="{B0F7E385-1259-45F5-61BF-968E9774D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31" t="47918" r="41524" b="33835"/>
          <a:stretch/>
        </p:blipFill>
        <p:spPr>
          <a:xfrm>
            <a:off x="7213901" y="69239"/>
            <a:ext cx="1930099" cy="656813"/>
          </a:xfrm>
          <a:prstGeom prst="rect">
            <a:avLst/>
          </a:prstGeom>
        </p:spPr>
      </p:pic>
      <p:pic>
        <p:nvPicPr>
          <p:cNvPr id="11" name="Imagen 8">
            <a:extLst>
              <a:ext uri="{FF2B5EF4-FFF2-40B4-BE49-F238E27FC236}">
                <a16:creationId xmlns:a16="http://schemas.microsoft.com/office/drawing/2014/main" id="{31E91007-A779-B764-9462-24F4899D47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28" t="65309" r="1804" b="10048"/>
          <a:stretch/>
        </p:blipFill>
        <p:spPr>
          <a:xfrm>
            <a:off x="3656825" y="-38537"/>
            <a:ext cx="2310901" cy="728560"/>
          </a:xfrm>
          <a:prstGeom prst="rect">
            <a:avLst/>
          </a:prstGeom>
        </p:spPr>
      </p:pic>
      <p:pic>
        <p:nvPicPr>
          <p:cNvPr id="12" name="Imagen 15">
            <a:extLst>
              <a:ext uri="{FF2B5EF4-FFF2-40B4-BE49-F238E27FC236}">
                <a16:creationId xmlns:a16="http://schemas.microsoft.com/office/drawing/2014/main" id="{151E0FC0-393D-4CB7-BF4D-C258E4106B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28" t="35660" r="22153" b="43725"/>
          <a:stretch/>
        </p:blipFill>
        <p:spPr>
          <a:xfrm>
            <a:off x="5695619" y="69716"/>
            <a:ext cx="1336832" cy="656336"/>
          </a:xfrm>
          <a:prstGeom prst="rect">
            <a:avLst/>
          </a:prstGeom>
        </p:spPr>
      </p:pic>
      <p:sp>
        <p:nvSpPr>
          <p:cNvPr id="36" name="QuadreDeText 35">
            <a:extLst>
              <a:ext uri="{FF2B5EF4-FFF2-40B4-BE49-F238E27FC236}">
                <a16:creationId xmlns:a16="http://schemas.microsoft.com/office/drawing/2014/main" id="{564EE1A1-0953-1148-F553-FA7594CB115C}"/>
              </a:ext>
            </a:extLst>
          </p:cNvPr>
          <p:cNvSpPr txBox="1"/>
          <p:nvPr/>
        </p:nvSpPr>
        <p:spPr>
          <a:xfrm>
            <a:off x="1392877" y="2658835"/>
            <a:ext cx="7437189" cy="381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Mobilitat escolar activa i salut infantil i adolescent</a:t>
            </a:r>
          </a:p>
        </p:txBody>
      </p:sp>
      <p:pic>
        <p:nvPicPr>
          <p:cNvPr id="2" name="Imagen 6">
            <a:extLst>
              <a:ext uri="{FF2B5EF4-FFF2-40B4-BE49-F238E27FC236}">
                <a16:creationId xmlns:a16="http://schemas.microsoft.com/office/drawing/2014/main" id="{A82AF593-F2A5-B57F-0FCF-42A1417B8E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2" t="18523" r="69082" b="21754"/>
          <a:stretch/>
        </p:blipFill>
        <p:spPr>
          <a:xfrm>
            <a:off x="6985234" y="3634042"/>
            <a:ext cx="1566679" cy="756597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E77F2502-FBAD-676A-5F0F-8896A33A53B9}"/>
              </a:ext>
            </a:extLst>
          </p:cNvPr>
          <p:cNvGrpSpPr/>
          <p:nvPr/>
        </p:nvGrpSpPr>
        <p:grpSpPr>
          <a:xfrm>
            <a:off x="1467761" y="3200080"/>
            <a:ext cx="1566679" cy="1236040"/>
            <a:chOff x="4796949" y="2138621"/>
            <a:chExt cx="1341485" cy="1060423"/>
          </a:xfrm>
        </p:grpSpPr>
        <p:pic>
          <p:nvPicPr>
            <p:cNvPr id="9" name="Imagen 11">
              <a:extLst>
                <a:ext uri="{FF2B5EF4-FFF2-40B4-BE49-F238E27FC236}">
                  <a16:creationId xmlns:a16="http://schemas.microsoft.com/office/drawing/2014/main" id="{CCF27FE3-FF7F-11C6-768A-5112C38C3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</a:blip>
            <a:srcRect l="50226" t="23549" r="40658" b="21342"/>
            <a:stretch/>
          </p:blipFill>
          <p:spPr>
            <a:xfrm>
              <a:off x="4796949" y="2138621"/>
              <a:ext cx="701674" cy="1060423"/>
            </a:xfrm>
            <a:prstGeom prst="rect">
              <a:avLst/>
            </a:prstGeom>
          </p:spPr>
        </p:pic>
        <p:pic>
          <p:nvPicPr>
            <p:cNvPr id="13" name="Imagen 9">
              <a:extLst>
                <a:ext uri="{FF2B5EF4-FFF2-40B4-BE49-F238E27FC236}">
                  <a16:creationId xmlns:a16="http://schemas.microsoft.com/office/drawing/2014/main" id="{04653891-32F4-CFDB-325A-A5AF211F0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</a:blip>
            <a:srcRect l="34037" t="23549" r="54523" b="21342"/>
            <a:stretch/>
          </p:blipFill>
          <p:spPr>
            <a:xfrm>
              <a:off x="5388629" y="2257026"/>
              <a:ext cx="749805" cy="902999"/>
            </a:xfrm>
            <a:prstGeom prst="rect">
              <a:avLst/>
            </a:prstGeom>
          </p:spPr>
        </p:pic>
      </p:grpSp>
      <p:sp>
        <p:nvSpPr>
          <p:cNvPr id="14" name="CuadroTexto 1">
            <a:extLst>
              <a:ext uri="{FF2B5EF4-FFF2-40B4-BE49-F238E27FC236}">
                <a16:creationId xmlns:a16="http://schemas.microsoft.com/office/drawing/2014/main" id="{C18C8F88-4CEA-C699-DEA8-0D5717DBFE7B}"/>
              </a:ext>
            </a:extLst>
          </p:cNvPr>
          <p:cNvSpPr txBox="1"/>
          <p:nvPr/>
        </p:nvSpPr>
        <p:spPr>
          <a:xfrm>
            <a:off x="3366826" y="3235051"/>
            <a:ext cx="3489289" cy="14198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171450" indent="-17145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Activitat física vs. Sedentarisme</a:t>
            </a:r>
          </a:p>
          <a:p>
            <a:pPr marL="171450" indent="-17145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Autonomia vs. dependència de l’adult</a:t>
            </a:r>
          </a:p>
          <a:p>
            <a:pPr marL="171450" indent="-17145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Interacció amb l’entorn (comunitat)</a:t>
            </a:r>
          </a:p>
          <a:p>
            <a:pPr marL="171450" indent="-17145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Contaminació de l’aire i soroll</a:t>
            </a:r>
          </a:p>
        </p:txBody>
      </p:sp>
      <p:pic>
        <p:nvPicPr>
          <p:cNvPr id="15" name="Imagen 8">
            <a:extLst>
              <a:ext uri="{FF2B5EF4-FFF2-40B4-BE49-F238E27FC236}">
                <a16:creationId xmlns:a16="http://schemas.microsoft.com/office/drawing/2014/main" id="{44644FF8-761D-E403-6EBE-09A0DF3375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913" r="11124"/>
          <a:stretch/>
        </p:blipFill>
        <p:spPr>
          <a:xfrm>
            <a:off x="4555290" y="4930118"/>
            <a:ext cx="950904" cy="953158"/>
          </a:xfrm>
          <a:prstGeom prst="rect">
            <a:avLst/>
          </a:prstGeom>
          <a:noFill/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C7BC8A9B-712E-004A-05B8-2380758DA9A7}"/>
              </a:ext>
            </a:extLst>
          </p:cNvPr>
          <p:cNvSpPr/>
          <p:nvPr/>
        </p:nvSpPr>
        <p:spPr>
          <a:xfrm>
            <a:off x="1118294" y="2763506"/>
            <a:ext cx="231760" cy="223337"/>
          </a:xfrm>
          <a:prstGeom prst="ellipse">
            <a:avLst/>
          </a:prstGeom>
          <a:solidFill>
            <a:srgbClr val="008D97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000" dirty="0"/>
          </a:p>
        </p:txBody>
      </p:sp>
    </p:spTree>
    <p:extLst>
      <p:ext uri="{BB962C8B-B14F-4D97-AF65-F5344CB8AC3E}">
        <p14:creationId xmlns:p14="http://schemas.microsoft.com/office/powerpoint/2010/main" val="1494901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CC7BC-52C0-1141-1C7C-B3EB53938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24FF506D-2872-21A7-0143-C846FCD32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8597"/>
            <a:ext cx="7886700" cy="36262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Recomanacions per reduir la contaminació a les escoles, centrades en reduir la mobilitat escolar contaminant. 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Poques dades de mobilitat escolar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Sense dimensió de justícia ambiental: qui genera i qui rep la contaminació</a:t>
            </a:r>
          </a:p>
        </p:txBody>
      </p:sp>
      <p:pic>
        <p:nvPicPr>
          <p:cNvPr id="7" name="Google Shape;66;p14">
            <a:extLst>
              <a:ext uri="{FF2B5EF4-FFF2-40B4-BE49-F238E27FC236}">
                <a16:creationId xmlns:a16="http://schemas.microsoft.com/office/drawing/2014/main" id="{4543D613-9252-8B3D-0808-4CDB39055EA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409829"/>
            <a:ext cx="9144000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8A75BDE-5086-6B8C-EF20-25166448950F}"/>
              </a:ext>
            </a:extLst>
          </p:cNvPr>
          <p:cNvSpPr txBox="1">
            <a:spLocks/>
          </p:cNvSpPr>
          <p:nvPr/>
        </p:nvSpPr>
        <p:spPr>
          <a:xfrm>
            <a:off x="310760" y="230907"/>
            <a:ext cx="7886700" cy="353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400" b="1" dirty="0" err="1">
                <a:solidFill>
                  <a:srgbClr val="008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Antecedents</a:t>
            </a:r>
            <a:endParaRPr lang="es-ES" sz="2400" b="1" dirty="0">
              <a:solidFill>
                <a:srgbClr val="008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Imagen 12">
            <a:extLst>
              <a:ext uri="{FF2B5EF4-FFF2-40B4-BE49-F238E27FC236}">
                <a16:creationId xmlns:a16="http://schemas.microsoft.com/office/drawing/2014/main" id="{A8B7DC18-1469-2F0C-87AD-F615C4B5F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31" t="47918" r="41524" b="33835"/>
          <a:stretch/>
        </p:blipFill>
        <p:spPr>
          <a:xfrm>
            <a:off x="7213901" y="69239"/>
            <a:ext cx="1930099" cy="656813"/>
          </a:xfrm>
          <a:prstGeom prst="rect">
            <a:avLst/>
          </a:prstGeom>
        </p:spPr>
      </p:pic>
      <p:pic>
        <p:nvPicPr>
          <p:cNvPr id="11" name="Imagen 8">
            <a:extLst>
              <a:ext uri="{FF2B5EF4-FFF2-40B4-BE49-F238E27FC236}">
                <a16:creationId xmlns:a16="http://schemas.microsoft.com/office/drawing/2014/main" id="{6DB84AB0-20AE-F522-EC8A-06C0C18581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28" t="65309" r="1804" b="10048"/>
          <a:stretch/>
        </p:blipFill>
        <p:spPr>
          <a:xfrm>
            <a:off x="3656825" y="-38537"/>
            <a:ext cx="2310901" cy="728560"/>
          </a:xfrm>
          <a:prstGeom prst="rect">
            <a:avLst/>
          </a:prstGeom>
        </p:spPr>
      </p:pic>
      <p:pic>
        <p:nvPicPr>
          <p:cNvPr id="12" name="Imagen 15">
            <a:extLst>
              <a:ext uri="{FF2B5EF4-FFF2-40B4-BE49-F238E27FC236}">
                <a16:creationId xmlns:a16="http://schemas.microsoft.com/office/drawing/2014/main" id="{8EB6B05B-0CB5-AC60-8A8C-AE5A1983DE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28" t="35660" r="22153" b="43725"/>
          <a:stretch/>
        </p:blipFill>
        <p:spPr>
          <a:xfrm>
            <a:off x="5695619" y="69716"/>
            <a:ext cx="1336832" cy="656336"/>
          </a:xfrm>
          <a:prstGeom prst="rect">
            <a:avLst/>
          </a:prstGeom>
        </p:spPr>
      </p:pic>
      <p:pic>
        <p:nvPicPr>
          <p:cNvPr id="2" name="Imagen 5">
            <a:extLst>
              <a:ext uri="{FF2B5EF4-FFF2-40B4-BE49-F238E27FC236}">
                <a16:creationId xmlns:a16="http://schemas.microsoft.com/office/drawing/2014/main" id="{8A0FEF63-54A4-FD84-7580-3938DE79F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5553" y="3940401"/>
            <a:ext cx="3066155" cy="1708931"/>
          </a:xfrm>
          <a:prstGeom prst="rect">
            <a:avLst/>
          </a:prstGeom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1E863591-4D16-ED03-3A71-C1F0063F51E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845" t="17441" r="34736" b="4009"/>
          <a:stretch/>
        </p:blipFill>
        <p:spPr>
          <a:xfrm>
            <a:off x="3571616" y="3147208"/>
            <a:ext cx="2121031" cy="2943937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55E9A5D9-7308-DC30-A2A9-EAA0837997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1340" t="22045" r="21108"/>
          <a:stretch/>
        </p:blipFill>
        <p:spPr>
          <a:xfrm>
            <a:off x="652944" y="3147208"/>
            <a:ext cx="2847219" cy="207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76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310760" y="230907"/>
            <a:ext cx="7886700" cy="353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400" b="1" dirty="0" err="1">
                <a:solidFill>
                  <a:srgbClr val="008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Objetiu</a:t>
            </a:r>
            <a:endParaRPr lang="es-ES" sz="2400" b="1" dirty="0">
              <a:solidFill>
                <a:srgbClr val="008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65058" y="1116566"/>
            <a:ext cx="8230368" cy="21820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ca-E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 ha un desequilibri entre l’exposició a la contaminació de l’aire a les escoles i la contribució dels seus estudiants? </a:t>
            </a:r>
          </a:p>
          <a:p>
            <a:pPr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endParaRPr lang="ca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Descriure l’exposició a l’NO</a:t>
            </a:r>
            <a:r>
              <a:rPr lang="ca-ES" sz="1600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les escoles i instituts de Barcelona </a:t>
            </a:r>
          </a:p>
          <a:p>
            <a:pPr lvl="1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la seva relació amb l’ús del transport motoritzat per anar a l’escola, </a:t>
            </a:r>
          </a:p>
          <a:p>
            <a:pPr lvl="1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si varia segons el nivell socioeconòmic del barri. </a:t>
            </a:r>
            <a:endParaRPr lang="ca-ES" altLang="es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Imagen 6">
            <a:extLst>
              <a:ext uri="{FF2B5EF4-FFF2-40B4-BE49-F238E27FC236}">
                <a16:creationId xmlns:a16="http://schemas.microsoft.com/office/drawing/2014/main" id="{38C78BDC-DEC5-1472-E392-5AD0E795AA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" t="18523" r="69082" b="21754"/>
          <a:stretch/>
        </p:blipFill>
        <p:spPr>
          <a:xfrm>
            <a:off x="6696449" y="4498118"/>
            <a:ext cx="1222068" cy="590174"/>
          </a:xfrm>
          <a:prstGeom prst="rect">
            <a:avLst/>
          </a:prstGeom>
        </p:spPr>
      </p:pic>
      <p:cxnSp>
        <p:nvCxnSpPr>
          <p:cNvPr id="10" name="Connector de fletxa recta 9">
            <a:extLst>
              <a:ext uri="{FF2B5EF4-FFF2-40B4-BE49-F238E27FC236}">
                <a16:creationId xmlns:a16="http://schemas.microsoft.com/office/drawing/2014/main" id="{80853D44-2E58-6395-5B53-FCC36FEFAE47}"/>
              </a:ext>
            </a:extLst>
          </p:cNvPr>
          <p:cNvCxnSpPr>
            <a:cxnSpLocks/>
          </p:cNvCxnSpPr>
          <p:nvPr/>
        </p:nvCxnSpPr>
        <p:spPr>
          <a:xfrm>
            <a:off x="3971435" y="4741032"/>
            <a:ext cx="1217613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2" name="Grupo 4">
            <a:extLst>
              <a:ext uri="{FF2B5EF4-FFF2-40B4-BE49-F238E27FC236}">
                <a16:creationId xmlns:a16="http://schemas.microsoft.com/office/drawing/2014/main" id="{3FBAF732-FAC9-D4B1-F795-43F250F4179A}"/>
              </a:ext>
            </a:extLst>
          </p:cNvPr>
          <p:cNvGrpSpPr/>
          <p:nvPr/>
        </p:nvGrpSpPr>
        <p:grpSpPr>
          <a:xfrm>
            <a:off x="5462428" y="4317477"/>
            <a:ext cx="1185713" cy="843982"/>
            <a:chOff x="779778" y="393024"/>
            <a:chExt cx="892799" cy="635732"/>
          </a:xfrm>
        </p:grpSpPr>
        <p:pic>
          <p:nvPicPr>
            <p:cNvPr id="14" name="Imagen 5">
              <a:extLst>
                <a:ext uri="{FF2B5EF4-FFF2-40B4-BE49-F238E27FC236}">
                  <a16:creationId xmlns:a16="http://schemas.microsoft.com/office/drawing/2014/main" id="{81AF51D9-6C5B-87E3-9891-F26D9E7C2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l="34037" t="23549" r="54523" b="21342"/>
            <a:stretch/>
          </p:blipFill>
          <p:spPr>
            <a:xfrm>
              <a:off x="1162876" y="414916"/>
              <a:ext cx="509701" cy="613840"/>
            </a:xfrm>
            <a:prstGeom prst="rect">
              <a:avLst/>
            </a:prstGeom>
          </p:spPr>
        </p:pic>
        <p:pic>
          <p:nvPicPr>
            <p:cNvPr id="15" name="Imagen 6">
              <a:extLst>
                <a:ext uri="{FF2B5EF4-FFF2-40B4-BE49-F238E27FC236}">
                  <a16:creationId xmlns:a16="http://schemas.microsoft.com/office/drawing/2014/main" id="{413C7860-D777-FAFA-2C95-5C2B39F99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l="50226" t="23549" r="40658" b="21342"/>
            <a:stretch/>
          </p:blipFill>
          <p:spPr>
            <a:xfrm>
              <a:off x="779778" y="393024"/>
              <a:ext cx="420659" cy="635732"/>
            </a:xfrm>
            <a:prstGeom prst="rect">
              <a:avLst/>
            </a:prstGeom>
          </p:spPr>
        </p:pic>
      </p:grpSp>
      <p:pic>
        <p:nvPicPr>
          <p:cNvPr id="2" name="Google Shape;66;p14">
            <a:extLst>
              <a:ext uri="{FF2B5EF4-FFF2-40B4-BE49-F238E27FC236}">
                <a16:creationId xmlns:a16="http://schemas.microsoft.com/office/drawing/2014/main" id="{F39C9321-2DBA-1C3E-0945-E87ABACFD94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409829"/>
            <a:ext cx="9144000" cy="3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matge generada">
            <a:extLst>
              <a:ext uri="{FF2B5EF4-FFF2-40B4-BE49-F238E27FC236}">
                <a16:creationId xmlns:a16="http://schemas.microsoft.com/office/drawing/2014/main" id="{982560B0-B285-30B0-5304-4D153B5D9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873" y="3687918"/>
            <a:ext cx="1527624" cy="152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04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0;p18">
            <a:extLst>
              <a:ext uri="{FF2B5EF4-FFF2-40B4-BE49-F238E27FC236}">
                <a16:creationId xmlns:a16="http://schemas.microsoft.com/office/drawing/2014/main" id="{68100141-7827-1FC3-AC7D-37B0862A58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4449" y="707212"/>
            <a:ext cx="2790540" cy="37973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5DAEADC-0484-FFED-9344-E9C60727227B}"/>
              </a:ext>
            </a:extLst>
          </p:cNvPr>
          <p:cNvSpPr txBox="1"/>
          <p:nvPr/>
        </p:nvSpPr>
        <p:spPr>
          <a:xfrm>
            <a:off x="457406" y="1930326"/>
            <a:ext cx="2256095" cy="7848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Enquesta Salut Barcelona</a:t>
            </a:r>
            <a:r>
              <a:rPr lang="ca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ca-ES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 menors </a:t>
            </a:r>
            <a:r>
              <a:rPr lang="ca-E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(2021)</a:t>
            </a:r>
          </a:p>
          <a:p>
            <a:pPr algn="ctr"/>
            <a:endParaRPr lang="ca-ES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ca-E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a 14 anys;    n = 380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AB62B0F-9913-BF4C-67CD-89FB78439DF5}"/>
              </a:ext>
            </a:extLst>
          </p:cNvPr>
          <p:cNvSpPr txBox="1"/>
          <p:nvPr/>
        </p:nvSpPr>
        <p:spPr>
          <a:xfrm>
            <a:off x="353094" y="933744"/>
            <a:ext cx="2700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b="1" dirty="0">
                <a:solidFill>
                  <a:srgbClr val="008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Disseny</a:t>
            </a:r>
            <a:r>
              <a:rPr lang="ca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estudi transversal</a:t>
            </a:r>
          </a:p>
          <a:p>
            <a:endParaRPr lang="ca-E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a-ES" sz="1200" b="1" dirty="0">
                <a:solidFill>
                  <a:srgbClr val="008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Fonts d’informació:</a:t>
            </a:r>
            <a:r>
              <a:rPr lang="ca-ES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ABE0953-E0E4-336A-86B3-4A6E471EDC1D}"/>
              </a:ext>
            </a:extLst>
          </p:cNvPr>
          <p:cNvSpPr txBox="1"/>
          <p:nvPr/>
        </p:nvSpPr>
        <p:spPr>
          <a:xfrm>
            <a:off x="6447934" y="4647722"/>
            <a:ext cx="2441542" cy="538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a-E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Mapa de contaminació NO</a:t>
            </a:r>
            <a:r>
              <a:rPr lang="ca-ES" sz="1200" b="1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ca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ca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(2021)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172871" y="1723327"/>
            <a:ext cx="2951075" cy="2781196"/>
          </a:xfrm>
          <a:prstGeom prst="rect">
            <a:avLst/>
          </a:prstGeom>
          <a:solidFill>
            <a:srgbClr val="008D97">
              <a:alpha val="1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ct val="130000"/>
              </a:lnSpc>
              <a:buFontTx/>
              <a:buChar char="-"/>
            </a:pPr>
            <a:endParaRPr lang="ca-ES" sz="11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lnSpc>
                <a:spcPct val="130000"/>
              </a:lnSpc>
              <a:buFontTx/>
              <a:buChar char="-"/>
            </a:pPr>
            <a:endParaRPr lang="ca-ES" sz="11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ca-ES" sz="11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Tipus de </a:t>
            </a:r>
            <a:r>
              <a:rPr lang="ca-ES" sz="11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mobilidad</a:t>
            </a:r>
            <a:r>
              <a:rPr lang="ca-ES" sz="11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escolar:</a:t>
            </a:r>
          </a:p>
          <a:p>
            <a:pPr marL="514350" lvl="1" indent="-171450">
              <a:lnSpc>
                <a:spcPct val="130000"/>
              </a:lnSpc>
              <a:buFontTx/>
              <a:buChar char="-"/>
            </a:pPr>
            <a:r>
              <a:rPr lang="ca-ES" sz="11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Activa: a peu o en bicicleta</a:t>
            </a:r>
          </a:p>
          <a:p>
            <a:pPr marL="514350" lvl="1" indent="-171450">
              <a:lnSpc>
                <a:spcPct val="130000"/>
              </a:lnSpc>
              <a:buFontTx/>
              <a:buChar char="-"/>
            </a:pPr>
            <a:r>
              <a:rPr lang="ca-ES" sz="11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Contaminant: cotxe o moto</a:t>
            </a:r>
          </a:p>
          <a:p>
            <a:pPr marL="514350" lvl="1" indent="-171450">
              <a:lnSpc>
                <a:spcPct val="130000"/>
              </a:lnSpc>
              <a:buFontTx/>
              <a:buChar char="-"/>
            </a:pPr>
            <a:r>
              <a:rPr lang="ca-ES" sz="11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Mixta: transport públic</a:t>
            </a:r>
          </a:p>
          <a:p>
            <a:pPr marL="171450" indent="-171450">
              <a:lnSpc>
                <a:spcPct val="130000"/>
              </a:lnSpc>
              <a:buFontTx/>
              <a:buChar char="-"/>
            </a:pPr>
            <a:endParaRPr lang="ca-ES" sz="11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ca-ES" sz="11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 de l’escola: </a:t>
            </a:r>
          </a:p>
          <a:p>
            <a:pPr marL="514350" lvl="1" indent="-171450">
              <a:lnSpc>
                <a:spcPct val="130000"/>
              </a:lnSpc>
              <a:buFontTx/>
              <a:buChar char="-"/>
            </a:pPr>
            <a:r>
              <a:rPr lang="ca-ES" sz="11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Titularitat</a:t>
            </a:r>
            <a:r>
              <a:rPr lang="ca-ES" sz="11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(concertada o pública)</a:t>
            </a:r>
          </a:p>
          <a:p>
            <a:pPr marL="514350" lvl="1" indent="-171450">
              <a:lnSpc>
                <a:spcPct val="130000"/>
              </a:lnSpc>
              <a:buFontTx/>
              <a:buChar char="-"/>
            </a:pPr>
            <a:r>
              <a:rPr lang="ca-ES" sz="11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Direcció -&gt; </a:t>
            </a:r>
            <a:r>
              <a:rPr lang="ca-ES" sz="11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mitjana anual NO</a:t>
            </a:r>
            <a:r>
              <a:rPr lang="ca-ES" sz="1100" b="1" baseline="-25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marL="171450" indent="-171450">
              <a:lnSpc>
                <a:spcPct val="130000"/>
              </a:lnSpc>
              <a:buFontTx/>
              <a:buChar char="-"/>
            </a:pPr>
            <a:endParaRPr lang="ca-ES" sz="11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ca-ES" sz="11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Nivell de renda del barri </a:t>
            </a:r>
            <a:r>
              <a:rPr lang="ca-ES" sz="11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(escolar i de residència): IRFD</a:t>
            </a:r>
          </a:p>
          <a:p>
            <a:pPr marL="514350" lvl="1" indent="-171450">
              <a:lnSpc>
                <a:spcPct val="130000"/>
              </a:lnSpc>
              <a:buFontTx/>
              <a:buChar char="-"/>
            </a:pPr>
            <a:endParaRPr lang="ca-ES" sz="11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a-ES" sz="11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74FB7D4C-A3EC-C009-25F3-F8B21FE257BF}"/>
              </a:ext>
            </a:extLst>
          </p:cNvPr>
          <p:cNvSpPr txBox="1">
            <a:spLocks/>
          </p:cNvSpPr>
          <p:nvPr/>
        </p:nvSpPr>
        <p:spPr>
          <a:xfrm>
            <a:off x="310760" y="230907"/>
            <a:ext cx="7886700" cy="353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a-ES" sz="2400" b="1" dirty="0">
                <a:solidFill>
                  <a:srgbClr val="008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Mètodes</a:t>
            </a:r>
          </a:p>
        </p:txBody>
      </p:sp>
      <p:sp>
        <p:nvSpPr>
          <p:cNvPr id="16" name="CuadroTexto 1">
            <a:extLst>
              <a:ext uri="{FF2B5EF4-FFF2-40B4-BE49-F238E27FC236}">
                <a16:creationId xmlns:a16="http://schemas.microsoft.com/office/drawing/2014/main" id="{81A3F6C6-4332-9A81-BE47-DF3827BF3151}"/>
              </a:ext>
            </a:extLst>
          </p:cNvPr>
          <p:cNvSpPr txBox="1"/>
          <p:nvPr/>
        </p:nvSpPr>
        <p:spPr>
          <a:xfrm>
            <a:off x="456002" y="3258389"/>
            <a:ext cx="2256095" cy="8002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Enquesta FRESC </a:t>
            </a:r>
          </a:p>
          <a:p>
            <a:pPr algn="ctr"/>
            <a:r>
              <a:rPr lang="ca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Barcelona </a:t>
            </a:r>
            <a:r>
              <a:rPr lang="ca-E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(2021)</a:t>
            </a:r>
          </a:p>
          <a:p>
            <a:pPr algn="ctr"/>
            <a:endParaRPr lang="ca-ES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ca-E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13-15 anys;  n = 2175 </a:t>
            </a:r>
          </a:p>
        </p:txBody>
      </p:sp>
      <p:sp>
        <p:nvSpPr>
          <p:cNvPr id="28" name="QuadreDeText 27">
            <a:extLst>
              <a:ext uri="{FF2B5EF4-FFF2-40B4-BE49-F238E27FC236}">
                <a16:creationId xmlns:a16="http://schemas.microsoft.com/office/drawing/2014/main" id="{6D9A5E5C-64DC-A7D7-71C6-EAFD9C5D2524}"/>
              </a:ext>
            </a:extLst>
          </p:cNvPr>
          <p:cNvSpPr txBox="1"/>
          <p:nvPr/>
        </p:nvSpPr>
        <p:spPr>
          <a:xfrm>
            <a:off x="3427580" y="1275667"/>
            <a:ext cx="13543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200" b="1" dirty="0">
                <a:solidFill>
                  <a:srgbClr val="008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Variables:</a:t>
            </a:r>
            <a:endParaRPr lang="ca-ES" sz="1200" dirty="0"/>
          </a:p>
        </p:txBody>
      </p:sp>
      <p:sp>
        <p:nvSpPr>
          <p:cNvPr id="33" name="Rectangle: cantonades arrodonides 32">
            <a:extLst>
              <a:ext uri="{FF2B5EF4-FFF2-40B4-BE49-F238E27FC236}">
                <a16:creationId xmlns:a16="http://schemas.microsoft.com/office/drawing/2014/main" id="{105673E6-2817-0219-9202-D26459C5FE31}"/>
              </a:ext>
            </a:extLst>
          </p:cNvPr>
          <p:cNvSpPr/>
          <p:nvPr/>
        </p:nvSpPr>
        <p:spPr>
          <a:xfrm>
            <a:off x="931652" y="2786150"/>
            <a:ext cx="1811548" cy="226946"/>
          </a:xfrm>
          <a:prstGeom prst="roundRect">
            <a:avLst/>
          </a:prstGeom>
          <a:solidFill>
            <a:srgbClr val="008D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Educació Primària</a:t>
            </a:r>
          </a:p>
        </p:txBody>
      </p:sp>
      <p:sp>
        <p:nvSpPr>
          <p:cNvPr id="34" name="Rectangle: cantonades arrodonides 33">
            <a:extLst>
              <a:ext uri="{FF2B5EF4-FFF2-40B4-BE49-F238E27FC236}">
                <a16:creationId xmlns:a16="http://schemas.microsoft.com/office/drawing/2014/main" id="{B86C6813-A84E-186F-1846-971964A10149}"/>
              </a:ext>
            </a:extLst>
          </p:cNvPr>
          <p:cNvSpPr/>
          <p:nvPr/>
        </p:nvSpPr>
        <p:spPr>
          <a:xfrm>
            <a:off x="976402" y="4136487"/>
            <a:ext cx="1811548" cy="226946"/>
          </a:xfrm>
          <a:prstGeom prst="roundRect">
            <a:avLst/>
          </a:prstGeom>
          <a:solidFill>
            <a:srgbClr val="008D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Educació Secundària</a:t>
            </a:r>
          </a:p>
        </p:txBody>
      </p:sp>
      <p:pic>
        <p:nvPicPr>
          <p:cNvPr id="36" name="Google Shape;66;p14">
            <a:extLst>
              <a:ext uri="{FF2B5EF4-FFF2-40B4-BE49-F238E27FC236}">
                <a16:creationId xmlns:a16="http://schemas.microsoft.com/office/drawing/2014/main" id="{2DFF451D-2474-10A9-DA69-25546B08886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409829"/>
            <a:ext cx="9144000" cy="33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5941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361761"/>
            <a:ext cx="9144000" cy="338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upo 27"/>
          <p:cNvGrpSpPr/>
          <p:nvPr/>
        </p:nvGrpSpPr>
        <p:grpSpPr>
          <a:xfrm>
            <a:off x="43790" y="1898908"/>
            <a:ext cx="4572000" cy="3201428"/>
            <a:chOff x="862108" y="1286473"/>
            <a:chExt cx="4572000" cy="3201428"/>
          </a:xfrm>
        </p:grpSpPr>
        <p:sp>
          <p:nvSpPr>
            <p:cNvPr id="3" name="CuadroTexto 2"/>
            <p:cNvSpPr txBox="1"/>
            <p:nvPr/>
          </p:nvSpPr>
          <p:spPr>
            <a:xfrm>
              <a:off x="1704613" y="1286473"/>
              <a:ext cx="18666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Mobilitat escolar</a:t>
              </a:r>
            </a:p>
          </p:txBody>
        </p:sp>
        <p:graphicFrame>
          <p:nvGraphicFramePr>
            <p:cNvPr id="5" name="Gráfico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04249221"/>
                </p:ext>
              </p:extLst>
            </p:nvPr>
          </p:nvGraphicFramePr>
          <p:xfrm>
            <a:off x="862108" y="1744701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29DC7E9B-3FF6-494C-9638-8817F71F8D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2" t="18523" r="69082" b="21754"/>
          <a:stretch/>
        </p:blipFill>
        <p:spPr>
          <a:xfrm>
            <a:off x="420356" y="2511585"/>
            <a:ext cx="841894" cy="4065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3C555BB-BCC7-9351-CC96-FF74ACD2CF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34037" t="23549" r="54523" b="21342"/>
          <a:stretch/>
        </p:blipFill>
        <p:spPr>
          <a:xfrm>
            <a:off x="2854938" y="2545115"/>
            <a:ext cx="583536" cy="70276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t="10913" r="11124"/>
          <a:stretch/>
        </p:blipFill>
        <p:spPr>
          <a:xfrm>
            <a:off x="656098" y="3831116"/>
            <a:ext cx="606152" cy="607589"/>
          </a:xfrm>
          <a:prstGeom prst="rect">
            <a:avLst/>
          </a:prstGeom>
          <a:noFill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3C555BB-BCC7-9351-CC96-FF74ACD2CF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50226" t="23549" r="40658" b="21342"/>
          <a:stretch/>
        </p:blipFill>
        <p:spPr>
          <a:xfrm>
            <a:off x="2389928" y="2545115"/>
            <a:ext cx="465011" cy="702760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608640" y="4795637"/>
            <a:ext cx="2727079" cy="461665"/>
            <a:chOff x="531214" y="3938386"/>
            <a:chExt cx="2727079" cy="461665"/>
          </a:xfrm>
        </p:grpSpPr>
        <p:sp>
          <p:nvSpPr>
            <p:cNvPr id="11" name="Rectángulo 10"/>
            <p:cNvSpPr/>
            <p:nvPr/>
          </p:nvSpPr>
          <p:spPr>
            <a:xfrm>
              <a:off x="568084" y="3955323"/>
              <a:ext cx="2690209" cy="444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531214" y="3938386"/>
              <a:ext cx="108567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8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(a  peu, en bici, patinet no elèctric)</a:t>
              </a:r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2466444" y="3948537"/>
              <a:ext cx="75497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8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(cotxe o moto)</a:t>
              </a: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1508984" y="3954770"/>
              <a:ext cx="84472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8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(transport públic)</a:t>
              </a: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795377" y="4538031"/>
            <a:ext cx="54373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a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Actiu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648326" y="4535575"/>
            <a:ext cx="49725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a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Mixt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2438295" y="4535022"/>
            <a:ext cx="13596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a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Contaminant      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194999" y="1682713"/>
            <a:ext cx="3554362" cy="3806459"/>
          </a:xfrm>
          <a:prstGeom prst="roundRect">
            <a:avLst/>
          </a:prstGeom>
          <a:noFill/>
          <a:ln w="38100">
            <a:solidFill>
              <a:srgbClr val="6AAF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grpSp>
        <p:nvGrpSpPr>
          <p:cNvPr id="23" name="Grupo 22"/>
          <p:cNvGrpSpPr/>
          <p:nvPr/>
        </p:nvGrpSpPr>
        <p:grpSpPr>
          <a:xfrm>
            <a:off x="4126125" y="952677"/>
            <a:ext cx="4294954" cy="1273108"/>
            <a:chOff x="4126124" y="95427"/>
            <a:chExt cx="4764810" cy="1273108"/>
          </a:xfrm>
          <a:solidFill>
            <a:schemeClr val="bg2"/>
          </a:solidFill>
        </p:grpSpPr>
        <p:sp>
          <p:nvSpPr>
            <p:cNvPr id="25" name="Rectángulo redondeado 24"/>
            <p:cNvSpPr/>
            <p:nvPr/>
          </p:nvSpPr>
          <p:spPr>
            <a:xfrm>
              <a:off x="4126124" y="153538"/>
              <a:ext cx="4764810" cy="120279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graphicFrame>
          <p:nvGraphicFramePr>
            <p:cNvPr id="26" name="Gráfico 25"/>
            <p:cNvGraphicFramePr>
              <a:graphicFrameLocks/>
            </p:cNvGraphicFramePr>
            <p:nvPr/>
          </p:nvGraphicFramePr>
          <p:xfrm>
            <a:off x="4323121" y="95427"/>
            <a:ext cx="3194614" cy="12731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7" name="Rectángulo 26"/>
            <p:cNvSpPr/>
            <p:nvPr/>
          </p:nvSpPr>
          <p:spPr>
            <a:xfrm>
              <a:off x="4571999" y="613787"/>
              <a:ext cx="4137689" cy="29238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ca-E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Mediana: 641 metres    (10 minuts caminant aprox.) </a:t>
              </a: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4793845" y="193470"/>
              <a:ext cx="1816908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a-E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Distància fins l’escola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4133680" y="2279312"/>
            <a:ext cx="4287400" cy="2182089"/>
            <a:chOff x="4134983" y="1422061"/>
            <a:chExt cx="4764810" cy="2182089"/>
          </a:xfrm>
          <a:solidFill>
            <a:schemeClr val="bg2"/>
          </a:solidFill>
        </p:grpSpPr>
        <p:grpSp>
          <p:nvGrpSpPr>
            <p:cNvPr id="33" name="Grupo 32"/>
            <p:cNvGrpSpPr/>
            <p:nvPr/>
          </p:nvGrpSpPr>
          <p:grpSpPr>
            <a:xfrm>
              <a:off x="4134983" y="1487688"/>
              <a:ext cx="4764810" cy="1853503"/>
              <a:chOff x="4134983" y="1487688"/>
              <a:chExt cx="4764810" cy="1853503"/>
            </a:xfrm>
            <a:grpFill/>
          </p:grpSpPr>
          <p:sp>
            <p:nvSpPr>
              <p:cNvPr id="37" name="Rectángulo redondeado 36"/>
              <p:cNvSpPr/>
              <p:nvPr/>
            </p:nvSpPr>
            <p:spPr>
              <a:xfrm>
                <a:off x="4134983" y="1487688"/>
                <a:ext cx="4764810" cy="185350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8" name="Rectángulo 37"/>
              <p:cNvSpPr/>
              <p:nvPr/>
            </p:nvSpPr>
            <p:spPr>
              <a:xfrm>
                <a:off x="7211962" y="1781202"/>
                <a:ext cx="459433" cy="15254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</p:grpSp>
        <p:graphicFrame>
          <p:nvGraphicFramePr>
            <p:cNvPr id="34" name="Gráfico 3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47071788"/>
                </p:ext>
              </p:extLst>
            </p:nvPr>
          </p:nvGraphicFramePr>
          <p:xfrm>
            <a:off x="4384000" y="1422061"/>
            <a:ext cx="3930645" cy="21820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grpSp>
        <p:nvGrpSpPr>
          <p:cNvPr id="39" name="Grupo 38"/>
          <p:cNvGrpSpPr/>
          <p:nvPr/>
        </p:nvGrpSpPr>
        <p:grpSpPr>
          <a:xfrm>
            <a:off x="4126124" y="4264817"/>
            <a:ext cx="4299106" cy="1458009"/>
            <a:chOff x="4126124" y="3407566"/>
            <a:chExt cx="4764810" cy="1458009"/>
          </a:xfrm>
          <a:solidFill>
            <a:schemeClr val="bg2"/>
          </a:solidFill>
        </p:grpSpPr>
        <p:sp>
          <p:nvSpPr>
            <p:cNvPr id="40" name="Rectángulo redondeado 39"/>
            <p:cNvSpPr/>
            <p:nvPr/>
          </p:nvSpPr>
          <p:spPr>
            <a:xfrm>
              <a:off x="4126124" y="3414453"/>
              <a:ext cx="4764810" cy="14511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graphicFrame>
          <p:nvGraphicFramePr>
            <p:cNvPr id="41" name="Gráfico 4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78292436"/>
                </p:ext>
              </p:extLst>
            </p:nvPr>
          </p:nvGraphicFramePr>
          <p:xfrm>
            <a:off x="4253829" y="3407566"/>
            <a:ext cx="3500862" cy="14001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</p:grpSp>
      <p:sp>
        <p:nvSpPr>
          <p:cNvPr id="4" name="CuadroTexto 3"/>
          <p:cNvSpPr txBox="1"/>
          <p:nvPr/>
        </p:nvSpPr>
        <p:spPr>
          <a:xfrm>
            <a:off x="4269862" y="2773315"/>
            <a:ext cx="1183843" cy="100796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Aft>
                <a:spcPts val="300"/>
              </a:spcAft>
            </a:pPr>
            <a:r>
              <a:rPr lang="ca-E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Molt tràfic</a:t>
            </a:r>
          </a:p>
          <a:p>
            <a:pPr>
              <a:lnSpc>
                <a:spcPct val="130000"/>
              </a:lnSpc>
              <a:spcAft>
                <a:spcPts val="300"/>
              </a:spcAft>
            </a:pPr>
            <a:r>
              <a:rPr lang="ca-E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Molt soroll</a:t>
            </a:r>
          </a:p>
          <a:p>
            <a:pPr>
              <a:lnSpc>
                <a:spcPct val="130000"/>
              </a:lnSpc>
              <a:spcAft>
                <a:spcPts val="300"/>
              </a:spcAft>
            </a:pPr>
            <a:r>
              <a:rPr lang="ca-E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Poca vegetació</a:t>
            </a:r>
          </a:p>
          <a:p>
            <a:pPr>
              <a:lnSpc>
                <a:spcPct val="130000"/>
              </a:lnSpc>
              <a:spcAft>
                <a:spcPts val="300"/>
              </a:spcAft>
            </a:pPr>
            <a:r>
              <a:rPr lang="ca-E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Inseguretat</a:t>
            </a:r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A7371CC5-B719-B927-A67A-8C129F48F1D9}"/>
              </a:ext>
            </a:extLst>
          </p:cNvPr>
          <p:cNvSpPr txBox="1"/>
          <p:nvPr/>
        </p:nvSpPr>
        <p:spPr>
          <a:xfrm>
            <a:off x="463636" y="231659"/>
            <a:ext cx="4479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b="1" dirty="0">
                <a:solidFill>
                  <a:srgbClr val="008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Resultats Educació Primària</a:t>
            </a:r>
            <a:endParaRPr lang="ca-ES" sz="2000" b="1" dirty="0">
              <a:solidFill>
                <a:srgbClr val="008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QuadreDeText 14">
            <a:extLst>
              <a:ext uri="{FF2B5EF4-FFF2-40B4-BE49-F238E27FC236}">
                <a16:creationId xmlns:a16="http://schemas.microsoft.com/office/drawing/2014/main" id="{C34958E3-C578-5AB9-3418-5BEDBFAF7E4B}"/>
              </a:ext>
            </a:extLst>
          </p:cNvPr>
          <p:cNvSpPr txBox="1"/>
          <p:nvPr/>
        </p:nvSpPr>
        <p:spPr>
          <a:xfrm>
            <a:off x="567372" y="810198"/>
            <a:ext cx="334223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Enquesta de Salut de Barcelona, 2021 (N=380) de 2-14 anys</a:t>
            </a:r>
          </a:p>
          <a:p>
            <a:pPr algn="ctr"/>
            <a:endParaRPr lang="ca-E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08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>
          <a:extLst>
            <a:ext uri="{FF2B5EF4-FFF2-40B4-BE49-F238E27FC236}">
              <a16:creationId xmlns:a16="http://schemas.microsoft.com/office/drawing/2014/main" id="{A995AF16-2610-3DEB-DFD8-37ADFB274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4">
            <a:extLst>
              <a:ext uri="{FF2B5EF4-FFF2-40B4-BE49-F238E27FC236}">
                <a16:creationId xmlns:a16="http://schemas.microsoft.com/office/drawing/2014/main" id="{DF276156-BC69-7661-5AE7-17B275D0ADE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09829"/>
            <a:ext cx="9144000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QuadreDeText 1">
            <a:extLst>
              <a:ext uri="{FF2B5EF4-FFF2-40B4-BE49-F238E27FC236}">
                <a16:creationId xmlns:a16="http://schemas.microsoft.com/office/drawing/2014/main" id="{BD807F56-8126-5AA6-375E-8505458E261D}"/>
              </a:ext>
            </a:extLst>
          </p:cNvPr>
          <p:cNvSpPr txBox="1"/>
          <p:nvPr/>
        </p:nvSpPr>
        <p:spPr>
          <a:xfrm>
            <a:off x="463636" y="231659"/>
            <a:ext cx="784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b="1" dirty="0">
                <a:solidFill>
                  <a:srgbClr val="008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Resultats Educació Primària </a:t>
            </a:r>
            <a:r>
              <a:rPr lang="ca-ES" sz="2000" b="1" dirty="0">
                <a:solidFill>
                  <a:srgbClr val="008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exposició vs. contribució</a:t>
            </a: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8DAC0B8C-0D2C-B60E-6999-40496F65AE50}"/>
              </a:ext>
            </a:extLst>
          </p:cNvPr>
          <p:cNvSpPr txBox="1"/>
          <p:nvPr/>
        </p:nvSpPr>
        <p:spPr>
          <a:xfrm>
            <a:off x="567372" y="810198"/>
            <a:ext cx="334223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Enquesta de Salut  de Barcelona, 2021</a:t>
            </a:r>
          </a:p>
          <a:p>
            <a:r>
              <a:rPr lang="ca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ca-ES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(N=380) de</a:t>
            </a:r>
            <a:r>
              <a:rPr lang="es-ES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2-14 </a:t>
            </a:r>
            <a:r>
              <a:rPr lang="es-ES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anys</a:t>
            </a:r>
            <a:endParaRPr lang="es-ES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s-E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uadroTexto 12">
            <a:extLst>
              <a:ext uri="{FF2B5EF4-FFF2-40B4-BE49-F238E27FC236}">
                <a16:creationId xmlns:a16="http://schemas.microsoft.com/office/drawing/2014/main" id="{BCE5DE08-5A8F-77FF-AD65-D86C887F995D}"/>
              </a:ext>
            </a:extLst>
          </p:cNvPr>
          <p:cNvSpPr txBox="1"/>
          <p:nvPr/>
        </p:nvSpPr>
        <p:spPr>
          <a:xfrm rot="16200000">
            <a:off x="-157541" y="2969269"/>
            <a:ext cx="178027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000" b="1" dirty="0" err="1"/>
              <a:t>Escoles</a:t>
            </a:r>
            <a:r>
              <a:rPr lang="es-ES" sz="1000" b="1" dirty="0"/>
              <a:t> (N=210)</a:t>
            </a:r>
          </a:p>
        </p:txBody>
      </p:sp>
      <p:pic>
        <p:nvPicPr>
          <p:cNvPr id="14" name="Imagen 11">
            <a:extLst>
              <a:ext uri="{FF2B5EF4-FFF2-40B4-BE49-F238E27FC236}">
                <a16:creationId xmlns:a16="http://schemas.microsoft.com/office/drawing/2014/main" id="{6021D1F5-DF5E-9C24-AF69-F585FA7956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89" t="2963" r="18797" b="51025"/>
          <a:stretch/>
        </p:blipFill>
        <p:spPr>
          <a:xfrm>
            <a:off x="806357" y="1620999"/>
            <a:ext cx="3878349" cy="3449925"/>
          </a:xfrm>
          <a:prstGeom prst="rect">
            <a:avLst/>
          </a:prstGeom>
        </p:spPr>
      </p:pic>
      <p:pic>
        <p:nvPicPr>
          <p:cNvPr id="17" name="Imagen 14">
            <a:extLst>
              <a:ext uri="{FF2B5EF4-FFF2-40B4-BE49-F238E27FC236}">
                <a16:creationId xmlns:a16="http://schemas.microsoft.com/office/drawing/2014/main" id="{FA3B8959-18FC-884E-9E00-A01126ACE4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886" b="60584"/>
          <a:stretch/>
        </p:blipFill>
        <p:spPr>
          <a:xfrm>
            <a:off x="955049" y="1673420"/>
            <a:ext cx="1827389" cy="798743"/>
          </a:xfrm>
          <a:prstGeom prst="rect">
            <a:avLst/>
          </a:prstGeom>
        </p:spPr>
      </p:pic>
      <p:pic>
        <p:nvPicPr>
          <p:cNvPr id="18" name="Imagen 8">
            <a:extLst>
              <a:ext uri="{FF2B5EF4-FFF2-40B4-BE49-F238E27FC236}">
                <a16:creationId xmlns:a16="http://schemas.microsoft.com/office/drawing/2014/main" id="{0BD821BB-68C6-6FE0-C8B5-7BDCE0910E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68" t="50830" r="18797" b="4139"/>
          <a:stretch/>
        </p:blipFill>
        <p:spPr>
          <a:xfrm>
            <a:off x="5033175" y="1614220"/>
            <a:ext cx="4001871" cy="3429242"/>
          </a:xfrm>
          <a:prstGeom prst="rect">
            <a:avLst/>
          </a:prstGeom>
        </p:spPr>
      </p:pic>
      <p:pic>
        <p:nvPicPr>
          <p:cNvPr id="20" name="Imagen 9">
            <a:extLst>
              <a:ext uri="{FF2B5EF4-FFF2-40B4-BE49-F238E27FC236}">
                <a16:creationId xmlns:a16="http://schemas.microsoft.com/office/drawing/2014/main" id="{D0DD7B0F-91F6-7938-ACD0-6A8F5C773F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867" b="22617"/>
          <a:stretch/>
        </p:blipFill>
        <p:spPr>
          <a:xfrm>
            <a:off x="5217506" y="1699817"/>
            <a:ext cx="1680325" cy="615022"/>
          </a:xfrm>
          <a:prstGeom prst="rect">
            <a:avLst/>
          </a:prstGeom>
        </p:spPr>
      </p:pic>
      <p:sp>
        <p:nvSpPr>
          <p:cNvPr id="21" name="CuadroTexto 13">
            <a:extLst>
              <a:ext uri="{FF2B5EF4-FFF2-40B4-BE49-F238E27FC236}">
                <a16:creationId xmlns:a16="http://schemas.microsoft.com/office/drawing/2014/main" id="{595516CD-0FA9-83CE-5AEC-0DD44A6B9ABA}"/>
              </a:ext>
            </a:extLst>
          </p:cNvPr>
          <p:cNvSpPr txBox="1"/>
          <p:nvPr/>
        </p:nvSpPr>
        <p:spPr>
          <a:xfrm rot="16200000">
            <a:off x="4281404" y="3251512"/>
            <a:ext cx="1257318" cy="2462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000" b="1" dirty="0" err="1"/>
              <a:t>Domicilis</a:t>
            </a:r>
            <a:r>
              <a:rPr lang="es-ES" sz="1000" b="1" dirty="0"/>
              <a:t> (N=380)</a:t>
            </a:r>
          </a:p>
        </p:txBody>
      </p:sp>
      <p:sp>
        <p:nvSpPr>
          <p:cNvPr id="22" name="QuadreDeText 21">
            <a:extLst>
              <a:ext uri="{FF2B5EF4-FFF2-40B4-BE49-F238E27FC236}">
                <a16:creationId xmlns:a16="http://schemas.microsoft.com/office/drawing/2014/main" id="{FC21B46B-3945-72B8-980B-71F0D3749D0A}"/>
              </a:ext>
            </a:extLst>
          </p:cNvPr>
          <p:cNvSpPr txBox="1"/>
          <p:nvPr/>
        </p:nvSpPr>
        <p:spPr>
          <a:xfrm>
            <a:off x="1621410" y="5147101"/>
            <a:ext cx="5976593" cy="112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a-ES" sz="1300" b="1" dirty="0"/>
              <a:t>Raons prevalença de mobilitat contaminant: </a:t>
            </a:r>
          </a:p>
          <a:p>
            <a:pPr marL="514350" lvl="1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a-ES" sz="1300" dirty="0"/>
              <a:t>Barris </a:t>
            </a:r>
            <a:r>
              <a:rPr lang="ca-ES" sz="1300" b="1" dirty="0"/>
              <a:t>renta alta </a:t>
            </a:r>
            <a:r>
              <a:rPr lang="ca-ES" sz="1300" dirty="0"/>
              <a:t>vs. mitja/baixa  = </a:t>
            </a:r>
            <a:r>
              <a:rPr lang="es-ES" sz="1300" dirty="0"/>
              <a:t>4,08  (IC95%=1,8-9,3)</a:t>
            </a:r>
          </a:p>
          <a:p>
            <a:pPr marL="514350" lvl="1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a-ES" sz="1300" dirty="0"/>
              <a:t>Centres </a:t>
            </a:r>
            <a:r>
              <a:rPr lang="ca-ES" sz="1300" b="1" dirty="0"/>
              <a:t>concertats</a:t>
            </a:r>
            <a:r>
              <a:rPr lang="ca-ES" sz="1300" dirty="0"/>
              <a:t> vs. públics = </a:t>
            </a:r>
            <a:r>
              <a:rPr lang="es-ES" sz="1300" dirty="0"/>
              <a:t>2,59  (IC95%= 1,2-5,5) </a:t>
            </a:r>
          </a:p>
          <a:p>
            <a:pPr marL="514350" lvl="1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s-ES" sz="1300" dirty="0"/>
              <a:t>Centres </a:t>
            </a:r>
            <a:r>
              <a:rPr lang="es-ES" sz="1300" b="1" dirty="0"/>
              <a:t>&lt;20 µg/m³ NO</a:t>
            </a:r>
            <a:r>
              <a:rPr lang="es-ES" sz="1300" b="1" baseline="-25000" dirty="0"/>
              <a:t>2</a:t>
            </a:r>
            <a:r>
              <a:rPr lang="es-ES" sz="1300" b="1" dirty="0"/>
              <a:t> </a:t>
            </a:r>
            <a:r>
              <a:rPr lang="es-ES" sz="1300" dirty="0"/>
              <a:t>vs. 20-30 µg/m³ =</a:t>
            </a:r>
            <a:r>
              <a:rPr lang="ca-ES" sz="1400" dirty="0"/>
              <a:t> </a:t>
            </a:r>
            <a:r>
              <a:rPr lang="ca-ES" sz="1300" dirty="0"/>
              <a:t>1,93 (</a:t>
            </a:r>
            <a:r>
              <a:rPr lang="es-ES" sz="1300" dirty="0"/>
              <a:t>IC95%= </a:t>
            </a:r>
            <a:r>
              <a:rPr lang="ca-ES" sz="1300" dirty="0"/>
              <a:t>0,9-4,0)</a:t>
            </a:r>
          </a:p>
        </p:txBody>
      </p:sp>
    </p:spTree>
    <p:extLst>
      <p:ext uri="{BB962C8B-B14F-4D97-AF65-F5344CB8AC3E}">
        <p14:creationId xmlns:p14="http://schemas.microsoft.com/office/powerpoint/2010/main" val="14486719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ci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1074</TotalTime>
  <Words>993</Words>
  <Application>Microsoft Office PowerPoint</Application>
  <PresentationFormat>Presentació en pantalla (4:3)</PresentationFormat>
  <Paragraphs>157</Paragraphs>
  <Slides>14</Slides>
  <Notes>7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9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14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Charis SIL</vt:lpstr>
      <vt:lpstr>NNLAU Q+ Te X_ C M_</vt:lpstr>
      <vt:lpstr>Open Sans</vt:lpstr>
      <vt:lpstr>Times New Roman</vt:lpstr>
      <vt:lpstr>Trebuchet MS</vt:lpstr>
      <vt:lpstr>Tema de 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Fité</dc:creator>
  <cp:lastModifiedBy>Laia Font Ribera</cp:lastModifiedBy>
  <cp:revision>52</cp:revision>
  <dcterms:created xsi:type="dcterms:W3CDTF">2016-06-07T21:47:49Z</dcterms:created>
  <dcterms:modified xsi:type="dcterms:W3CDTF">2025-10-02T10:33:28Z</dcterms:modified>
</cp:coreProperties>
</file>