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99" r:id="rId4"/>
    <p:sldId id="301" r:id="rId5"/>
    <p:sldId id="296" r:id="rId6"/>
    <p:sldId id="292" r:id="rId7"/>
    <p:sldId id="280" r:id="rId8"/>
    <p:sldId id="290" r:id="rId9"/>
    <p:sldId id="291" r:id="rId10"/>
    <p:sldId id="294" r:id="rId11"/>
    <p:sldId id="276" r:id="rId12"/>
    <p:sldId id="302" r:id="rId13"/>
    <p:sldId id="277" r:id="rId14"/>
    <p:sldId id="272" r:id="rId15"/>
    <p:sldId id="259" r:id="rId16"/>
    <p:sldId id="295" r:id="rId17"/>
    <p:sldId id="281" r:id="rId18"/>
    <p:sldId id="273" r:id="rId19"/>
    <p:sldId id="298" r:id="rId20"/>
    <p:sldId id="283" r:id="rId21"/>
    <p:sldId id="304" r:id="rId22"/>
    <p:sldId id="274" r:id="rId23"/>
    <p:sldId id="275" r:id="rId24"/>
    <p:sldId id="303" r:id="rId25"/>
    <p:sldId id="261" r:id="rId26"/>
    <p:sldId id="266" r:id="rId27"/>
    <p:sldId id="267" r:id="rId28"/>
    <p:sldId id="269" r:id="rId29"/>
    <p:sldId id="284" r:id="rId30"/>
    <p:sldId id="285" r:id="rId31"/>
    <p:sldId id="287" r:id="rId32"/>
    <p:sldId id="300" r:id="rId33"/>
  </p:sldIdLst>
  <p:sldSz cx="10691813" cy="7559675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AA9B"/>
    <a:srgbClr val="548235"/>
    <a:srgbClr val="28AB8F"/>
    <a:srgbClr val="18AE90"/>
    <a:srgbClr val="29A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 cla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ense estil ni q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ense estil, quadrícula de tau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Estil mitjà 3 - èmfasi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4" autoAdjust="0"/>
    <p:restoredTop sz="87037" autoAdjust="0"/>
  </p:normalViewPr>
  <p:slideViewPr>
    <p:cSldViewPr snapToGrid="0">
      <p:cViewPr varScale="1">
        <p:scale>
          <a:sx n="50" d="100"/>
          <a:sy n="50" d="100"/>
        </p:scale>
        <p:origin x="14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846BF-13CD-40E0-AFB4-B5C980999C9B}" type="datetimeFigureOut">
              <a:rPr lang="ca-ES" smtClean="0"/>
              <a:t>07/10/2025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42988" y="1233488"/>
            <a:ext cx="471170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74F82-8484-41B0-BBE9-F1563A69F4A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74802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74F82-8484-41B0-BBE9-F1563A69F4AC}" type="slidenum">
              <a:rPr lang="ca-ES" smtClean="0"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14477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74F82-8484-41B0-BBE9-F1563A69F4AC}" type="slidenum">
              <a:rPr lang="ca-ES" smtClean="0"/>
              <a:t>16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22458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9942-411F-A845-A73D-808CDE0AED3F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4534-9F99-8C40-BE21-1DA10B78181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9241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9942-411F-A845-A73D-808CDE0AED3F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4534-9F99-8C40-BE21-1DA10B78181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591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9942-411F-A845-A73D-808CDE0AED3F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4534-9F99-8C40-BE21-1DA10B78181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453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9942-411F-A845-A73D-808CDE0AED3F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4534-9F99-8C40-BE21-1DA10B78181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290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9942-411F-A845-A73D-808CDE0AED3F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4534-9F99-8C40-BE21-1DA10B78181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420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9942-411F-A845-A73D-808CDE0AED3F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4534-9F99-8C40-BE21-1DA10B78181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77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9942-411F-A845-A73D-808CDE0AED3F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4534-9F99-8C40-BE21-1DA10B78181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111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9942-411F-A845-A73D-808CDE0AED3F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4534-9F99-8C40-BE21-1DA10B78181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625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9942-411F-A845-A73D-808CDE0AED3F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4534-9F99-8C40-BE21-1DA10B78181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930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9942-411F-A845-A73D-808CDE0AED3F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4534-9F99-8C40-BE21-1DA10B78181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58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9942-411F-A845-A73D-808CDE0AED3F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4534-9F99-8C40-BE21-1DA10B78181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399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D9942-411F-A845-A73D-808CDE0AED3F}" type="datetimeFigureOut">
              <a:rPr lang="es-ES" smtClean="0"/>
              <a:t>07/10/2025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A4534-9F99-8C40-BE21-1DA10B78181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9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ea.europa.eu/en/analysis/maps-and-charts/air-quality-statistics-dashboard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www.eea.europa.eu/en/analysis/maps-and-charts/air-quality-statistics-dashboard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ea.europa.eu/en/analysis/maps-and-charts/air-quality-statistics-dashboards" TargetMode="Externa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wietrze.gios.gov.pl/pjp/rwms/publications/card/2178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ea.europa.eu/data-and-maps/dashboards/air-quality-statistics" TargetMode="Externa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1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ea.europa.eu/en/analysis/publications/air-pollution-in-europe-2025-reporting-status-under-the-national-emission-reduction-commitments-directiv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aei.energysecurity.gov.uk/air-pollutants/Benzo%5Ba%5Dpyren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a.europa.eu/en/analysis/publications/emep-eea-guidebook-202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9BE01BE-C2EA-780E-7507-878A40D1A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163" y="-53792"/>
            <a:ext cx="10850137" cy="766725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E4787355-DC3C-548A-2772-2B41AA22629C}"/>
              </a:ext>
            </a:extLst>
          </p:cNvPr>
          <p:cNvSpPr/>
          <p:nvPr/>
        </p:nvSpPr>
        <p:spPr>
          <a:xfrm>
            <a:off x="489549" y="5055381"/>
            <a:ext cx="9712712" cy="9501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es-ES" sz="2800" b="1" dirty="0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SESSIÓ: </a:t>
            </a:r>
            <a:r>
              <a:rPr lang="es-ES" sz="2800" b="1" dirty="0" err="1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Nivells</a:t>
            </a:r>
            <a:r>
              <a:rPr lang="es-ES" sz="2800" b="1" dirty="0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s-ES" sz="2800" b="1" dirty="0" err="1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benzo</a:t>
            </a:r>
            <a:r>
              <a:rPr lang="es-ES" sz="2800" b="1" dirty="0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l-GR" sz="2800" b="1" dirty="0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α</a:t>
            </a:r>
            <a:r>
              <a:rPr lang="es-ES" sz="2800" b="1" dirty="0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  <a:r>
              <a:rPr lang="es-ES" sz="2800" b="1" dirty="0" err="1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pirè</a:t>
            </a:r>
            <a:r>
              <a:rPr lang="es-ES" sz="2800" b="1" dirty="0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es-ES" sz="2800" b="1" dirty="0" err="1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BaP</a:t>
            </a:r>
            <a:r>
              <a:rPr lang="es-ES" sz="2800" b="1" dirty="0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) a Europa i </a:t>
            </a:r>
            <a:r>
              <a:rPr lang="es-ES" sz="2800" b="1" dirty="0" err="1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estudis</a:t>
            </a:r>
            <a:r>
              <a:rPr lang="es-ES" sz="2800" b="1" dirty="0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" sz="2800" b="1" dirty="0" err="1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d'immissió</a:t>
            </a:r>
            <a:r>
              <a:rPr lang="es-ES" sz="2800" b="1" dirty="0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" sz="2800" b="1" dirty="0" err="1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realitzats</a:t>
            </a:r>
            <a:r>
              <a:rPr lang="es-ES" sz="2800" b="1" dirty="0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 des de la Diputació de Barcelona</a:t>
            </a:r>
            <a:endParaRPr lang="es-ES_tradnl" sz="3200" b="1" dirty="0">
              <a:solidFill>
                <a:srgbClr val="28AA9B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286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A234B-A40B-4D2B-DB20-23506E7EB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9FBF2D9-47A0-789B-48CD-FED9AA7F7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4853" cy="7557527"/>
          </a:xfrm>
          <a:prstGeom prst="rect">
            <a:avLst/>
          </a:prstGeom>
        </p:spPr>
      </p:pic>
      <p:graphicFrame>
        <p:nvGraphicFramePr>
          <p:cNvPr id="4" name="Taula 3">
            <a:extLst>
              <a:ext uri="{FF2B5EF4-FFF2-40B4-BE49-F238E27FC236}">
                <a16:creationId xmlns:a16="http://schemas.microsoft.com/office/drawing/2014/main" id="{2ED70A08-C36A-C312-013B-68F8C394FE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225377"/>
              </p:ext>
            </p:extLst>
          </p:nvPr>
        </p:nvGraphicFramePr>
        <p:xfrm>
          <a:off x="557561" y="2152185"/>
          <a:ext cx="9043773" cy="40080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0474">
                  <a:extLst>
                    <a:ext uri="{9D8B030D-6E8A-4147-A177-3AD203B41FA5}">
                      <a16:colId xmlns:a16="http://schemas.microsoft.com/office/drawing/2014/main" val="1836683094"/>
                    </a:ext>
                  </a:extLst>
                </a:gridCol>
                <a:gridCol w="1520220">
                  <a:extLst>
                    <a:ext uri="{9D8B030D-6E8A-4147-A177-3AD203B41FA5}">
                      <a16:colId xmlns:a16="http://schemas.microsoft.com/office/drawing/2014/main" val="3146333821"/>
                    </a:ext>
                  </a:extLst>
                </a:gridCol>
                <a:gridCol w="1855884">
                  <a:extLst>
                    <a:ext uri="{9D8B030D-6E8A-4147-A177-3AD203B41FA5}">
                      <a16:colId xmlns:a16="http://schemas.microsoft.com/office/drawing/2014/main" val="2168336977"/>
                    </a:ext>
                  </a:extLst>
                </a:gridCol>
                <a:gridCol w="1409649">
                  <a:extLst>
                    <a:ext uri="{9D8B030D-6E8A-4147-A177-3AD203B41FA5}">
                      <a16:colId xmlns:a16="http://schemas.microsoft.com/office/drawing/2014/main" val="1227289160"/>
                    </a:ext>
                  </a:extLst>
                </a:gridCol>
                <a:gridCol w="1384504">
                  <a:extLst>
                    <a:ext uri="{9D8B030D-6E8A-4147-A177-3AD203B41FA5}">
                      <a16:colId xmlns:a16="http://schemas.microsoft.com/office/drawing/2014/main" val="2943228659"/>
                    </a:ext>
                  </a:extLst>
                </a:gridCol>
                <a:gridCol w="1373042">
                  <a:extLst>
                    <a:ext uri="{9D8B030D-6E8A-4147-A177-3AD203B41FA5}">
                      <a16:colId xmlns:a16="http://schemas.microsoft.com/office/drawing/2014/main" val="2116585544"/>
                    </a:ext>
                  </a:extLst>
                </a:gridCol>
              </a:tblGrid>
              <a:tr h="18170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Contaminant PM10</a:t>
                      </a:r>
                      <a:endParaRPr lang="ca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Nombre</a:t>
                      </a:r>
                      <a:r>
                        <a:rPr lang="ca-ES" sz="1800" baseline="0" dirty="0">
                          <a:effectLst/>
                        </a:rPr>
                        <a:t> d’</a:t>
                      </a:r>
                      <a:r>
                        <a:rPr lang="ca-ES" sz="1800" dirty="0">
                          <a:effectLst/>
                        </a:rPr>
                        <a:t>estacions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amb dades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UE-27</a:t>
                      </a:r>
                      <a:endParaRPr lang="ca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Valor límit (VL)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o valor objectiu (VO)</a:t>
                      </a:r>
                      <a:endParaRPr lang="ca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% Estacions amb valors superiors al VL o VO</a:t>
                      </a:r>
                      <a:endParaRPr lang="ca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Països</a:t>
                      </a:r>
                      <a:r>
                        <a:rPr lang="ca-ES" sz="1800" baseline="0" dirty="0">
                          <a:effectLst/>
                        </a:rPr>
                        <a:t> amb estacions amb valors </a:t>
                      </a:r>
                      <a:r>
                        <a:rPr lang="ca-ES" sz="1800" dirty="0">
                          <a:effectLst/>
                        </a:rPr>
                        <a:t>superiors al VL o VO </a:t>
                      </a:r>
                      <a:endParaRPr lang="ca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Estacions amb dades</a:t>
                      </a:r>
                      <a:r>
                        <a:rPr lang="ca-ES" sz="1800" baseline="0" dirty="0">
                          <a:effectLst/>
                        </a:rPr>
                        <a:t> a</a:t>
                      </a:r>
                      <a:r>
                        <a:rPr lang="ca-ES" sz="1800" dirty="0">
                          <a:effectLst/>
                        </a:rPr>
                        <a:t> España</a:t>
                      </a:r>
                      <a:endParaRPr lang="ca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56426918"/>
                  </a:ext>
                </a:extLst>
              </a:tr>
              <a:tr h="4348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>
                          <a:effectLst/>
                        </a:rPr>
                        <a:t>PM10</a:t>
                      </a:r>
                      <a:endParaRPr lang="ca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3362</a:t>
                      </a:r>
                      <a:endParaRPr lang="ca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VL diari 50 µg/m</a:t>
                      </a:r>
                      <a:r>
                        <a:rPr lang="ca-ES" sz="1800" baseline="30000" dirty="0">
                          <a:effectLst/>
                        </a:rPr>
                        <a:t>3</a:t>
                      </a:r>
                      <a:endParaRPr lang="ca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11%</a:t>
                      </a:r>
                      <a:endParaRPr lang="ca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13</a:t>
                      </a:r>
                      <a:endParaRPr lang="ca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470</a:t>
                      </a:r>
                      <a:endParaRPr lang="ca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07438540"/>
                  </a:ext>
                </a:extLst>
              </a:tr>
              <a:tr h="3695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>
                          <a:effectLst/>
                        </a:rPr>
                        <a:t>PM2,5</a:t>
                      </a:r>
                      <a:endParaRPr lang="ca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2112</a:t>
                      </a:r>
                      <a:endParaRPr lang="ca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VL anual 25 µg/m</a:t>
                      </a:r>
                      <a:r>
                        <a:rPr lang="ca-ES" sz="1800" baseline="30000" dirty="0">
                          <a:effectLst/>
                        </a:rPr>
                        <a:t>3</a:t>
                      </a:r>
                      <a:endParaRPr lang="ca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1,2%</a:t>
                      </a:r>
                      <a:endParaRPr lang="ca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3</a:t>
                      </a:r>
                      <a:endParaRPr lang="ca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294</a:t>
                      </a:r>
                      <a:endParaRPr lang="ca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27508485"/>
                  </a:ext>
                </a:extLst>
              </a:tr>
              <a:tr h="459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>
                          <a:effectLst/>
                        </a:rPr>
                        <a:t>NO2</a:t>
                      </a:r>
                      <a:endParaRPr lang="ca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3546</a:t>
                      </a:r>
                      <a:endParaRPr lang="ca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VL anual 40 µg/m</a:t>
                      </a:r>
                      <a:r>
                        <a:rPr lang="ca-ES" sz="1800" baseline="30000" dirty="0">
                          <a:effectLst/>
                        </a:rPr>
                        <a:t>3</a:t>
                      </a:r>
                      <a:endParaRPr lang="ca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>
                          <a:effectLst/>
                        </a:rPr>
                        <a:t>2%</a:t>
                      </a:r>
                      <a:endParaRPr lang="ca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8</a:t>
                      </a:r>
                      <a:endParaRPr lang="ca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508</a:t>
                      </a:r>
                      <a:endParaRPr lang="ca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35677606"/>
                  </a:ext>
                </a:extLst>
              </a:tr>
              <a:tr h="421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>
                          <a:effectLst/>
                        </a:rPr>
                        <a:t>O3</a:t>
                      </a:r>
                      <a:endParaRPr lang="ca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2280</a:t>
                      </a:r>
                      <a:endParaRPr lang="ca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VO diari 8h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120 µg/m</a:t>
                      </a:r>
                      <a:r>
                        <a:rPr lang="ca-ES" sz="1800" baseline="30000" dirty="0">
                          <a:effectLst/>
                        </a:rPr>
                        <a:t>3</a:t>
                      </a:r>
                      <a:endParaRPr lang="ca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17%</a:t>
                      </a:r>
                      <a:endParaRPr lang="ca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16</a:t>
                      </a:r>
                      <a:endParaRPr lang="ca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410</a:t>
                      </a:r>
                      <a:endParaRPr lang="ca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27937966"/>
                  </a:ext>
                </a:extLst>
              </a:tr>
              <a:tr h="3785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b="1" dirty="0" err="1">
                          <a:effectLst/>
                        </a:rPr>
                        <a:t>BaP</a:t>
                      </a:r>
                      <a:endParaRPr lang="ca-E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b="1" dirty="0">
                          <a:effectLst/>
                        </a:rPr>
                        <a:t>775</a:t>
                      </a:r>
                      <a:endParaRPr lang="ca-E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b="1" dirty="0">
                          <a:effectLst/>
                        </a:rPr>
                        <a:t>VO anual 1ng/m</a:t>
                      </a:r>
                      <a:r>
                        <a:rPr lang="ca-ES" sz="1800" b="1" baseline="30000" dirty="0">
                          <a:effectLst/>
                        </a:rPr>
                        <a:t>3</a:t>
                      </a:r>
                      <a:endParaRPr lang="ca-E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b="1" dirty="0">
                          <a:effectLst/>
                        </a:rPr>
                        <a:t>18%</a:t>
                      </a:r>
                      <a:endParaRPr lang="ca-E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b="1" dirty="0">
                          <a:effectLst/>
                        </a:rPr>
                        <a:t>9</a:t>
                      </a:r>
                      <a:endParaRPr lang="ca-E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b="1" dirty="0">
                          <a:effectLst/>
                        </a:rPr>
                        <a:t>84</a:t>
                      </a:r>
                      <a:endParaRPr lang="ca-E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9734572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615F61F1-E1E5-768F-53A7-C71AF05CB8F8}"/>
              </a:ext>
            </a:extLst>
          </p:cNvPr>
          <p:cNvSpPr/>
          <p:nvPr/>
        </p:nvSpPr>
        <p:spPr>
          <a:xfrm>
            <a:off x="659161" y="6486709"/>
            <a:ext cx="67708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Font:</a:t>
            </a:r>
            <a:r>
              <a:rPr lang="es-ES" sz="1400" i="1" dirty="0">
                <a:ea typeface="Calibri" panose="020F0502020204030204" pitchFamily="34" charset="0"/>
                <a:cs typeface="Times New Roman" panose="02020603050405020304" pitchFamily="18" charset="0"/>
              </a:rPr>
              <a:t> EEA. </a:t>
            </a:r>
            <a:r>
              <a:rPr lang="en-US" sz="1400" i="1" dirty="0"/>
              <a:t>Status report of air quality in Europe for year 2023, using validated data</a:t>
            </a:r>
            <a:endParaRPr lang="ca-ES" sz="1400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5D2712-1C85-37F6-BEAF-99CC3BBE1E6F}"/>
              </a:ext>
            </a:extLst>
          </p:cNvPr>
          <p:cNvSpPr/>
          <p:nvPr/>
        </p:nvSpPr>
        <p:spPr>
          <a:xfrm>
            <a:off x="557561" y="5805955"/>
            <a:ext cx="9043774" cy="343748"/>
          </a:xfrm>
          <a:prstGeom prst="rect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Rectángulo 1">
            <a:extLst>
              <a:ext uri="{FF2B5EF4-FFF2-40B4-BE49-F238E27FC236}">
                <a16:creationId xmlns:a16="http://schemas.microsoft.com/office/drawing/2014/main" id="{8A8CD24E-182C-BDAF-B6DC-8ECB94FD0325}"/>
              </a:ext>
            </a:extLst>
          </p:cNvPr>
          <p:cNvSpPr/>
          <p:nvPr/>
        </p:nvSpPr>
        <p:spPr>
          <a:xfrm>
            <a:off x="532879" y="864361"/>
            <a:ext cx="9626053" cy="5283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ts val="3400"/>
              </a:lnSpc>
              <a:buAutoNum type="arabicPeriod"/>
            </a:pPr>
            <a:r>
              <a:rPr lang="ca-ES" sz="3200" b="1" dirty="0">
                <a:latin typeface="Calibri" charset="0"/>
                <a:ea typeface="Calibri" charset="0"/>
                <a:cs typeface="Calibri" charset="0"/>
              </a:rPr>
              <a:t>Importància del </a:t>
            </a:r>
            <a:r>
              <a:rPr lang="ca-ES" sz="3200" b="1" dirty="0" err="1">
                <a:latin typeface="Calibri" charset="0"/>
                <a:ea typeface="Calibri" charset="0"/>
                <a:cs typeface="Calibri" charset="0"/>
              </a:rPr>
              <a:t>BaP</a:t>
            </a:r>
            <a:r>
              <a:rPr lang="ca-ES" sz="3200" b="1" dirty="0">
                <a:latin typeface="Calibri" charset="0"/>
                <a:ea typeface="Calibri" charset="0"/>
                <a:cs typeface="Calibri" charset="0"/>
              </a:rPr>
              <a:t>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A92C5F2-CA7F-2AD2-A1AD-AD930C7802F5}"/>
              </a:ext>
            </a:extLst>
          </p:cNvPr>
          <p:cNvSpPr/>
          <p:nvPr/>
        </p:nvSpPr>
        <p:spPr>
          <a:xfrm>
            <a:off x="5791199" y="5651500"/>
            <a:ext cx="660401" cy="647700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" name="Rectángulo 1">
            <a:extLst>
              <a:ext uri="{FF2B5EF4-FFF2-40B4-BE49-F238E27FC236}">
                <a16:creationId xmlns:a16="http://schemas.microsoft.com/office/drawing/2014/main" id="{3ED7FE8E-CB07-B714-E91D-6E1521499DC8}"/>
              </a:ext>
            </a:extLst>
          </p:cNvPr>
          <p:cNvSpPr/>
          <p:nvPr/>
        </p:nvSpPr>
        <p:spPr>
          <a:xfrm>
            <a:off x="557561" y="1595344"/>
            <a:ext cx="687242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ca-ES" b="1" dirty="0">
                <a:solidFill>
                  <a:srgbClr val="28AA9B"/>
                </a:solidFill>
              </a:rPr>
              <a:t>El contaminant amb un % més elevat de superacions a Europa el 2023</a:t>
            </a:r>
          </a:p>
        </p:txBody>
      </p:sp>
    </p:spTree>
    <p:extLst>
      <p:ext uri="{BB962C8B-B14F-4D97-AF65-F5344CB8AC3E}">
        <p14:creationId xmlns:p14="http://schemas.microsoft.com/office/powerpoint/2010/main" val="74650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54ADB-0734-4A79-2483-B734D9424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46333DE-0AA6-9D43-2FD8-9FB1F6A8C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48"/>
            <a:ext cx="10694853" cy="7557527"/>
          </a:xfrm>
          <a:prstGeom prst="rect">
            <a:avLst/>
          </a:prstGeom>
        </p:spPr>
      </p:pic>
      <p:sp>
        <p:nvSpPr>
          <p:cNvPr id="7" name="QuadreDeText 6">
            <a:extLst>
              <a:ext uri="{FF2B5EF4-FFF2-40B4-BE49-F238E27FC236}">
                <a16:creationId xmlns:a16="http://schemas.microsoft.com/office/drawing/2014/main" id="{FC7C7BDE-0E86-3208-CEDF-3B85374BFF5C}"/>
              </a:ext>
            </a:extLst>
          </p:cNvPr>
          <p:cNvSpPr txBox="1"/>
          <p:nvPr/>
        </p:nvSpPr>
        <p:spPr>
          <a:xfrm>
            <a:off x="2169946" y="253157"/>
            <a:ext cx="5729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>
                <a:latin typeface="Calibri" charset="0"/>
                <a:ea typeface="Calibri" charset="0"/>
                <a:cs typeface="Calibri" charset="0"/>
              </a:rPr>
              <a:t>2. Nivells de </a:t>
            </a:r>
            <a:r>
              <a:rPr lang="ca-ES" sz="3200" b="1" dirty="0" err="1">
                <a:latin typeface="Calibri" charset="0"/>
                <a:ea typeface="Calibri" charset="0"/>
                <a:cs typeface="Calibri" charset="0"/>
              </a:rPr>
              <a:t>BaP</a:t>
            </a:r>
            <a:r>
              <a:rPr lang="ca-ES" sz="3200" b="1" dirty="0">
                <a:latin typeface="Calibri" charset="0"/>
                <a:ea typeface="Calibri" charset="0"/>
                <a:cs typeface="Calibri" charset="0"/>
              </a:rPr>
              <a:t> al món, Europa,  Espanya i Catalunya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2DC3F5C-C96F-826A-9371-8421D00B8A9F}"/>
              </a:ext>
            </a:extLst>
          </p:cNvPr>
          <p:cNvSpPr>
            <a:spLocks noChangeAspect="1"/>
          </p:cNvSpPr>
          <p:nvPr/>
        </p:nvSpPr>
        <p:spPr>
          <a:xfrm>
            <a:off x="895531" y="614332"/>
            <a:ext cx="1080000" cy="1080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90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Rectángulo 1">
            <a:extLst>
              <a:ext uri="{FF2B5EF4-FFF2-40B4-BE49-F238E27FC236}">
                <a16:creationId xmlns:a16="http://schemas.microsoft.com/office/drawing/2014/main" id="{7F006329-FA07-571B-B320-75E5DA1A08BA}"/>
              </a:ext>
            </a:extLst>
          </p:cNvPr>
          <p:cNvSpPr/>
          <p:nvPr/>
        </p:nvSpPr>
        <p:spPr>
          <a:xfrm>
            <a:off x="1065760" y="2529441"/>
            <a:ext cx="9626053" cy="47770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200" b="1" dirty="0" err="1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BaP</a:t>
            </a:r>
            <a:r>
              <a:rPr lang="ca-ES" sz="22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 al món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200" b="1" dirty="0" err="1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BaP</a:t>
            </a:r>
            <a:r>
              <a:rPr lang="ca-ES" sz="22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 al Japó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200" b="1" dirty="0" err="1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BaP</a:t>
            </a:r>
            <a:r>
              <a:rPr lang="ca-ES" sz="22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 a Europa (tendència i nivells per països, el cas de Polònia)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200" b="1" dirty="0" err="1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BaP</a:t>
            </a:r>
            <a:r>
              <a:rPr lang="ca-ES" sz="22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 a Espanya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200" b="1" dirty="0" err="1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BaP</a:t>
            </a:r>
            <a:r>
              <a:rPr lang="ca-ES" sz="22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 a Catalunya</a:t>
            </a:r>
          </a:p>
          <a:p>
            <a:pPr>
              <a:lnSpc>
                <a:spcPts val="3400"/>
              </a:lnSpc>
            </a:pPr>
            <a:endParaRPr lang="ca-ES" sz="2200" b="1" dirty="0">
              <a:solidFill>
                <a:srgbClr val="29AA97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ts val="3400"/>
              </a:lnSpc>
            </a:pPr>
            <a:endParaRPr lang="ca-ES" sz="2200" b="1" dirty="0">
              <a:solidFill>
                <a:srgbClr val="29AA97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ts val="3400"/>
              </a:lnSpc>
            </a:pPr>
            <a:endParaRPr lang="ca-ES" sz="2200" b="1" dirty="0">
              <a:solidFill>
                <a:srgbClr val="29AA97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ts val="3400"/>
              </a:lnSpc>
            </a:pPr>
            <a:endParaRPr lang="ca-ES" sz="2200" b="1" dirty="0">
              <a:solidFill>
                <a:srgbClr val="29AA97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ts val="3400"/>
              </a:lnSpc>
            </a:pPr>
            <a:endParaRPr lang="ca-ES" sz="2200" b="1" dirty="0">
              <a:solidFill>
                <a:srgbClr val="29AA97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009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B390E-CF97-7E39-CA6A-EE3A94E61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2021376-1862-0C99-7FF8-38BB904D4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48"/>
            <a:ext cx="10694853" cy="7557527"/>
          </a:xfrm>
          <a:prstGeom prst="rect">
            <a:avLst/>
          </a:prstGeom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DCA2C7BD-9A2D-7AA0-6345-0F38EEAB3B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494" r="52137" b="59213"/>
          <a:stretch>
            <a:fillRect/>
          </a:stretch>
        </p:blipFill>
        <p:spPr>
          <a:xfrm>
            <a:off x="554291" y="1587499"/>
            <a:ext cx="9583230" cy="460518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QuadreDeText 5">
            <a:extLst>
              <a:ext uri="{FF2B5EF4-FFF2-40B4-BE49-F238E27FC236}">
                <a16:creationId xmlns:a16="http://schemas.microsoft.com/office/drawing/2014/main" id="{A66E5ED1-CC50-9DD3-0B85-19C6288E753B}"/>
              </a:ext>
            </a:extLst>
          </p:cNvPr>
          <p:cNvSpPr txBox="1"/>
          <p:nvPr/>
        </p:nvSpPr>
        <p:spPr>
          <a:xfrm>
            <a:off x="912159" y="6470155"/>
            <a:ext cx="819922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1400" b="1" i="1" dirty="0"/>
              <a:t>Font: </a:t>
            </a:r>
            <a:r>
              <a:rPr lang="ca-ES" sz="1400" i="1" dirty="0"/>
              <a:t>Mega </a:t>
            </a:r>
            <a:r>
              <a:rPr lang="ca-ES" sz="1400" i="1" dirty="0" err="1"/>
              <a:t>Octaviani</a:t>
            </a:r>
            <a:r>
              <a:rPr lang="ca-ES" sz="1400" i="1" dirty="0"/>
              <a:t> et al. “</a:t>
            </a:r>
            <a:r>
              <a:rPr lang="ca-ES" sz="1400" i="1" dirty="0" err="1"/>
              <a:t>Heterogeneous</a:t>
            </a:r>
            <a:r>
              <a:rPr lang="ca-ES" sz="1400" i="1" dirty="0"/>
              <a:t> </a:t>
            </a:r>
            <a:r>
              <a:rPr lang="ca-ES" sz="1400" i="1" dirty="0" err="1"/>
              <a:t>reaction</a:t>
            </a:r>
            <a:r>
              <a:rPr lang="ca-ES" sz="1400" i="1" dirty="0"/>
              <a:t> </a:t>
            </a:r>
            <a:r>
              <a:rPr lang="ca-ES" sz="1400" i="1" dirty="0" err="1"/>
              <a:t>kcinetics</a:t>
            </a:r>
            <a:r>
              <a:rPr lang="ca-ES" sz="1400" i="1" dirty="0"/>
              <a:t> </a:t>
            </a:r>
            <a:r>
              <a:rPr lang="ca-ES" sz="1400" i="1" dirty="0" err="1"/>
              <a:t>influencing</a:t>
            </a:r>
            <a:r>
              <a:rPr lang="ca-ES" sz="1400" i="1" dirty="0"/>
              <a:t> benzo(a)</a:t>
            </a:r>
            <a:r>
              <a:rPr lang="ca-ES" sz="1400" i="1" dirty="0" err="1"/>
              <a:t>pyrene</a:t>
            </a:r>
            <a:r>
              <a:rPr lang="ca-ES" sz="1400" i="1" dirty="0"/>
              <a:t> </a:t>
            </a:r>
            <a:r>
              <a:rPr lang="ca-ES" sz="1400" i="1" dirty="0" err="1"/>
              <a:t>globa</a:t>
            </a:r>
            <a:r>
              <a:rPr lang="ca-ES" sz="1400" i="1" dirty="0"/>
              <a:t> </a:t>
            </a:r>
            <a:r>
              <a:rPr lang="ca-ES" sz="1400" i="1" dirty="0" err="1"/>
              <a:t>atmospheric</a:t>
            </a:r>
            <a:r>
              <a:rPr lang="ca-ES" sz="1400" i="1" dirty="0"/>
              <a:t> Distribution </a:t>
            </a:r>
            <a:r>
              <a:rPr lang="ca-ES" sz="1400" i="1" dirty="0" err="1"/>
              <a:t>and</a:t>
            </a:r>
            <a:r>
              <a:rPr lang="ca-ES" sz="1400" i="1" dirty="0"/>
              <a:t> </a:t>
            </a:r>
            <a:r>
              <a:rPr lang="ca-ES" sz="1400" i="1" dirty="0" err="1"/>
              <a:t>related</a:t>
            </a:r>
            <a:r>
              <a:rPr lang="ca-ES" sz="1400" i="1" dirty="0"/>
              <a:t> </a:t>
            </a:r>
            <a:r>
              <a:rPr lang="ca-ES" sz="1400" i="1" dirty="0" err="1"/>
              <a:t>lifetime</a:t>
            </a:r>
            <a:r>
              <a:rPr lang="ca-ES" sz="1400" i="1" dirty="0"/>
              <a:t> </a:t>
            </a:r>
            <a:r>
              <a:rPr lang="ca-ES" sz="1400" i="1" dirty="0" err="1"/>
              <a:t>lung</a:t>
            </a:r>
            <a:r>
              <a:rPr lang="ca-ES" sz="1400" i="1" dirty="0"/>
              <a:t> càncer </a:t>
            </a:r>
            <a:r>
              <a:rPr lang="ca-ES" sz="1400" i="1" dirty="0" err="1"/>
              <a:t>risk</a:t>
            </a:r>
            <a:r>
              <a:rPr lang="ca-ES" sz="1400" i="1" dirty="0"/>
              <a:t>” </a:t>
            </a:r>
            <a:r>
              <a:rPr lang="ca-ES" sz="1400" i="1" dirty="0" err="1"/>
              <a:t>Preprint</a:t>
            </a:r>
            <a:r>
              <a:rPr lang="ca-ES" sz="1400" i="1" dirty="0"/>
              <a:t> </a:t>
            </a:r>
            <a:r>
              <a:rPr lang="ca-ES" sz="1400" i="1" dirty="0" err="1"/>
              <a:t>repository</a:t>
            </a:r>
            <a:r>
              <a:rPr lang="ca-ES" sz="1400" i="1" dirty="0"/>
              <a:t> </a:t>
            </a:r>
            <a:r>
              <a:rPr lang="ca-ES" sz="1400" i="1" dirty="0" err="1"/>
              <a:t>EGUsphere</a:t>
            </a:r>
            <a:r>
              <a:rPr lang="ca-ES" sz="1400" i="1" dirty="0"/>
              <a:t> (2025).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B0CA715-EABC-C402-39C2-8E3ADB5C4944}"/>
              </a:ext>
            </a:extLst>
          </p:cNvPr>
          <p:cNvSpPr/>
          <p:nvPr/>
        </p:nvSpPr>
        <p:spPr>
          <a:xfrm>
            <a:off x="341781" y="827910"/>
            <a:ext cx="9626053" cy="5283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ca-ES" sz="3200" b="1" dirty="0">
                <a:latin typeface="Calibri" charset="0"/>
                <a:ea typeface="Calibri" charset="0"/>
                <a:cs typeface="Calibri" charset="0"/>
              </a:rPr>
              <a:t>2. </a:t>
            </a:r>
            <a:r>
              <a:rPr lang="ca-ES" sz="3200" b="1" dirty="0" err="1">
                <a:latin typeface="Calibri" charset="0"/>
                <a:ea typeface="Calibri" charset="0"/>
                <a:cs typeface="Calibri" charset="0"/>
              </a:rPr>
              <a:t>BaP</a:t>
            </a:r>
            <a:r>
              <a:rPr lang="ca-ES" sz="3200" b="1" dirty="0">
                <a:latin typeface="Calibri" charset="0"/>
                <a:ea typeface="Calibri" charset="0"/>
                <a:cs typeface="Calibri" charset="0"/>
              </a:rPr>
              <a:t> al món</a:t>
            </a:r>
          </a:p>
        </p:txBody>
      </p:sp>
    </p:spTree>
    <p:extLst>
      <p:ext uri="{BB962C8B-B14F-4D97-AF65-F5344CB8AC3E}">
        <p14:creationId xmlns:p14="http://schemas.microsoft.com/office/powerpoint/2010/main" val="3454106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F3142-543A-0192-9D91-B9443D434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C7F2D7D-D57F-7052-8192-547ADEAE5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4853" cy="7557527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11A812A-4740-9F62-61A7-658A9BB90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18" y="2375088"/>
            <a:ext cx="9167845" cy="35764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QuadreDeText 5">
            <a:extLst>
              <a:ext uri="{FF2B5EF4-FFF2-40B4-BE49-F238E27FC236}">
                <a16:creationId xmlns:a16="http://schemas.microsoft.com/office/drawing/2014/main" id="{5F923A5A-F0ED-A4A8-AF31-A7B0450E4DDC}"/>
              </a:ext>
            </a:extLst>
          </p:cNvPr>
          <p:cNvSpPr txBox="1"/>
          <p:nvPr/>
        </p:nvSpPr>
        <p:spPr>
          <a:xfrm>
            <a:off x="570884" y="6354585"/>
            <a:ext cx="916784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ca-ES" i="1" dirty="0"/>
              <a:t>Font: </a:t>
            </a:r>
            <a:r>
              <a:rPr lang="ca-ES" b="0" i="1" dirty="0" err="1"/>
              <a:t>Shin</a:t>
            </a:r>
            <a:r>
              <a:rPr lang="ca-ES" b="0" i="1" dirty="0"/>
              <a:t> </a:t>
            </a:r>
            <a:r>
              <a:rPr lang="ca-ES" b="0" i="1" dirty="0" err="1"/>
              <a:t>Araki</a:t>
            </a:r>
            <a:r>
              <a:rPr lang="ca-ES" b="0" i="1" dirty="0"/>
              <a:t> et al. “Long </a:t>
            </a:r>
            <a:r>
              <a:rPr lang="ca-ES" b="0" i="1" dirty="0" err="1"/>
              <a:t>term</a:t>
            </a:r>
            <a:r>
              <a:rPr lang="ca-ES" b="0" i="1" dirty="0"/>
              <a:t> </a:t>
            </a:r>
            <a:r>
              <a:rPr lang="ca-ES" b="0" i="1" dirty="0" err="1"/>
              <a:t>spatiotemporal</a:t>
            </a:r>
            <a:r>
              <a:rPr lang="ca-ES" b="0" i="1" dirty="0"/>
              <a:t> </a:t>
            </a:r>
            <a:r>
              <a:rPr lang="ca-ES" b="0" i="1" dirty="0" err="1"/>
              <a:t>variation</a:t>
            </a:r>
            <a:r>
              <a:rPr lang="ca-ES" b="0" i="1" dirty="0"/>
              <a:t> of benzo(a)</a:t>
            </a:r>
            <a:r>
              <a:rPr lang="ca-ES" b="0" i="1" dirty="0" err="1"/>
              <a:t>pyrene</a:t>
            </a:r>
            <a:r>
              <a:rPr lang="ca-ES" b="0" i="1" dirty="0"/>
              <a:t> in </a:t>
            </a:r>
            <a:r>
              <a:rPr lang="ca-ES" b="0" i="1" dirty="0" err="1"/>
              <a:t>Japan</a:t>
            </a:r>
            <a:r>
              <a:rPr lang="ca-ES" b="0" i="1" dirty="0"/>
              <a:t>: Significant </a:t>
            </a:r>
            <a:r>
              <a:rPr lang="ca-ES" b="0" i="1" dirty="0" err="1"/>
              <a:t>decrease</a:t>
            </a:r>
            <a:r>
              <a:rPr lang="ca-ES" b="0" i="1" dirty="0"/>
              <a:t> in ambient </a:t>
            </a:r>
            <a:r>
              <a:rPr lang="ca-ES" b="0" i="1" dirty="0" err="1"/>
              <a:t>concentrations</a:t>
            </a:r>
            <a:r>
              <a:rPr lang="ca-ES" b="0" i="1" dirty="0"/>
              <a:t>, </a:t>
            </a:r>
            <a:r>
              <a:rPr lang="ca-ES" b="0" i="1" dirty="0" err="1"/>
              <a:t>human</a:t>
            </a:r>
            <a:r>
              <a:rPr lang="ca-ES" b="0" i="1" dirty="0"/>
              <a:t> </a:t>
            </a:r>
            <a:r>
              <a:rPr lang="ca-ES" b="0" i="1" dirty="0" err="1"/>
              <a:t>exposure</a:t>
            </a:r>
            <a:r>
              <a:rPr lang="ca-ES" b="0" i="1" dirty="0"/>
              <a:t>, </a:t>
            </a:r>
            <a:r>
              <a:rPr lang="ca-ES" b="0" i="1" dirty="0" err="1"/>
              <a:t>and</a:t>
            </a:r>
            <a:r>
              <a:rPr lang="ca-ES" b="0" i="1" dirty="0"/>
              <a:t> Health </a:t>
            </a:r>
            <a:r>
              <a:rPr lang="ca-ES" b="0" i="1" dirty="0" err="1"/>
              <a:t>risk</a:t>
            </a:r>
            <a:r>
              <a:rPr lang="ca-ES" b="0" i="1" dirty="0"/>
              <a:t>” </a:t>
            </a:r>
            <a:r>
              <a:rPr lang="ca-ES" b="0" i="1" dirty="0" err="1"/>
              <a:t>Environmental</a:t>
            </a:r>
            <a:r>
              <a:rPr lang="ca-ES" b="0" i="1" dirty="0"/>
              <a:t> </a:t>
            </a:r>
            <a:r>
              <a:rPr lang="ca-ES" b="0" i="1" dirty="0" err="1"/>
              <a:t>Pollution</a:t>
            </a:r>
            <a:r>
              <a:rPr lang="ca-ES" b="0" i="1" dirty="0"/>
              <a:t>, vol. 360, 1 novembre 2024, 124650.</a:t>
            </a:r>
          </a:p>
        </p:txBody>
      </p:sp>
      <p:sp>
        <p:nvSpPr>
          <p:cNvPr id="8" name="Fletxa: dreta 7">
            <a:extLst>
              <a:ext uri="{FF2B5EF4-FFF2-40B4-BE49-F238E27FC236}">
                <a16:creationId xmlns:a16="http://schemas.microsoft.com/office/drawing/2014/main" id="{AE219DDE-2DA7-222D-A838-9D96A84C2C4B}"/>
              </a:ext>
            </a:extLst>
          </p:cNvPr>
          <p:cNvSpPr/>
          <p:nvPr/>
        </p:nvSpPr>
        <p:spPr>
          <a:xfrm rot="10800000">
            <a:off x="9612218" y="2871790"/>
            <a:ext cx="659640" cy="318906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" name="Rectángulo 1">
            <a:extLst>
              <a:ext uri="{FF2B5EF4-FFF2-40B4-BE49-F238E27FC236}">
                <a16:creationId xmlns:a16="http://schemas.microsoft.com/office/drawing/2014/main" id="{3D16C6C7-1DFB-2D9C-E669-EFC82DD65758}"/>
              </a:ext>
            </a:extLst>
          </p:cNvPr>
          <p:cNvSpPr/>
          <p:nvPr/>
        </p:nvSpPr>
        <p:spPr>
          <a:xfrm>
            <a:off x="341781" y="827910"/>
            <a:ext cx="9626053" cy="5283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ca-ES" sz="3200" b="1" dirty="0">
                <a:latin typeface="Calibri" charset="0"/>
                <a:ea typeface="Calibri" charset="0"/>
                <a:cs typeface="Calibri" charset="0"/>
              </a:rPr>
              <a:t>2. </a:t>
            </a:r>
            <a:r>
              <a:rPr lang="ca-ES" sz="3200" b="1" dirty="0" err="1">
                <a:latin typeface="Calibri" charset="0"/>
                <a:ea typeface="Calibri" charset="0"/>
                <a:cs typeface="Calibri" charset="0"/>
              </a:rPr>
              <a:t>BaP</a:t>
            </a:r>
            <a:r>
              <a:rPr lang="ca-ES" sz="3200" b="1" dirty="0">
                <a:latin typeface="Calibri" charset="0"/>
                <a:ea typeface="Calibri" charset="0"/>
                <a:cs typeface="Calibri" charset="0"/>
              </a:rPr>
              <a:t> al Japó </a:t>
            </a:r>
          </a:p>
        </p:txBody>
      </p:sp>
    </p:spTree>
    <p:extLst>
      <p:ext uri="{BB962C8B-B14F-4D97-AF65-F5344CB8AC3E}">
        <p14:creationId xmlns:p14="http://schemas.microsoft.com/office/powerpoint/2010/main" val="2072143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32D66-8808-291B-528D-00CCD3A40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3E7EA0C-7721-10CC-E9BC-387D7D2FE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48"/>
            <a:ext cx="10694853" cy="755752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60000"/>
              </a:prstClr>
            </a:outerShdw>
          </a:effectLst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D3B4CAC9-F19F-3EC4-8F38-6CEFE03C9D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645" r="36984" b="-685"/>
          <a:stretch>
            <a:fillRect/>
          </a:stretch>
        </p:blipFill>
        <p:spPr>
          <a:xfrm>
            <a:off x="404244" y="1334520"/>
            <a:ext cx="9905288" cy="404231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DC713768-FA2A-DF88-E085-65062EA1D3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150" t="3696"/>
          <a:stretch>
            <a:fillRect/>
          </a:stretch>
        </p:blipFill>
        <p:spPr>
          <a:xfrm>
            <a:off x="6625157" y="5107259"/>
            <a:ext cx="3674750" cy="205182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A74F7A0-9002-419C-EACB-4D95E6DCA09D}"/>
              </a:ext>
            </a:extLst>
          </p:cNvPr>
          <p:cNvSpPr txBox="1">
            <a:spLocks/>
          </p:cNvSpPr>
          <p:nvPr/>
        </p:nvSpPr>
        <p:spPr>
          <a:xfrm>
            <a:off x="185328" y="5883442"/>
            <a:ext cx="6254500" cy="95410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/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400" dirty="0" err="1"/>
              <a:t>L’any</a:t>
            </a:r>
            <a:r>
              <a:rPr lang="es-ES" sz="1400" dirty="0"/>
              <a:t> 2023, en 9 </a:t>
            </a:r>
            <a:r>
              <a:rPr lang="es-ES" sz="1400" dirty="0" err="1"/>
              <a:t>països</a:t>
            </a:r>
            <a:r>
              <a:rPr lang="es-ES" sz="1400" dirty="0"/>
              <a:t> es supera el valor </a:t>
            </a:r>
            <a:r>
              <a:rPr lang="es-ES" sz="1400" dirty="0" err="1"/>
              <a:t>objectiu</a:t>
            </a:r>
            <a:r>
              <a:rPr lang="es-ES" sz="1400" dirty="0"/>
              <a:t> d’1 ng/m</a:t>
            </a:r>
            <a:r>
              <a:rPr lang="es-ES" sz="1400" baseline="30000" dirty="0"/>
              <a:t>3</a:t>
            </a:r>
            <a:r>
              <a:rPr lang="es-ES" sz="1400" dirty="0"/>
              <a:t>. </a:t>
            </a:r>
          </a:p>
          <a:p>
            <a:pPr algn="l"/>
            <a:r>
              <a:rPr lang="es-ES" sz="1400" dirty="0" err="1"/>
              <a:t>Tots</a:t>
            </a:r>
            <a:r>
              <a:rPr lang="es-ES" sz="1400" dirty="0"/>
              <a:t> </a:t>
            </a:r>
            <a:r>
              <a:rPr lang="es-ES" sz="1400" dirty="0" err="1"/>
              <a:t>els</a:t>
            </a:r>
            <a:r>
              <a:rPr lang="es-ES" sz="1400" dirty="0"/>
              <a:t> </a:t>
            </a:r>
            <a:r>
              <a:rPr lang="es-ES" sz="1400" dirty="0" err="1"/>
              <a:t>països</a:t>
            </a:r>
            <a:r>
              <a:rPr lang="es-ES" sz="1400" dirty="0"/>
              <a:t>, excepte </a:t>
            </a:r>
            <a:r>
              <a:rPr lang="es-ES" sz="1400" dirty="0" err="1"/>
              <a:t>Xipre</a:t>
            </a:r>
            <a:r>
              <a:rPr lang="es-ES" sz="1400" dirty="0"/>
              <a:t>, Malta, </a:t>
            </a:r>
            <a:r>
              <a:rPr lang="es-ES" sz="1400" dirty="0" err="1"/>
              <a:t>Luxemburg</a:t>
            </a:r>
            <a:r>
              <a:rPr lang="es-ES" sz="1400" dirty="0"/>
              <a:t>, Malta, Portugal i Suecia, van </a:t>
            </a:r>
            <a:r>
              <a:rPr lang="es-ES" sz="1400" dirty="0" err="1"/>
              <a:t>tenir</a:t>
            </a:r>
            <a:r>
              <a:rPr lang="es-ES" sz="1400" dirty="0"/>
              <a:t> </a:t>
            </a:r>
            <a:r>
              <a:rPr lang="es-ES" sz="1400" dirty="0" err="1"/>
              <a:t>superacions</a:t>
            </a:r>
            <a:r>
              <a:rPr lang="es-ES" sz="1400" dirty="0"/>
              <a:t> del valor </a:t>
            </a:r>
            <a:r>
              <a:rPr lang="es-ES" sz="1400" dirty="0" err="1"/>
              <a:t>guia</a:t>
            </a:r>
            <a:r>
              <a:rPr lang="es-ES" sz="1400" dirty="0"/>
              <a:t> 0,12ng/m</a:t>
            </a:r>
            <a:r>
              <a:rPr lang="es-ES" sz="1400" baseline="30000" dirty="0"/>
              <a:t>3</a:t>
            </a:r>
            <a:r>
              <a:rPr lang="es-ES" sz="1400" dirty="0"/>
              <a:t> en alguna </a:t>
            </a:r>
            <a:r>
              <a:rPr lang="es-ES" sz="1400" dirty="0" err="1"/>
              <a:t>estació</a:t>
            </a:r>
            <a:r>
              <a:rPr lang="es-ES" sz="1400" dirty="0"/>
              <a:t> (26% </a:t>
            </a:r>
            <a:r>
              <a:rPr lang="es-ES" sz="1400" dirty="0" err="1"/>
              <a:t>estacions</a:t>
            </a:r>
            <a:r>
              <a:rPr lang="es-ES" sz="1400" dirty="0"/>
              <a:t> per sota). </a:t>
            </a:r>
          </a:p>
          <a:p>
            <a:pPr algn="l"/>
            <a:r>
              <a:rPr lang="es-ES" sz="1400" dirty="0"/>
              <a:t>Hi ha </a:t>
            </a:r>
            <a:r>
              <a:rPr lang="es-ES" sz="1400" dirty="0" err="1"/>
              <a:t>tendència</a:t>
            </a:r>
            <a:r>
              <a:rPr lang="es-ES" sz="1400" dirty="0"/>
              <a:t> a la </a:t>
            </a:r>
            <a:r>
              <a:rPr lang="es-ES" sz="1400" dirty="0" err="1"/>
              <a:t>baixa</a:t>
            </a:r>
            <a:r>
              <a:rPr lang="es-ES" sz="1400" dirty="0"/>
              <a:t>.</a:t>
            </a:r>
          </a:p>
        </p:txBody>
      </p:sp>
      <p:sp>
        <p:nvSpPr>
          <p:cNvPr id="8" name="Marcador de texto 5">
            <a:extLst>
              <a:ext uri="{FF2B5EF4-FFF2-40B4-BE49-F238E27FC236}">
                <a16:creationId xmlns:a16="http://schemas.microsoft.com/office/drawing/2014/main" id="{54ED1619-519E-23F4-036A-0A31F2DF4476}"/>
              </a:ext>
            </a:extLst>
          </p:cNvPr>
          <p:cNvSpPr txBox="1">
            <a:spLocks/>
          </p:cNvSpPr>
          <p:nvPr/>
        </p:nvSpPr>
        <p:spPr>
          <a:xfrm>
            <a:off x="264778" y="5333743"/>
            <a:ext cx="6540283" cy="3547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 b="1" i="1" dirty="0"/>
              <a:t>Font:</a:t>
            </a:r>
            <a:r>
              <a:rPr lang="es-ES" sz="1400" i="1" dirty="0"/>
              <a:t> </a:t>
            </a:r>
            <a:r>
              <a:rPr lang="en-US" sz="1400" i="1" dirty="0">
                <a:hlinkClick r:id="rId4"/>
              </a:rPr>
              <a:t>Air quality statistics | Maps and charts | European Environment Agency (EEA) (europa.eu)</a:t>
            </a:r>
            <a:endParaRPr lang="es-ES" sz="1400" i="1" dirty="0"/>
          </a:p>
        </p:txBody>
      </p:sp>
      <p:sp>
        <p:nvSpPr>
          <p:cNvPr id="3" name="Rectángulo 1">
            <a:extLst>
              <a:ext uri="{FF2B5EF4-FFF2-40B4-BE49-F238E27FC236}">
                <a16:creationId xmlns:a16="http://schemas.microsoft.com/office/drawing/2014/main" id="{B280FB6E-6471-E3C8-B4FF-0140C5CD768C}"/>
              </a:ext>
            </a:extLst>
          </p:cNvPr>
          <p:cNvSpPr/>
          <p:nvPr/>
        </p:nvSpPr>
        <p:spPr>
          <a:xfrm>
            <a:off x="341781" y="827910"/>
            <a:ext cx="9626053" cy="5283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ca-ES" sz="3200" b="1" dirty="0">
                <a:latin typeface="Calibri" charset="0"/>
                <a:ea typeface="Calibri" charset="0"/>
                <a:cs typeface="Calibri" charset="0"/>
              </a:rPr>
              <a:t>2. </a:t>
            </a:r>
            <a:r>
              <a:rPr lang="ca-ES" sz="3200" b="1" dirty="0" err="1">
                <a:latin typeface="Calibri" charset="0"/>
                <a:ea typeface="Calibri" charset="0"/>
                <a:cs typeface="Calibri" charset="0"/>
              </a:rPr>
              <a:t>BaP</a:t>
            </a:r>
            <a:r>
              <a:rPr lang="ca-ES" sz="3200" b="1" dirty="0">
                <a:latin typeface="Calibri" charset="0"/>
                <a:ea typeface="Calibri" charset="0"/>
                <a:cs typeface="Calibri" charset="0"/>
              </a:rPr>
              <a:t> tendència dels nivells a Europa</a:t>
            </a:r>
          </a:p>
        </p:txBody>
      </p:sp>
      <p:sp>
        <p:nvSpPr>
          <p:cNvPr id="2" name="Marcador de texto 5">
            <a:extLst>
              <a:ext uri="{FF2B5EF4-FFF2-40B4-BE49-F238E27FC236}">
                <a16:creationId xmlns:a16="http://schemas.microsoft.com/office/drawing/2014/main" id="{50F653C7-85CA-A8B5-5AF1-3695CF647715}"/>
              </a:ext>
            </a:extLst>
          </p:cNvPr>
          <p:cNvSpPr txBox="1">
            <a:spLocks/>
          </p:cNvSpPr>
          <p:nvPr/>
        </p:nvSpPr>
        <p:spPr>
          <a:xfrm>
            <a:off x="307676" y="6829074"/>
            <a:ext cx="6272070" cy="35478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 b="1" i="1" dirty="0"/>
              <a:t>Font:</a:t>
            </a:r>
            <a:r>
              <a:rPr lang="es-ES" sz="1400" i="1" dirty="0"/>
              <a:t> EEA </a:t>
            </a:r>
            <a:r>
              <a:rPr lang="en-US" sz="1400" i="1" dirty="0"/>
              <a:t>Status report of air quality in Europe for year 2023, using validated data</a:t>
            </a:r>
            <a:endParaRPr lang="es-ES" sz="1400" i="1" dirty="0"/>
          </a:p>
        </p:txBody>
      </p:sp>
    </p:spTree>
    <p:extLst>
      <p:ext uri="{BB962C8B-B14F-4D97-AF65-F5344CB8AC3E}">
        <p14:creationId xmlns:p14="http://schemas.microsoft.com/office/powerpoint/2010/main" val="412417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0C5BA-7E7B-F9FB-BE01-832482B7F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3E7B9E4-D6E1-7296-18AF-09A410B19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48"/>
            <a:ext cx="10694853" cy="7557527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FF2BEB25-EAD6-E9BB-5F7F-9B599C3EF0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7635"/>
          <a:stretch>
            <a:fillRect/>
          </a:stretch>
        </p:blipFill>
        <p:spPr>
          <a:xfrm>
            <a:off x="364858" y="1354461"/>
            <a:ext cx="6860380" cy="558004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tge 2">
            <a:extLst>
              <a:ext uri="{FF2B5EF4-FFF2-40B4-BE49-F238E27FC236}">
                <a16:creationId xmlns:a16="http://schemas.microsoft.com/office/drawing/2014/main" id="{79A478A8-1980-9829-FCDC-7919DEF960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1608" r="196" b="46968"/>
          <a:stretch>
            <a:fillRect/>
          </a:stretch>
        </p:blipFill>
        <p:spPr>
          <a:xfrm>
            <a:off x="7225238" y="1354454"/>
            <a:ext cx="3101717" cy="295919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Marcador de texto 5">
            <a:extLst>
              <a:ext uri="{FF2B5EF4-FFF2-40B4-BE49-F238E27FC236}">
                <a16:creationId xmlns:a16="http://schemas.microsoft.com/office/drawing/2014/main" id="{5ADF190E-E0BB-EE38-EFA3-452D10622B04}"/>
              </a:ext>
            </a:extLst>
          </p:cNvPr>
          <p:cNvSpPr txBox="1">
            <a:spLocks/>
          </p:cNvSpPr>
          <p:nvPr/>
        </p:nvSpPr>
        <p:spPr>
          <a:xfrm>
            <a:off x="4634838" y="2080422"/>
            <a:ext cx="2378638" cy="246221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/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s-ES" dirty="0" err="1"/>
              <a:t>Problemàtica</a:t>
            </a:r>
            <a:r>
              <a:rPr lang="es-ES" dirty="0"/>
              <a:t> a </a:t>
            </a:r>
            <a:r>
              <a:rPr lang="es-ES" dirty="0" err="1"/>
              <a:t>moltes</a:t>
            </a:r>
            <a:r>
              <a:rPr lang="es-ES" dirty="0"/>
              <a:t> </a:t>
            </a:r>
            <a:r>
              <a:rPr lang="es-ES" dirty="0" err="1"/>
              <a:t>zones</a:t>
            </a:r>
            <a:r>
              <a:rPr lang="es-ES" dirty="0"/>
              <a:t> a causa de la </a:t>
            </a:r>
            <a:r>
              <a:rPr lang="es-ES" dirty="0" err="1"/>
              <a:t>combustió</a:t>
            </a:r>
            <a:r>
              <a:rPr lang="es-ES" dirty="0"/>
              <a:t> de </a:t>
            </a:r>
            <a:r>
              <a:rPr lang="es-ES" dirty="0" err="1"/>
              <a:t>carbó</a:t>
            </a:r>
            <a:r>
              <a:rPr lang="es-ES" dirty="0"/>
              <a:t> i </a:t>
            </a:r>
            <a:r>
              <a:rPr lang="es-ES" dirty="0" err="1"/>
              <a:t>biomassa</a:t>
            </a:r>
            <a:r>
              <a:rPr lang="es-ES" dirty="0"/>
              <a:t> per </a:t>
            </a:r>
            <a:r>
              <a:rPr lang="es-ES" dirty="0" err="1"/>
              <a:t>calefacció</a:t>
            </a:r>
            <a:r>
              <a:rPr lang="es-ES" dirty="0"/>
              <a:t> i, en menor mesura, per la crema de </a:t>
            </a:r>
            <a:r>
              <a:rPr lang="es-ES" dirty="0" err="1"/>
              <a:t>residus</a:t>
            </a:r>
            <a:r>
              <a:rPr lang="es-ES" dirty="0"/>
              <a:t> </a:t>
            </a:r>
            <a:r>
              <a:rPr lang="es-ES" dirty="0" err="1"/>
              <a:t>agrícoles</a:t>
            </a:r>
            <a:r>
              <a:rPr lang="es-ES" dirty="0"/>
              <a:t>. </a:t>
            </a:r>
          </a:p>
          <a:p>
            <a:endParaRPr lang="es-ES" dirty="0"/>
          </a:p>
          <a:p>
            <a:r>
              <a:rPr lang="es-ES" dirty="0" err="1"/>
              <a:t>És</a:t>
            </a:r>
            <a:r>
              <a:rPr lang="es-ES" dirty="0"/>
              <a:t> un </a:t>
            </a:r>
            <a:r>
              <a:rPr lang="es-ES" dirty="0" err="1"/>
              <a:t>dels</a:t>
            </a:r>
            <a:r>
              <a:rPr lang="es-ES" dirty="0"/>
              <a:t> 4 </a:t>
            </a:r>
            <a:r>
              <a:rPr lang="es-ES" dirty="0" err="1"/>
              <a:t>contaminants</a:t>
            </a:r>
            <a:r>
              <a:rPr lang="es-ES" dirty="0"/>
              <a:t> </a:t>
            </a:r>
            <a:r>
              <a:rPr lang="es-ES" dirty="0" err="1"/>
              <a:t>més</a:t>
            </a:r>
            <a:r>
              <a:rPr lang="es-ES" dirty="0"/>
              <a:t> </a:t>
            </a:r>
            <a:r>
              <a:rPr lang="es-ES" dirty="0" err="1"/>
              <a:t>rellevants</a:t>
            </a:r>
            <a:r>
              <a:rPr lang="es-ES" dirty="0"/>
              <a:t> en </a:t>
            </a:r>
            <a:r>
              <a:rPr lang="es-ES" dirty="0" err="1"/>
              <a:t>exposició</a:t>
            </a:r>
            <a:r>
              <a:rPr lang="es-ES" dirty="0"/>
              <a:t> a la </a:t>
            </a:r>
            <a:r>
              <a:rPr lang="es-ES" dirty="0" err="1"/>
              <a:t>població</a:t>
            </a:r>
            <a:r>
              <a:rPr lang="es-ES" dirty="0"/>
              <a:t> per sobre </a:t>
            </a:r>
            <a:r>
              <a:rPr lang="es-ES" dirty="0" err="1"/>
              <a:t>dels</a:t>
            </a:r>
            <a:r>
              <a:rPr lang="es-ES" dirty="0"/>
              <a:t> </a:t>
            </a:r>
            <a:r>
              <a:rPr lang="es-ES" dirty="0" err="1"/>
              <a:t>valors</a:t>
            </a:r>
            <a:r>
              <a:rPr lang="es-ES" dirty="0"/>
              <a:t> </a:t>
            </a:r>
            <a:r>
              <a:rPr lang="es-ES" dirty="0" err="1"/>
              <a:t>legislats</a:t>
            </a:r>
            <a:r>
              <a:rPr lang="es-ES" dirty="0"/>
              <a:t>. </a:t>
            </a:r>
          </a:p>
        </p:txBody>
      </p:sp>
      <p:sp>
        <p:nvSpPr>
          <p:cNvPr id="6" name="Rectángulo 1">
            <a:extLst>
              <a:ext uri="{FF2B5EF4-FFF2-40B4-BE49-F238E27FC236}">
                <a16:creationId xmlns:a16="http://schemas.microsoft.com/office/drawing/2014/main" id="{6CB782ED-F59B-0C28-FF88-4ED723F96B53}"/>
              </a:ext>
            </a:extLst>
          </p:cNvPr>
          <p:cNvSpPr/>
          <p:nvPr/>
        </p:nvSpPr>
        <p:spPr>
          <a:xfrm>
            <a:off x="341781" y="827910"/>
            <a:ext cx="9626053" cy="5283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ca-ES" sz="3200" b="1" dirty="0">
                <a:latin typeface="Calibri" charset="0"/>
                <a:ea typeface="Calibri" charset="0"/>
                <a:cs typeface="Calibri" charset="0"/>
              </a:rPr>
              <a:t>2. </a:t>
            </a:r>
            <a:r>
              <a:rPr lang="ca-ES" sz="3200" b="1" dirty="0" err="1">
                <a:latin typeface="Calibri" charset="0"/>
                <a:ea typeface="Calibri" charset="0"/>
                <a:cs typeface="Calibri" charset="0"/>
              </a:rPr>
              <a:t>BaP</a:t>
            </a:r>
            <a:r>
              <a:rPr lang="ca-ES" sz="3200" b="1" dirty="0">
                <a:latin typeface="Calibri" charset="0"/>
                <a:ea typeface="Calibri" charset="0"/>
                <a:cs typeface="Calibri" charset="0"/>
              </a:rPr>
              <a:t> a Europa</a:t>
            </a:r>
          </a:p>
        </p:txBody>
      </p:sp>
      <p:sp>
        <p:nvSpPr>
          <p:cNvPr id="2" name="Marcador de texto 5">
            <a:extLst>
              <a:ext uri="{FF2B5EF4-FFF2-40B4-BE49-F238E27FC236}">
                <a16:creationId xmlns:a16="http://schemas.microsoft.com/office/drawing/2014/main" id="{621A0230-C7A4-030A-9F30-E0D826E1EDE9}"/>
              </a:ext>
            </a:extLst>
          </p:cNvPr>
          <p:cNvSpPr txBox="1">
            <a:spLocks/>
          </p:cNvSpPr>
          <p:nvPr/>
        </p:nvSpPr>
        <p:spPr>
          <a:xfrm>
            <a:off x="341781" y="6931742"/>
            <a:ext cx="7445057" cy="14124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 b="1" i="1" dirty="0"/>
              <a:t>Font:</a:t>
            </a:r>
            <a:r>
              <a:rPr lang="es-ES" sz="1400" i="1" dirty="0"/>
              <a:t> </a:t>
            </a:r>
            <a:r>
              <a:rPr lang="en-US" sz="1400" i="1" dirty="0">
                <a:hlinkClick r:id="rId4"/>
              </a:rPr>
              <a:t>Air quality statistics | Maps and charts | European Environment Agency (EEA) (europa.eu</a:t>
            </a:r>
            <a:endParaRPr lang="es-ES" sz="1400" i="1" dirty="0"/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35103B9C-811C-8CE0-1F06-7A33FC162E8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0906" t="14056" r="500" b="23789"/>
          <a:stretch>
            <a:fillRect/>
          </a:stretch>
        </p:blipFill>
        <p:spPr>
          <a:xfrm>
            <a:off x="7378340" y="4144474"/>
            <a:ext cx="1361398" cy="27969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QuadreDeText 8">
            <a:extLst>
              <a:ext uri="{FF2B5EF4-FFF2-40B4-BE49-F238E27FC236}">
                <a16:creationId xmlns:a16="http://schemas.microsoft.com/office/drawing/2014/main" id="{B8CB7D05-B423-E080-9493-58797629D55C}"/>
              </a:ext>
            </a:extLst>
          </p:cNvPr>
          <p:cNvSpPr txBox="1"/>
          <p:nvPr/>
        </p:nvSpPr>
        <p:spPr>
          <a:xfrm>
            <a:off x="8892840" y="5555564"/>
            <a:ext cx="1415402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ca-ES" sz="1400" b="1" i="1" dirty="0"/>
              <a:t>Font:</a:t>
            </a:r>
            <a:r>
              <a:rPr lang="ca-ES" sz="1400" i="1" dirty="0"/>
              <a:t> EEA Report 06/2025. </a:t>
            </a:r>
            <a:r>
              <a:rPr lang="ca-ES" sz="1400" i="1" dirty="0" err="1"/>
              <a:t>European</a:t>
            </a:r>
            <a:r>
              <a:rPr lang="ca-ES" sz="1400" i="1" dirty="0"/>
              <a:t> Union </a:t>
            </a:r>
            <a:r>
              <a:rPr lang="ca-ES" sz="1400" i="1" dirty="0" err="1"/>
              <a:t>emission</a:t>
            </a:r>
            <a:r>
              <a:rPr lang="ca-ES" sz="1400" i="1" dirty="0"/>
              <a:t> </a:t>
            </a:r>
            <a:r>
              <a:rPr lang="ca-ES" sz="1400" i="1" dirty="0" err="1"/>
              <a:t>inventory</a:t>
            </a:r>
            <a:r>
              <a:rPr lang="ca-ES" sz="1400" i="1" dirty="0"/>
              <a:t> report 1990 – 2023</a:t>
            </a:r>
          </a:p>
        </p:txBody>
      </p:sp>
      <p:sp>
        <p:nvSpPr>
          <p:cNvPr id="10" name="Triangle isòsceles 9">
            <a:extLst>
              <a:ext uri="{FF2B5EF4-FFF2-40B4-BE49-F238E27FC236}">
                <a16:creationId xmlns:a16="http://schemas.microsoft.com/office/drawing/2014/main" id="{D1B24A46-FAF3-E190-9C46-633721497584}"/>
              </a:ext>
            </a:extLst>
          </p:cNvPr>
          <p:cNvSpPr/>
          <p:nvPr/>
        </p:nvSpPr>
        <p:spPr>
          <a:xfrm rot="16200000">
            <a:off x="8717575" y="6183003"/>
            <a:ext cx="288000" cy="108000"/>
          </a:xfrm>
          <a:prstGeom prst="triangle">
            <a:avLst/>
          </a:prstGeom>
          <a:solidFill>
            <a:schemeClr val="tx1"/>
          </a:solidFill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52273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AA28A-3397-3DB2-1A20-62C3DAD7E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35C8B69-7A3D-6677-0F41-24BAD1ED1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148"/>
            <a:ext cx="10694853" cy="7557527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F3496D42-830D-A9F4-94D7-C0A8C8F02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827" y="1352688"/>
            <a:ext cx="8110344" cy="546566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QuadreDeText 2">
            <a:extLst>
              <a:ext uri="{FF2B5EF4-FFF2-40B4-BE49-F238E27FC236}">
                <a16:creationId xmlns:a16="http://schemas.microsoft.com/office/drawing/2014/main" id="{D5C32E8C-1F20-6659-189F-C46D434B05DD}"/>
              </a:ext>
            </a:extLst>
          </p:cNvPr>
          <p:cNvSpPr txBox="1"/>
          <p:nvPr/>
        </p:nvSpPr>
        <p:spPr>
          <a:xfrm>
            <a:off x="6413500" y="1696372"/>
            <a:ext cx="267970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28AA9B"/>
                </a:solidFill>
              </a:defRPr>
            </a:lvl1pPr>
          </a:lstStyle>
          <a:p>
            <a:r>
              <a:rPr lang="ca-ES" dirty="0"/>
              <a:t>Dades de </a:t>
            </a:r>
            <a:r>
              <a:rPr lang="ca-ES" dirty="0" err="1"/>
              <a:t>BaP</a:t>
            </a:r>
            <a:r>
              <a:rPr lang="ca-ES" dirty="0"/>
              <a:t> (any 2023)</a:t>
            </a:r>
          </a:p>
        </p:txBody>
      </p:sp>
      <p:sp>
        <p:nvSpPr>
          <p:cNvPr id="4" name="Rectángulo 1">
            <a:extLst>
              <a:ext uri="{FF2B5EF4-FFF2-40B4-BE49-F238E27FC236}">
                <a16:creationId xmlns:a16="http://schemas.microsoft.com/office/drawing/2014/main" id="{DAD74D77-5272-2136-B568-A2B7B9211A9C}"/>
              </a:ext>
            </a:extLst>
          </p:cNvPr>
          <p:cNvSpPr/>
          <p:nvPr/>
        </p:nvSpPr>
        <p:spPr>
          <a:xfrm>
            <a:off x="341781" y="827910"/>
            <a:ext cx="9626053" cy="5283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ca-ES" sz="3200" b="1" dirty="0">
                <a:latin typeface="Calibri" charset="0"/>
                <a:ea typeface="Calibri" charset="0"/>
                <a:cs typeface="Calibri" charset="0"/>
              </a:rPr>
              <a:t>2. Nivells per països</a:t>
            </a:r>
          </a:p>
        </p:txBody>
      </p:sp>
      <p:sp>
        <p:nvSpPr>
          <p:cNvPr id="2" name="Marcador de texto 5">
            <a:extLst>
              <a:ext uri="{FF2B5EF4-FFF2-40B4-BE49-F238E27FC236}">
                <a16:creationId xmlns:a16="http://schemas.microsoft.com/office/drawing/2014/main" id="{EF779A64-B2A1-AB8F-5A12-D0547755BEBC}"/>
              </a:ext>
            </a:extLst>
          </p:cNvPr>
          <p:cNvSpPr txBox="1">
            <a:spLocks/>
          </p:cNvSpPr>
          <p:nvPr/>
        </p:nvSpPr>
        <p:spPr>
          <a:xfrm>
            <a:off x="1089826" y="6880934"/>
            <a:ext cx="8188927" cy="30830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 b="1" i="1" dirty="0"/>
              <a:t>Font:</a:t>
            </a:r>
            <a:r>
              <a:rPr lang="es-ES" sz="1400" i="1" dirty="0"/>
              <a:t> </a:t>
            </a:r>
            <a:r>
              <a:rPr lang="en-US" sz="1400" i="1" dirty="0">
                <a:hlinkClick r:id="rId5"/>
              </a:rPr>
              <a:t>Air quality statistics | Maps and charts | European Environment Agency (EEA) (europa.eu)</a:t>
            </a:r>
            <a:endParaRPr lang="es-ES" sz="1400" i="1" dirty="0"/>
          </a:p>
        </p:txBody>
      </p:sp>
      <p:sp>
        <p:nvSpPr>
          <p:cNvPr id="7" name="Marcador de texto 5">
            <a:extLst>
              <a:ext uri="{FF2B5EF4-FFF2-40B4-BE49-F238E27FC236}">
                <a16:creationId xmlns:a16="http://schemas.microsoft.com/office/drawing/2014/main" id="{E9FE42A0-DE3D-A155-A5E4-80F9D8C51DED}"/>
              </a:ext>
            </a:extLst>
          </p:cNvPr>
          <p:cNvSpPr txBox="1">
            <a:spLocks/>
          </p:cNvSpPr>
          <p:nvPr/>
        </p:nvSpPr>
        <p:spPr>
          <a:xfrm>
            <a:off x="1231238" y="5125507"/>
            <a:ext cx="2464462" cy="138499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/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s-ES" dirty="0"/>
              <a:t>El </a:t>
            </a:r>
            <a:r>
              <a:rPr lang="es-ES" dirty="0" err="1"/>
              <a:t>BaP</a:t>
            </a:r>
            <a:r>
              <a:rPr lang="es-ES" dirty="0"/>
              <a:t> afecta </a:t>
            </a:r>
            <a:r>
              <a:rPr lang="es-ES" dirty="0" err="1"/>
              <a:t>amb</a:t>
            </a:r>
            <a:r>
              <a:rPr lang="es-ES" dirty="0"/>
              <a:t> </a:t>
            </a:r>
            <a:r>
              <a:rPr lang="es-ES" dirty="0" err="1"/>
              <a:t>nivells</a:t>
            </a:r>
            <a:r>
              <a:rPr lang="es-ES" dirty="0"/>
              <a:t> per sobre del valor </a:t>
            </a:r>
            <a:r>
              <a:rPr lang="es-ES" dirty="0" err="1"/>
              <a:t>objectiu</a:t>
            </a:r>
            <a:r>
              <a:rPr lang="es-ES" dirty="0"/>
              <a:t> a un 13% de la </a:t>
            </a:r>
            <a:r>
              <a:rPr lang="es-ES" dirty="0" err="1"/>
              <a:t>població</a:t>
            </a:r>
            <a:r>
              <a:rPr lang="es-ES" dirty="0"/>
              <a:t> urbana de la UE-27, </a:t>
            </a:r>
            <a:r>
              <a:rPr lang="es-ES" dirty="0" err="1"/>
              <a:t>més</a:t>
            </a:r>
            <a:r>
              <a:rPr lang="es-ES" dirty="0"/>
              <a:t> que les PM10 (9%) i per sota de </a:t>
            </a:r>
            <a:r>
              <a:rPr lang="es-ES" dirty="0" err="1"/>
              <a:t>l’ozó</a:t>
            </a:r>
            <a:r>
              <a:rPr lang="es-ES" dirty="0"/>
              <a:t> (19%), </a:t>
            </a:r>
            <a:r>
              <a:rPr lang="es-ES" dirty="0" err="1"/>
              <a:t>segons</a:t>
            </a:r>
            <a:r>
              <a:rPr lang="es-ES" dirty="0"/>
              <a:t> dades del 2022.</a:t>
            </a:r>
          </a:p>
        </p:txBody>
      </p:sp>
    </p:spTree>
    <p:extLst>
      <p:ext uri="{BB962C8B-B14F-4D97-AF65-F5344CB8AC3E}">
        <p14:creationId xmlns:p14="http://schemas.microsoft.com/office/powerpoint/2010/main" val="3741876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CD726-590F-B5A3-73B1-F7134E537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974B573-7978-4D94-62A1-B955D97E6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48"/>
            <a:ext cx="10694853" cy="7557527"/>
          </a:xfrm>
          <a:prstGeom prst="rect">
            <a:avLst/>
          </a:prstGeom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96E57AB6-16CD-115A-DD01-CA6D40426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318" y="1342088"/>
            <a:ext cx="7221620" cy="50898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QuadreDeText 8">
            <a:extLst>
              <a:ext uri="{FF2B5EF4-FFF2-40B4-BE49-F238E27FC236}">
                <a16:creationId xmlns:a16="http://schemas.microsoft.com/office/drawing/2014/main" id="{87F9D46A-A66F-7458-C1E5-4DBE647AE6C9}"/>
              </a:ext>
            </a:extLst>
          </p:cNvPr>
          <p:cNvSpPr txBox="1"/>
          <p:nvPr/>
        </p:nvSpPr>
        <p:spPr>
          <a:xfrm>
            <a:off x="2754354" y="6409589"/>
            <a:ext cx="7549373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ca-ES" sz="1400" b="1" i="1" dirty="0"/>
              <a:t>Font: </a:t>
            </a:r>
            <a:r>
              <a:rPr lang="ca-ES" sz="1400" i="1" dirty="0" err="1"/>
              <a:t>P.Porwisiak</a:t>
            </a:r>
            <a:r>
              <a:rPr lang="ca-ES" sz="1400" i="1" dirty="0"/>
              <a:t> et al. “</a:t>
            </a:r>
            <a:r>
              <a:rPr lang="ca-ES" sz="1400" i="1" dirty="0" err="1"/>
              <a:t>Modelling</a:t>
            </a:r>
            <a:r>
              <a:rPr lang="ca-ES" sz="1400" i="1" dirty="0"/>
              <a:t> benzo(a)</a:t>
            </a:r>
            <a:r>
              <a:rPr lang="ca-ES" sz="1400" i="1" dirty="0" err="1"/>
              <a:t>pyrene</a:t>
            </a:r>
            <a:r>
              <a:rPr lang="ca-ES" sz="1400" i="1" dirty="0"/>
              <a:t> </a:t>
            </a:r>
            <a:r>
              <a:rPr lang="ca-ES" sz="1400" i="1" dirty="0" err="1"/>
              <a:t>concentrations</a:t>
            </a:r>
            <a:r>
              <a:rPr lang="ca-ES" sz="1400" i="1" dirty="0"/>
              <a:t> for diferent </a:t>
            </a:r>
            <a:r>
              <a:rPr lang="ca-ES" sz="1400" i="1" dirty="0" err="1"/>
              <a:t>meteorological</a:t>
            </a:r>
            <a:r>
              <a:rPr lang="ca-ES" sz="1400" i="1" dirty="0"/>
              <a:t> </a:t>
            </a:r>
            <a:r>
              <a:rPr lang="ca-ES" sz="1400" i="1" dirty="0" err="1"/>
              <a:t>conditions</a:t>
            </a:r>
            <a:r>
              <a:rPr lang="ca-ES" sz="1400" i="1" dirty="0"/>
              <a:t>. </a:t>
            </a:r>
            <a:r>
              <a:rPr lang="ca-ES" sz="1400" i="1" dirty="0" err="1"/>
              <a:t>Analysis</a:t>
            </a:r>
            <a:r>
              <a:rPr lang="ca-ES" sz="1400" i="1" dirty="0"/>
              <a:t> of </a:t>
            </a:r>
            <a:r>
              <a:rPr lang="ca-ES" sz="1400" i="1" dirty="0" err="1"/>
              <a:t>lung</a:t>
            </a:r>
            <a:r>
              <a:rPr lang="ca-ES" sz="1400" i="1" dirty="0"/>
              <a:t> càncer cases </a:t>
            </a:r>
            <a:r>
              <a:rPr lang="ca-ES" sz="1400" i="1" dirty="0" err="1"/>
              <a:t>and</a:t>
            </a:r>
            <a:r>
              <a:rPr lang="ca-ES" sz="1400" i="1" dirty="0"/>
              <a:t> </a:t>
            </a:r>
            <a:r>
              <a:rPr lang="ca-ES" sz="1400" i="1" dirty="0" err="1"/>
              <a:t>associated</a:t>
            </a:r>
            <a:r>
              <a:rPr lang="ca-ES" sz="1400" i="1" dirty="0"/>
              <a:t> econòmic cost” </a:t>
            </a:r>
            <a:r>
              <a:rPr lang="ca-ES" sz="1400" i="1" dirty="0" err="1"/>
              <a:t>Environmenmt</a:t>
            </a:r>
            <a:r>
              <a:rPr lang="ca-ES" sz="1400" i="1" dirty="0"/>
              <a:t> International 173 (2023) 107863.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5AAC0C-A9CE-AFB7-E7AE-D7C4D453B715}"/>
              </a:ext>
            </a:extLst>
          </p:cNvPr>
          <p:cNvSpPr>
            <a:spLocks noChangeAspect="1"/>
          </p:cNvSpPr>
          <p:nvPr/>
        </p:nvSpPr>
        <p:spPr>
          <a:xfrm>
            <a:off x="5088150" y="4382700"/>
            <a:ext cx="1004067" cy="1004067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2E0BB72-22FB-EE91-3642-E22910426F0F}"/>
              </a:ext>
            </a:extLst>
          </p:cNvPr>
          <p:cNvSpPr/>
          <p:nvPr/>
        </p:nvSpPr>
        <p:spPr>
          <a:xfrm>
            <a:off x="976287" y="2574783"/>
            <a:ext cx="1440000" cy="1440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12" name="Connector de fletxa recta 11">
            <a:extLst>
              <a:ext uri="{FF2B5EF4-FFF2-40B4-BE49-F238E27FC236}">
                <a16:creationId xmlns:a16="http://schemas.microsoft.com/office/drawing/2014/main" id="{59424CF7-968D-D95A-22E0-3B4056D27E23}"/>
              </a:ext>
            </a:extLst>
          </p:cNvPr>
          <p:cNvCxnSpPr>
            <a:cxnSpLocks/>
          </p:cNvCxnSpPr>
          <p:nvPr/>
        </p:nvCxnSpPr>
        <p:spPr>
          <a:xfrm flipH="1" flipV="1">
            <a:off x="2416287" y="3580732"/>
            <a:ext cx="2671863" cy="108047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QuadreDeText 12">
            <a:extLst>
              <a:ext uri="{FF2B5EF4-FFF2-40B4-BE49-F238E27FC236}">
                <a16:creationId xmlns:a16="http://schemas.microsoft.com/office/drawing/2014/main" id="{114CF489-423E-DDFB-027C-E1D420E49A11}"/>
              </a:ext>
            </a:extLst>
          </p:cNvPr>
          <p:cNvSpPr txBox="1"/>
          <p:nvPr/>
        </p:nvSpPr>
        <p:spPr>
          <a:xfrm>
            <a:off x="301083" y="4192895"/>
            <a:ext cx="259823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a-ES" sz="1600" dirty="0"/>
              <a:t>Els valors més elevats (2024) es mesuren a la província  de </a:t>
            </a:r>
            <a:r>
              <a:rPr lang="ca-ES" sz="2000" b="1" dirty="0" err="1"/>
              <a:t>Silèsia</a:t>
            </a:r>
            <a:endParaRPr lang="ca-ES" sz="2000" b="1" dirty="0"/>
          </a:p>
        </p:txBody>
      </p:sp>
      <p:sp>
        <p:nvSpPr>
          <p:cNvPr id="14" name="Rectángulo 1">
            <a:extLst>
              <a:ext uri="{FF2B5EF4-FFF2-40B4-BE49-F238E27FC236}">
                <a16:creationId xmlns:a16="http://schemas.microsoft.com/office/drawing/2014/main" id="{82CA889B-4A7E-0571-C5F5-6EC063384D3A}"/>
              </a:ext>
            </a:extLst>
          </p:cNvPr>
          <p:cNvSpPr/>
          <p:nvPr/>
        </p:nvSpPr>
        <p:spPr>
          <a:xfrm>
            <a:off x="341781" y="827910"/>
            <a:ext cx="9626053" cy="5283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ca-ES" sz="3200" b="1" dirty="0">
                <a:latin typeface="Calibri" charset="0"/>
                <a:ea typeface="Calibri" charset="0"/>
                <a:cs typeface="Calibri" charset="0"/>
              </a:rPr>
              <a:t>2. Nivells de </a:t>
            </a:r>
            <a:r>
              <a:rPr lang="ca-ES" sz="3200" b="1" dirty="0" err="1">
                <a:latin typeface="Calibri" charset="0"/>
                <a:ea typeface="Calibri" charset="0"/>
                <a:cs typeface="Calibri" charset="0"/>
              </a:rPr>
              <a:t>BaP</a:t>
            </a:r>
            <a:r>
              <a:rPr lang="ca-ES" sz="3200" b="1" dirty="0">
                <a:latin typeface="Calibri" charset="0"/>
                <a:ea typeface="Calibri" charset="0"/>
                <a:cs typeface="Calibri" charset="0"/>
              </a:rPr>
              <a:t> a Polònia</a:t>
            </a:r>
          </a:p>
        </p:txBody>
      </p:sp>
    </p:spTree>
    <p:extLst>
      <p:ext uri="{BB962C8B-B14F-4D97-AF65-F5344CB8AC3E}">
        <p14:creationId xmlns:p14="http://schemas.microsoft.com/office/powerpoint/2010/main" val="1740511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DF81D-CC16-9557-5F29-3F449A4C4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7D95D25-2100-4921-47A3-9B2EF09B3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48"/>
            <a:ext cx="10694853" cy="7557527"/>
          </a:xfrm>
          <a:prstGeom prst="rect">
            <a:avLst/>
          </a:prstGeom>
        </p:spPr>
      </p:pic>
      <p:grpSp>
        <p:nvGrpSpPr>
          <p:cNvPr id="6" name="Agrupa 5">
            <a:extLst>
              <a:ext uri="{FF2B5EF4-FFF2-40B4-BE49-F238E27FC236}">
                <a16:creationId xmlns:a16="http://schemas.microsoft.com/office/drawing/2014/main" id="{35848E2C-DFDC-130B-EBA0-0468D5ABD58A}"/>
              </a:ext>
            </a:extLst>
          </p:cNvPr>
          <p:cNvGrpSpPr/>
          <p:nvPr/>
        </p:nvGrpSpPr>
        <p:grpSpPr>
          <a:xfrm>
            <a:off x="2254238" y="1903245"/>
            <a:ext cx="7301943" cy="4757651"/>
            <a:chOff x="2027861" y="2085564"/>
            <a:chExt cx="6648792" cy="4317979"/>
          </a:xfrm>
        </p:grpSpPr>
        <p:pic>
          <p:nvPicPr>
            <p:cNvPr id="7" name="Imatge 6">
              <a:extLst>
                <a:ext uri="{FF2B5EF4-FFF2-40B4-BE49-F238E27FC236}">
                  <a16:creationId xmlns:a16="http://schemas.microsoft.com/office/drawing/2014/main" id="{95D6FE13-3DF5-EC8D-945E-505162CFC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7861" y="3869763"/>
              <a:ext cx="6648792" cy="2533780"/>
            </a:xfrm>
            <a:prstGeom prst="rect">
              <a:avLst/>
            </a:prstGeom>
          </p:spPr>
        </p:pic>
        <p:pic>
          <p:nvPicPr>
            <p:cNvPr id="8" name="Imatge 7">
              <a:extLst>
                <a:ext uri="{FF2B5EF4-FFF2-40B4-BE49-F238E27FC236}">
                  <a16:creationId xmlns:a16="http://schemas.microsoft.com/office/drawing/2014/main" id="{F8463F51-5145-2E73-5D9C-C7C3D59DE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7861" y="2085564"/>
              <a:ext cx="6636091" cy="2273417"/>
            </a:xfrm>
            <a:prstGeom prst="rect">
              <a:avLst/>
            </a:prstGeom>
          </p:spPr>
        </p:pic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71987F17-7074-C4A4-D4D5-C9D25C08C189}"/>
              </a:ext>
            </a:extLst>
          </p:cNvPr>
          <p:cNvSpPr/>
          <p:nvPr/>
        </p:nvSpPr>
        <p:spPr>
          <a:xfrm>
            <a:off x="506035" y="1384238"/>
            <a:ext cx="1440000" cy="1440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F04B4160-5B21-BBE3-F1C7-4B00C55F154D}"/>
              </a:ext>
            </a:extLst>
          </p:cNvPr>
          <p:cNvSpPr txBox="1"/>
          <p:nvPr/>
        </p:nvSpPr>
        <p:spPr>
          <a:xfrm>
            <a:off x="2255134" y="6706028"/>
            <a:ext cx="730194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1400" b="1" i="1" dirty="0"/>
              <a:t>Font:</a:t>
            </a:r>
            <a:r>
              <a:rPr lang="ca-ES" sz="1400" i="1" dirty="0"/>
              <a:t> </a:t>
            </a:r>
            <a:r>
              <a:rPr lang="ca-ES" sz="1400" i="1" dirty="0">
                <a:hlinkClick r:id="rId6"/>
              </a:rPr>
              <a:t>https://powietrze.gios.gov.pl/pjp/rwms/publications/card/2178</a:t>
            </a:r>
            <a:endParaRPr lang="ca-ES" sz="1400" i="1" dirty="0"/>
          </a:p>
          <a:p>
            <a:endParaRPr lang="ca-ES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A3A119-4931-652D-5056-4C696D376C33}"/>
              </a:ext>
            </a:extLst>
          </p:cNvPr>
          <p:cNvSpPr/>
          <p:nvPr/>
        </p:nvSpPr>
        <p:spPr>
          <a:xfrm>
            <a:off x="2276954" y="5329141"/>
            <a:ext cx="7236000" cy="34568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12" name="Connector: angular 11">
            <a:extLst>
              <a:ext uri="{FF2B5EF4-FFF2-40B4-BE49-F238E27FC236}">
                <a16:creationId xmlns:a16="http://schemas.microsoft.com/office/drawing/2014/main" id="{0D5ECC46-0A96-F0C2-2E09-3602BD21A21E}"/>
              </a:ext>
            </a:extLst>
          </p:cNvPr>
          <p:cNvCxnSpPr>
            <a:cxnSpLocks/>
            <a:stCxn id="9" idx="4"/>
            <a:endCxn id="11" idx="1"/>
          </p:cNvCxnSpPr>
          <p:nvPr/>
        </p:nvCxnSpPr>
        <p:spPr>
          <a:xfrm rot="16200000" flipH="1">
            <a:off x="412621" y="3637651"/>
            <a:ext cx="2677747" cy="1050919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1F92ACF2-28D2-58D5-6DA6-5B4D87D6F1CE}"/>
              </a:ext>
            </a:extLst>
          </p:cNvPr>
          <p:cNvSpPr>
            <a:spLocks noChangeAspect="1"/>
          </p:cNvSpPr>
          <p:nvPr/>
        </p:nvSpPr>
        <p:spPr>
          <a:xfrm>
            <a:off x="825617" y="3463060"/>
            <a:ext cx="800836" cy="800836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63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c</a:t>
            </a:r>
          </a:p>
        </p:txBody>
      </p:sp>
      <p:sp>
        <p:nvSpPr>
          <p:cNvPr id="14" name="QuadreDeText 13">
            <a:extLst>
              <a:ext uri="{FF2B5EF4-FFF2-40B4-BE49-F238E27FC236}">
                <a16:creationId xmlns:a16="http://schemas.microsoft.com/office/drawing/2014/main" id="{63B7985F-837C-846E-3571-18C394554842}"/>
              </a:ext>
            </a:extLst>
          </p:cNvPr>
          <p:cNvSpPr txBox="1"/>
          <p:nvPr/>
        </p:nvSpPr>
        <p:spPr>
          <a:xfrm>
            <a:off x="755495" y="4282071"/>
            <a:ext cx="972000" cy="33855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ca-ES" sz="1600" dirty="0" err="1"/>
              <a:t>Myszków</a:t>
            </a:r>
            <a:endParaRPr lang="ca-ES" sz="1600" dirty="0"/>
          </a:p>
        </p:txBody>
      </p:sp>
      <p:sp>
        <p:nvSpPr>
          <p:cNvPr id="15" name="Rectángulo 1">
            <a:extLst>
              <a:ext uri="{FF2B5EF4-FFF2-40B4-BE49-F238E27FC236}">
                <a16:creationId xmlns:a16="http://schemas.microsoft.com/office/drawing/2014/main" id="{EE2DE799-B55F-B907-7B61-F250175E19CC}"/>
              </a:ext>
            </a:extLst>
          </p:cNvPr>
          <p:cNvSpPr/>
          <p:nvPr/>
        </p:nvSpPr>
        <p:spPr>
          <a:xfrm>
            <a:off x="341781" y="827910"/>
            <a:ext cx="9626053" cy="5283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ca-ES" sz="3200" b="1" dirty="0">
                <a:latin typeface="Calibri" charset="0"/>
                <a:ea typeface="Calibri" charset="0"/>
                <a:cs typeface="Calibri" charset="0"/>
              </a:rPr>
              <a:t>2. Nivells anuals a la província </a:t>
            </a:r>
            <a:r>
              <a:rPr lang="ca-ES" sz="3200" b="1" dirty="0" err="1">
                <a:latin typeface="Calibri" charset="0"/>
                <a:ea typeface="Calibri" charset="0"/>
                <a:cs typeface="Calibri" charset="0"/>
              </a:rPr>
              <a:t>Silèsia</a:t>
            </a:r>
            <a:endParaRPr lang="ca-ES" sz="24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7D3BC7D3-1F88-9BE3-2144-2116F2242EB6}"/>
              </a:ext>
            </a:extLst>
          </p:cNvPr>
          <p:cNvSpPr txBox="1"/>
          <p:nvPr/>
        </p:nvSpPr>
        <p:spPr>
          <a:xfrm>
            <a:off x="1918969" y="1404284"/>
            <a:ext cx="833157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b="1">
                <a:solidFill>
                  <a:srgbClr val="28AA9B"/>
                </a:solidFill>
              </a:defRPr>
            </a:lvl1pPr>
          </a:lstStyle>
          <a:p>
            <a:r>
              <a:rPr lang="ca-ES" dirty="0"/>
              <a:t>Mitjana anual de </a:t>
            </a:r>
            <a:r>
              <a:rPr lang="ca-ES" dirty="0" err="1"/>
              <a:t>BaP</a:t>
            </a:r>
            <a:r>
              <a:rPr lang="ca-ES" dirty="0"/>
              <a:t> a les estacions de mesura de la regió de </a:t>
            </a:r>
            <a:r>
              <a:rPr lang="ca-ES" dirty="0" err="1"/>
              <a:t>Silèsia</a:t>
            </a:r>
            <a:r>
              <a:rPr lang="ca-ES" dirty="0"/>
              <a:t> durant l’any 2024</a:t>
            </a:r>
          </a:p>
        </p:txBody>
      </p:sp>
    </p:spTree>
    <p:extLst>
      <p:ext uri="{BB962C8B-B14F-4D97-AF65-F5344CB8AC3E}">
        <p14:creationId xmlns:p14="http://schemas.microsoft.com/office/powerpoint/2010/main" val="8203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FBA6B-2757-6F82-AAB5-6C5177210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322968-0199-8524-A36C-A168E4211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48"/>
            <a:ext cx="10694853" cy="7557527"/>
          </a:xfrm>
          <a:prstGeom prst="rect">
            <a:avLst/>
          </a:prstGeom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67A57D39-5EA7-7CDD-3E9D-2B2B0C5D0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891" y="1802238"/>
            <a:ext cx="7057464" cy="404014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AFCADEB-F6BE-4D44-CA14-9E7253519011}"/>
              </a:ext>
            </a:extLst>
          </p:cNvPr>
          <p:cNvSpPr/>
          <p:nvPr/>
        </p:nvSpPr>
        <p:spPr>
          <a:xfrm>
            <a:off x="506035" y="1384238"/>
            <a:ext cx="1440000" cy="1440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8" name="Connector: angular 7">
            <a:extLst>
              <a:ext uri="{FF2B5EF4-FFF2-40B4-BE49-F238E27FC236}">
                <a16:creationId xmlns:a16="http://schemas.microsoft.com/office/drawing/2014/main" id="{77CC00E5-D346-1E10-5DBC-55ECF550FCC8}"/>
              </a:ext>
            </a:extLst>
          </p:cNvPr>
          <p:cNvCxnSpPr>
            <a:cxnSpLocks/>
          </p:cNvCxnSpPr>
          <p:nvPr/>
        </p:nvCxnSpPr>
        <p:spPr>
          <a:xfrm>
            <a:off x="1226032" y="2824236"/>
            <a:ext cx="2004706" cy="1558193"/>
          </a:xfrm>
          <a:prstGeom prst="bentConnector3">
            <a:avLst>
              <a:gd name="adj1" fmla="val 105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EBE4D591-0724-3DDD-139D-91A344D51E23}"/>
              </a:ext>
            </a:extLst>
          </p:cNvPr>
          <p:cNvSpPr>
            <a:spLocks noChangeAspect="1"/>
          </p:cNvSpPr>
          <p:nvPr/>
        </p:nvSpPr>
        <p:spPr>
          <a:xfrm>
            <a:off x="825617" y="2927802"/>
            <a:ext cx="800836" cy="800836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63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c</a:t>
            </a:r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1253BF8D-886F-6B8E-ADBE-491081685E66}"/>
              </a:ext>
            </a:extLst>
          </p:cNvPr>
          <p:cNvSpPr txBox="1"/>
          <p:nvPr/>
        </p:nvSpPr>
        <p:spPr>
          <a:xfrm>
            <a:off x="2432294" y="1380485"/>
            <a:ext cx="780883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28AA9B"/>
                </a:solidFill>
              </a:defRPr>
            </a:lvl1pPr>
          </a:lstStyle>
          <a:p>
            <a:pPr algn="r"/>
            <a:r>
              <a:rPr lang="ca-ES" dirty="0"/>
              <a:t>Evolució setmanal de del benzo(a)pirè durant l’any 2024 a l’estació de </a:t>
            </a:r>
            <a:r>
              <a:rPr lang="ca-ES" dirty="0" err="1"/>
              <a:t>Myszków</a:t>
            </a:r>
            <a:r>
              <a:rPr lang="ca-ES" dirty="0"/>
              <a:t>   </a:t>
            </a:r>
          </a:p>
        </p:txBody>
      </p: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A1212E15-0A94-EE54-CD9A-99594F8D26D8}"/>
              </a:ext>
            </a:extLst>
          </p:cNvPr>
          <p:cNvSpPr txBox="1"/>
          <p:nvPr/>
        </p:nvSpPr>
        <p:spPr>
          <a:xfrm>
            <a:off x="755495" y="3746813"/>
            <a:ext cx="972000" cy="33855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ca-ES" sz="1600" dirty="0" err="1"/>
              <a:t>Myszków</a:t>
            </a:r>
            <a:endParaRPr lang="ca-ES" sz="1600" dirty="0"/>
          </a:p>
        </p:txBody>
      </p:sp>
      <p:pic>
        <p:nvPicPr>
          <p:cNvPr id="12" name="Imatge 11">
            <a:extLst>
              <a:ext uri="{FF2B5EF4-FFF2-40B4-BE49-F238E27FC236}">
                <a16:creationId xmlns:a16="http://schemas.microsoft.com/office/drawing/2014/main" id="{B6C018DF-EE6D-8AF4-732A-2AC70B2C35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495" y="5042785"/>
            <a:ext cx="2006900" cy="191133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63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60000"/>
              </a:prstClr>
            </a:outerShdw>
          </a:effectLst>
        </p:spPr>
      </p:pic>
      <p:grpSp>
        <p:nvGrpSpPr>
          <p:cNvPr id="13" name="Agrupa 12">
            <a:extLst>
              <a:ext uri="{FF2B5EF4-FFF2-40B4-BE49-F238E27FC236}">
                <a16:creationId xmlns:a16="http://schemas.microsoft.com/office/drawing/2014/main" id="{54997928-DF18-82C4-9D31-69CD5BE1B349}"/>
              </a:ext>
            </a:extLst>
          </p:cNvPr>
          <p:cNvGrpSpPr/>
          <p:nvPr/>
        </p:nvGrpSpPr>
        <p:grpSpPr>
          <a:xfrm>
            <a:off x="2819445" y="5885638"/>
            <a:ext cx="3809650" cy="1068479"/>
            <a:chOff x="3343550" y="5814921"/>
            <a:chExt cx="3809650" cy="106847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7723051-8CF4-9D2E-95E3-FFAB63967224}"/>
                </a:ext>
              </a:extLst>
            </p:cNvPr>
            <p:cNvSpPr/>
            <p:nvPr/>
          </p:nvSpPr>
          <p:spPr>
            <a:xfrm>
              <a:off x="3343550" y="5814921"/>
              <a:ext cx="3226585" cy="106847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15" name="Imatge 14">
              <a:extLst>
                <a:ext uri="{FF2B5EF4-FFF2-40B4-BE49-F238E27FC236}">
                  <a16:creationId xmlns:a16="http://schemas.microsoft.com/office/drawing/2014/main" id="{F800F124-20D7-169A-44AD-C44315582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b="37732"/>
            <a:stretch>
              <a:fillRect/>
            </a:stretch>
          </p:blipFill>
          <p:spPr>
            <a:xfrm>
              <a:off x="3473164" y="5885427"/>
              <a:ext cx="188986" cy="931614"/>
            </a:xfrm>
            <a:prstGeom prst="rect">
              <a:avLst/>
            </a:prstGeom>
          </p:spPr>
        </p:pic>
        <p:pic>
          <p:nvPicPr>
            <p:cNvPr id="16" name="Imatge 15">
              <a:extLst>
                <a:ext uri="{FF2B5EF4-FFF2-40B4-BE49-F238E27FC236}">
                  <a16:creationId xmlns:a16="http://schemas.microsoft.com/office/drawing/2014/main" id="{EC24C2D0-A92B-2CE6-DB2C-01D6B45DC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1633" t="62531" r="1"/>
            <a:stretch>
              <a:fillRect/>
            </a:stretch>
          </p:blipFill>
          <p:spPr>
            <a:xfrm>
              <a:off x="5361403" y="5885427"/>
              <a:ext cx="185898" cy="560588"/>
            </a:xfrm>
            <a:prstGeom prst="rect">
              <a:avLst/>
            </a:prstGeom>
          </p:spPr>
        </p:pic>
        <p:sp>
          <p:nvSpPr>
            <p:cNvPr id="17" name="QuadreDeText 16">
              <a:extLst>
                <a:ext uri="{FF2B5EF4-FFF2-40B4-BE49-F238E27FC236}">
                  <a16:creationId xmlns:a16="http://schemas.microsoft.com/office/drawing/2014/main" id="{0837D24C-7648-8A91-62CD-7BE43D8172A1}"/>
                </a:ext>
              </a:extLst>
            </p:cNvPr>
            <p:cNvSpPr txBox="1"/>
            <p:nvPr/>
          </p:nvSpPr>
          <p:spPr>
            <a:xfrm>
              <a:off x="3600778" y="5865723"/>
              <a:ext cx="1656042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a-ES" sz="1300" dirty="0"/>
                <a:t>Municipal i domèstic</a:t>
              </a:r>
            </a:p>
          </p:txBody>
        </p:sp>
        <p:sp>
          <p:nvSpPr>
            <p:cNvPr id="18" name="QuadreDeText 17">
              <a:extLst>
                <a:ext uri="{FF2B5EF4-FFF2-40B4-BE49-F238E27FC236}">
                  <a16:creationId xmlns:a16="http://schemas.microsoft.com/office/drawing/2014/main" id="{9CBF9F6D-25AE-B964-CEE8-D9EE7CE85E65}"/>
                </a:ext>
              </a:extLst>
            </p:cNvPr>
            <p:cNvSpPr txBox="1"/>
            <p:nvPr/>
          </p:nvSpPr>
          <p:spPr>
            <a:xfrm>
              <a:off x="3600778" y="6185763"/>
              <a:ext cx="1865302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a-ES" sz="1300" dirty="0"/>
                <a:t>Transport per carretera</a:t>
              </a:r>
            </a:p>
          </p:txBody>
        </p:sp>
        <p:sp>
          <p:nvSpPr>
            <p:cNvPr id="19" name="QuadreDeText 18">
              <a:extLst>
                <a:ext uri="{FF2B5EF4-FFF2-40B4-BE49-F238E27FC236}">
                  <a16:creationId xmlns:a16="http://schemas.microsoft.com/office/drawing/2014/main" id="{9180B3D5-8486-211D-F42B-960CB04D8FD3}"/>
                </a:ext>
              </a:extLst>
            </p:cNvPr>
            <p:cNvSpPr txBox="1"/>
            <p:nvPr/>
          </p:nvSpPr>
          <p:spPr>
            <a:xfrm>
              <a:off x="3600778" y="6505803"/>
              <a:ext cx="1865302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a-ES" sz="1300" dirty="0"/>
                <a:t>Fonts puntuals</a:t>
              </a:r>
            </a:p>
          </p:txBody>
        </p:sp>
        <p:sp>
          <p:nvSpPr>
            <p:cNvPr id="20" name="QuadreDeText 19">
              <a:extLst>
                <a:ext uri="{FF2B5EF4-FFF2-40B4-BE49-F238E27FC236}">
                  <a16:creationId xmlns:a16="http://schemas.microsoft.com/office/drawing/2014/main" id="{0CD6969F-F1B1-504C-F39A-8E6BFD8A58DE}"/>
                </a:ext>
              </a:extLst>
            </p:cNvPr>
            <p:cNvSpPr txBox="1"/>
            <p:nvPr/>
          </p:nvSpPr>
          <p:spPr>
            <a:xfrm>
              <a:off x="5482856" y="5884322"/>
              <a:ext cx="1656042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a-ES" sz="1300" dirty="0"/>
                <a:t>Mineria</a:t>
              </a:r>
            </a:p>
          </p:txBody>
        </p:sp>
        <p:sp>
          <p:nvSpPr>
            <p:cNvPr id="21" name="QuadreDeText 20">
              <a:extLst>
                <a:ext uri="{FF2B5EF4-FFF2-40B4-BE49-F238E27FC236}">
                  <a16:creationId xmlns:a16="http://schemas.microsoft.com/office/drawing/2014/main" id="{79D48C23-E19A-5070-53AD-707FAAE69F4F}"/>
                </a:ext>
              </a:extLst>
            </p:cNvPr>
            <p:cNvSpPr txBox="1"/>
            <p:nvPr/>
          </p:nvSpPr>
          <p:spPr>
            <a:xfrm>
              <a:off x="5497158" y="6208316"/>
              <a:ext cx="1656042" cy="2923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a-ES" sz="1300" dirty="0"/>
                <a:t>Altres fonts</a:t>
              </a:r>
            </a:p>
          </p:txBody>
        </p:sp>
      </p:grpSp>
      <p:grpSp>
        <p:nvGrpSpPr>
          <p:cNvPr id="22" name="Agrupa 21">
            <a:extLst>
              <a:ext uri="{FF2B5EF4-FFF2-40B4-BE49-F238E27FC236}">
                <a16:creationId xmlns:a16="http://schemas.microsoft.com/office/drawing/2014/main" id="{0BFADF41-B7C2-9BD6-12FF-C3AA0625BAAF}"/>
              </a:ext>
            </a:extLst>
          </p:cNvPr>
          <p:cNvGrpSpPr/>
          <p:nvPr/>
        </p:nvGrpSpPr>
        <p:grpSpPr>
          <a:xfrm>
            <a:off x="6199125" y="6127490"/>
            <a:ext cx="3174849" cy="584775"/>
            <a:chOff x="6199125" y="6155128"/>
            <a:chExt cx="3174849" cy="584775"/>
          </a:xfrm>
        </p:grpSpPr>
        <p:sp>
          <p:nvSpPr>
            <p:cNvPr id="23" name="QuadreDeText 22">
              <a:extLst>
                <a:ext uri="{FF2B5EF4-FFF2-40B4-BE49-F238E27FC236}">
                  <a16:creationId xmlns:a16="http://schemas.microsoft.com/office/drawing/2014/main" id="{8E88F662-585A-2C93-6AAC-0A444C596334}"/>
                </a:ext>
              </a:extLst>
            </p:cNvPr>
            <p:cNvSpPr txBox="1"/>
            <p:nvPr/>
          </p:nvSpPr>
          <p:spPr>
            <a:xfrm>
              <a:off x="6336711" y="6155128"/>
              <a:ext cx="303726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a-ES" sz="1600" dirty="0"/>
                <a:t>Origen del benzo(a)pirè a l’estació de </a:t>
              </a:r>
              <a:r>
                <a:rPr lang="ca-ES" sz="1600" dirty="0" err="1"/>
                <a:t>Myszków</a:t>
              </a:r>
              <a:r>
                <a:rPr lang="ca-ES" sz="1600" dirty="0"/>
                <a:t> (</a:t>
              </a:r>
              <a:r>
                <a:rPr lang="ca-ES" sz="1400" dirty="0"/>
                <a:t>2024</a:t>
              </a:r>
              <a:r>
                <a:rPr lang="ca-ES" sz="1600" dirty="0"/>
                <a:t>)   </a:t>
              </a:r>
            </a:p>
          </p:txBody>
        </p:sp>
        <p:sp>
          <p:nvSpPr>
            <p:cNvPr id="24" name="Triangle isòsceles 23">
              <a:extLst>
                <a:ext uri="{FF2B5EF4-FFF2-40B4-BE49-F238E27FC236}">
                  <a16:creationId xmlns:a16="http://schemas.microsoft.com/office/drawing/2014/main" id="{B6C7B904-73F3-EE7B-AB0F-25161756E907}"/>
                </a:ext>
              </a:extLst>
            </p:cNvPr>
            <p:cNvSpPr/>
            <p:nvPr/>
          </p:nvSpPr>
          <p:spPr>
            <a:xfrm rot="16200000">
              <a:off x="6109125" y="6393516"/>
              <a:ext cx="288000" cy="108000"/>
            </a:xfrm>
            <a:prstGeom prst="triangle">
              <a:avLst/>
            </a:prstGeom>
            <a:solidFill>
              <a:schemeClr val="tx1"/>
            </a:solidFill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7F09D87C-1CFA-C51F-12D7-168E16D9DD2E}"/>
              </a:ext>
            </a:extLst>
          </p:cNvPr>
          <p:cNvSpPr/>
          <p:nvPr/>
        </p:nvSpPr>
        <p:spPr>
          <a:xfrm>
            <a:off x="341781" y="827910"/>
            <a:ext cx="9626053" cy="5283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ca-ES" sz="3200" b="1" dirty="0">
                <a:latin typeface="Calibri" charset="0"/>
                <a:ea typeface="Calibri" charset="0"/>
                <a:cs typeface="Calibri" charset="0"/>
              </a:rPr>
              <a:t>2. Nivells setmanals a l’estació </a:t>
            </a:r>
            <a:r>
              <a:rPr lang="ca-ES" sz="3200" b="1" dirty="0" err="1">
                <a:latin typeface="Calibri" charset="0"/>
                <a:ea typeface="Calibri" charset="0"/>
                <a:cs typeface="Calibri" charset="0"/>
              </a:rPr>
              <a:t>Myszków</a:t>
            </a:r>
            <a:endParaRPr lang="ca-ES" sz="2400" b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095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6225A67-4A48-4E25-36E8-8457818B3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48"/>
            <a:ext cx="10694853" cy="755752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008F956-7B6B-85B7-2F57-3F821506CCE9}"/>
              </a:ext>
            </a:extLst>
          </p:cNvPr>
          <p:cNvSpPr/>
          <p:nvPr/>
        </p:nvSpPr>
        <p:spPr>
          <a:xfrm>
            <a:off x="532879" y="1703606"/>
            <a:ext cx="9626053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" sz="4000" b="1" dirty="0" err="1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Nivells</a:t>
            </a:r>
            <a:r>
              <a:rPr lang="es-ES" sz="4000" b="1" dirty="0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s-ES" sz="4000" b="1" dirty="0" err="1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benzo</a:t>
            </a:r>
            <a:r>
              <a:rPr lang="es-ES" sz="4000" b="1" dirty="0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l-GR" sz="4000" b="1" dirty="0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α</a:t>
            </a:r>
            <a:r>
              <a:rPr lang="es-ES" sz="4000" b="1" dirty="0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  <a:r>
              <a:rPr lang="es-ES" sz="4000" b="1" dirty="0" err="1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pirè</a:t>
            </a:r>
            <a:r>
              <a:rPr lang="es-ES" sz="4000" b="1" dirty="0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es-ES" sz="4000" b="1" dirty="0" err="1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BaP</a:t>
            </a:r>
            <a:r>
              <a:rPr lang="es-ES" sz="4000" b="1" dirty="0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) a Europa i </a:t>
            </a:r>
            <a:r>
              <a:rPr lang="es-ES" sz="4000" b="1" dirty="0" err="1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estudis</a:t>
            </a:r>
            <a:r>
              <a:rPr lang="es-ES" sz="4000" b="1" dirty="0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" sz="4000" b="1" dirty="0" err="1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d'immissió</a:t>
            </a:r>
            <a:r>
              <a:rPr lang="es-ES" sz="4000" b="1" dirty="0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" sz="4000" b="1" dirty="0" err="1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realitzats</a:t>
            </a:r>
            <a:r>
              <a:rPr lang="es-ES" sz="4000" b="1" dirty="0">
                <a:solidFill>
                  <a:srgbClr val="28AA9B"/>
                </a:solidFill>
                <a:latin typeface="Calibri" charset="0"/>
                <a:ea typeface="Calibri" charset="0"/>
                <a:cs typeface="Calibri" charset="0"/>
              </a:rPr>
              <a:t> des de la Diputació de Barcelona</a:t>
            </a:r>
            <a:endParaRPr lang="es-ES_tradnl" sz="4000" b="1" dirty="0">
              <a:solidFill>
                <a:srgbClr val="29AA97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6C0D376-D797-F266-6562-4EE2358A3540}"/>
              </a:ext>
            </a:extLst>
          </p:cNvPr>
          <p:cNvSpPr/>
          <p:nvPr/>
        </p:nvSpPr>
        <p:spPr>
          <a:xfrm>
            <a:off x="671393" y="3779837"/>
            <a:ext cx="8574208" cy="2642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60"/>
              </a:lnSpc>
            </a:pPr>
            <a:endParaRPr lang="es-ES" sz="2400" b="1" dirty="0">
              <a:solidFill>
                <a:srgbClr val="29AA97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ts val="2160"/>
              </a:lnSpc>
            </a:pPr>
            <a:r>
              <a:rPr lang="es-ES" sz="2400" b="1" dirty="0" err="1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Presentació</a:t>
            </a:r>
            <a:r>
              <a:rPr lang="es-ES" sz="24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 elaborada per:</a:t>
            </a:r>
          </a:p>
          <a:p>
            <a:pPr>
              <a:lnSpc>
                <a:spcPts val="2160"/>
              </a:lnSpc>
            </a:pPr>
            <a:endParaRPr lang="es-ES_tradnl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>
              <a:lnSpc>
                <a:spcPts val="2160"/>
              </a:lnSpc>
            </a:pPr>
            <a:r>
              <a:rPr lang="es-ES_tradn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David </a:t>
            </a:r>
            <a:r>
              <a:rPr lang="es-ES_tradnl" sz="2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Casabona</a:t>
            </a:r>
            <a:r>
              <a:rPr lang="es-ES_tradn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Fina</a:t>
            </a:r>
          </a:p>
          <a:p>
            <a:pPr lvl="2">
              <a:lnSpc>
                <a:spcPts val="2160"/>
              </a:lnSpc>
            </a:pPr>
            <a:r>
              <a:rPr lang="es-ES_tradn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Àngel Moreno Duran</a:t>
            </a:r>
          </a:p>
          <a:p>
            <a:pPr lvl="2">
              <a:lnSpc>
                <a:spcPts val="2160"/>
              </a:lnSpc>
            </a:pPr>
            <a:r>
              <a:rPr lang="es-ES_tradnl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Yamila Bakali Ponce</a:t>
            </a:r>
          </a:p>
          <a:p>
            <a:pPr>
              <a:lnSpc>
                <a:spcPts val="2160"/>
              </a:lnSpc>
            </a:pPr>
            <a:endParaRPr lang="es-ES_tradnl" sz="24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ts val="2160"/>
              </a:lnSpc>
            </a:pPr>
            <a:r>
              <a:rPr lang="es-ES_tradn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De </a:t>
            </a:r>
            <a:r>
              <a:rPr lang="es-ES_tradnl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l’Oficina</a:t>
            </a:r>
            <a:r>
              <a:rPr lang="es-ES_tradn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Tècnica</a:t>
            </a:r>
            <a:r>
              <a:rPr lang="es-ES_tradn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d’Avaluació</a:t>
            </a:r>
            <a:r>
              <a:rPr lang="es-ES_tradn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 </a:t>
            </a:r>
            <a:r>
              <a:rPr lang="es-ES_tradnl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Gestió</a:t>
            </a:r>
            <a:r>
              <a:rPr lang="es-ES_tradn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Ambiental (OTAGA)</a:t>
            </a:r>
          </a:p>
          <a:p>
            <a:pPr>
              <a:lnSpc>
                <a:spcPts val="2160"/>
              </a:lnSpc>
            </a:pPr>
            <a:r>
              <a:rPr lang="es-ES_tradnl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de la Diputació de Barcelona</a:t>
            </a:r>
          </a:p>
        </p:txBody>
      </p:sp>
    </p:spTree>
    <p:extLst>
      <p:ext uri="{BB962C8B-B14F-4D97-AF65-F5344CB8AC3E}">
        <p14:creationId xmlns:p14="http://schemas.microsoft.com/office/powerpoint/2010/main" val="3317298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58169-D1F7-8A03-7BA1-5B9A18822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7E3F7E7-5144-8728-0DC8-CA5DED963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48"/>
            <a:ext cx="10694853" cy="7557527"/>
          </a:xfrm>
          <a:prstGeom prst="rect">
            <a:avLst/>
          </a:prstGeom>
        </p:spPr>
      </p:pic>
      <p:sp>
        <p:nvSpPr>
          <p:cNvPr id="10" name="Marcador de texto 5">
            <a:extLst>
              <a:ext uri="{FF2B5EF4-FFF2-40B4-BE49-F238E27FC236}">
                <a16:creationId xmlns:a16="http://schemas.microsoft.com/office/drawing/2014/main" id="{B42DFB53-1B44-B1C0-A1F5-CD967627F157}"/>
              </a:ext>
            </a:extLst>
          </p:cNvPr>
          <p:cNvSpPr txBox="1">
            <a:spLocks/>
          </p:cNvSpPr>
          <p:nvPr/>
        </p:nvSpPr>
        <p:spPr>
          <a:xfrm>
            <a:off x="376934" y="1368793"/>
            <a:ext cx="895004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28AA9B"/>
                </a:solidFill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/>
              <a:t>Evolució</a:t>
            </a:r>
            <a:r>
              <a:rPr lang="es-ES" dirty="0"/>
              <a:t> de les </a:t>
            </a:r>
            <a:r>
              <a:rPr lang="es-ES" dirty="0" err="1"/>
              <a:t>concentracions</a:t>
            </a:r>
            <a:r>
              <a:rPr lang="es-ES" dirty="0"/>
              <a:t> </a:t>
            </a:r>
            <a:r>
              <a:rPr lang="es-ES" dirty="0" err="1"/>
              <a:t>mitjanes</a:t>
            </a:r>
            <a:r>
              <a:rPr lang="es-ES" dirty="0"/>
              <a:t> </a:t>
            </a:r>
            <a:r>
              <a:rPr lang="es-ES" dirty="0" err="1"/>
              <a:t>anuals</a:t>
            </a:r>
            <a:r>
              <a:rPr lang="es-ES" dirty="0"/>
              <a:t> de </a:t>
            </a:r>
            <a:r>
              <a:rPr lang="es-ES" dirty="0" err="1"/>
              <a:t>BaP</a:t>
            </a:r>
            <a:r>
              <a:rPr lang="es-ES" dirty="0"/>
              <a:t> a </a:t>
            </a:r>
            <a:r>
              <a:rPr lang="es-ES" dirty="0" err="1"/>
              <a:t>Espanya</a:t>
            </a:r>
            <a:r>
              <a:rPr lang="es-ES" dirty="0"/>
              <a:t> (2015-2024)</a:t>
            </a:r>
          </a:p>
        </p:txBody>
      </p:sp>
      <p:pic>
        <p:nvPicPr>
          <p:cNvPr id="11" name="Imatge 10">
            <a:extLst>
              <a:ext uri="{FF2B5EF4-FFF2-40B4-BE49-F238E27FC236}">
                <a16:creationId xmlns:a16="http://schemas.microsoft.com/office/drawing/2014/main" id="{C3CBA3C3-A50D-695E-A02D-68C24C199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51" y="1705181"/>
            <a:ext cx="9974510" cy="269176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tge 13">
            <a:extLst>
              <a:ext uri="{FF2B5EF4-FFF2-40B4-BE49-F238E27FC236}">
                <a16:creationId xmlns:a16="http://schemas.microsoft.com/office/drawing/2014/main" id="{351C40C0-CD31-D6D4-25D0-382EACD37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4807" y="4491332"/>
            <a:ext cx="4984074" cy="269176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6" name="Connector recte 5">
            <a:extLst>
              <a:ext uri="{FF2B5EF4-FFF2-40B4-BE49-F238E27FC236}">
                <a16:creationId xmlns:a16="http://schemas.microsoft.com/office/drawing/2014/main" id="{12B37862-0ABD-574F-F97D-66EDB68BD5DD}"/>
              </a:ext>
            </a:extLst>
          </p:cNvPr>
          <p:cNvCxnSpPr>
            <a:cxnSpLocks/>
          </p:cNvCxnSpPr>
          <p:nvPr/>
        </p:nvCxnSpPr>
        <p:spPr>
          <a:xfrm>
            <a:off x="754782" y="2932743"/>
            <a:ext cx="9578379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ángulo 1">
            <a:extLst>
              <a:ext uri="{FF2B5EF4-FFF2-40B4-BE49-F238E27FC236}">
                <a16:creationId xmlns:a16="http://schemas.microsoft.com/office/drawing/2014/main" id="{B7DF7E07-4502-C5F9-B94D-ED2677D601B6}"/>
              </a:ext>
            </a:extLst>
          </p:cNvPr>
          <p:cNvSpPr/>
          <p:nvPr/>
        </p:nvSpPr>
        <p:spPr>
          <a:xfrm>
            <a:off x="341781" y="827910"/>
            <a:ext cx="9626053" cy="5283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ca-ES" sz="3200" b="1" dirty="0">
                <a:latin typeface="Calibri" charset="0"/>
                <a:ea typeface="Calibri" charset="0"/>
                <a:cs typeface="Calibri" charset="0"/>
              </a:rPr>
              <a:t>2. Nivells de </a:t>
            </a:r>
            <a:r>
              <a:rPr lang="ca-ES" sz="3200" b="1" dirty="0" err="1">
                <a:latin typeface="Calibri" charset="0"/>
                <a:ea typeface="Calibri" charset="0"/>
                <a:cs typeface="Calibri" charset="0"/>
              </a:rPr>
              <a:t>BaP</a:t>
            </a:r>
            <a:r>
              <a:rPr lang="ca-ES" sz="3200" b="1" dirty="0">
                <a:latin typeface="Calibri" charset="0"/>
                <a:ea typeface="Calibri" charset="0"/>
                <a:cs typeface="Calibri" charset="0"/>
              </a:rPr>
              <a:t> a Espanya</a:t>
            </a:r>
          </a:p>
        </p:txBody>
      </p:sp>
      <p:sp>
        <p:nvSpPr>
          <p:cNvPr id="2" name="Marcador de texto 5">
            <a:extLst>
              <a:ext uri="{FF2B5EF4-FFF2-40B4-BE49-F238E27FC236}">
                <a16:creationId xmlns:a16="http://schemas.microsoft.com/office/drawing/2014/main" id="{8E0EBFFE-D29D-7F61-E2D9-F71B05825BC9}"/>
              </a:ext>
            </a:extLst>
          </p:cNvPr>
          <p:cNvSpPr txBox="1">
            <a:spLocks/>
          </p:cNvSpPr>
          <p:nvPr/>
        </p:nvSpPr>
        <p:spPr>
          <a:xfrm>
            <a:off x="295559" y="4384576"/>
            <a:ext cx="3616041" cy="59600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 b="1" i="1" dirty="0"/>
              <a:t>Font: </a:t>
            </a:r>
            <a:r>
              <a:rPr lang="es-ES" sz="1400" i="1" dirty="0">
                <a:hlinkClick r:id="rId5"/>
              </a:rPr>
              <a:t>https://www.eea.europa.eu/data-and-maps/dashboards/air-quality-statistics</a:t>
            </a:r>
            <a:endParaRPr lang="es-ES" sz="1400" i="1" dirty="0"/>
          </a:p>
          <a:p>
            <a:pPr marL="0" indent="0">
              <a:buNone/>
            </a:pPr>
            <a:endParaRPr lang="es-ES" sz="1400" i="1" dirty="0"/>
          </a:p>
        </p:txBody>
      </p:sp>
      <p:sp>
        <p:nvSpPr>
          <p:cNvPr id="3" name="Marcador de texto 5">
            <a:extLst>
              <a:ext uri="{FF2B5EF4-FFF2-40B4-BE49-F238E27FC236}">
                <a16:creationId xmlns:a16="http://schemas.microsoft.com/office/drawing/2014/main" id="{FC210294-E590-CE0F-8705-64D8B4CDAA24}"/>
              </a:ext>
            </a:extLst>
          </p:cNvPr>
          <p:cNvSpPr txBox="1">
            <a:spLocks/>
          </p:cNvSpPr>
          <p:nvPr/>
        </p:nvSpPr>
        <p:spPr>
          <a:xfrm>
            <a:off x="1022144" y="5127670"/>
            <a:ext cx="3511059" cy="160043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/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s-ES" b="1" u="sng" dirty="0" err="1"/>
              <a:t>Estacions</a:t>
            </a:r>
            <a:r>
              <a:rPr lang="es-ES" b="1" u="sng" dirty="0"/>
              <a:t> </a:t>
            </a:r>
            <a:r>
              <a:rPr lang="es-ES" b="1" u="sng" dirty="0" err="1"/>
              <a:t>amb</a:t>
            </a:r>
            <a:r>
              <a:rPr lang="es-ES" b="1" u="sng" dirty="0"/>
              <a:t> </a:t>
            </a:r>
            <a:r>
              <a:rPr lang="es-ES" b="1" u="sng" dirty="0" err="1"/>
              <a:t>nivells</a:t>
            </a:r>
            <a:r>
              <a:rPr lang="es-ES" b="1" u="sng" dirty="0"/>
              <a:t> </a:t>
            </a:r>
            <a:r>
              <a:rPr lang="es-ES" b="1" u="sng" dirty="0" err="1"/>
              <a:t>superiors</a:t>
            </a:r>
            <a:r>
              <a:rPr lang="es-ES" b="1" u="sng" dirty="0"/>
              <a:t> a 1 ng/m</a:t>
            </a:r>
            <a:r>
              <a:rPr lang="es-ES" b="1" u="sng" baseline="30000" dirty="0"/>
              <a:t>3</a:t>
            </a:r>
            <a:r>
              <a:rPr lang="es-ES" b="1" u="sng" dirty="0"/>
              <a:t>:</a:t>
            </a:r>
            <a:br>
              <a:rPr lang="es-ES" b="1" u="sng" dirty="0"/>
            </a:br>
            <a:endParaRPr lang="es-ES" b="1" u="sng" dirty="0"/>
          </a:p>
          <a:p>
            <a:r>
              <a:rPr lang="es-ES" dirty="0"/>
              <a:t>2015 Manlleu: 1,39 ng/m</a:t>
            </a:r>
            <a:r>
              <a:rPr lang="es-ES" baseline="30000" dirty="0"/>
              <a:t>3</a:t>
            </a:r>
            <a:r>
              <a:rPr lang="es-ES" dirty="0"/>
              <a:t> </a:t>
            </a:r>
          </a:p>
          <a:p>
            <a:r>
              <a:rPr lang="es-ES" dirty="0"/>
              <a:t>2017 Manlleu: 1,03 ng/m</a:t>
            </a:r>
            <a:r>
              <a:rPr lang="es-ES" baseline="30000" dirty="0"/>
              <a:t>3</a:t>
            </a:r>
            <a:r>
              <a:rPr lang="es-ES" dirty="0"/>
              <a:t>, Avilés: 1,31 ng/m</a:t>
            </a:r>
            <a:r>
              <a:rPr lang="es-ES" baseline="30000" dirty="0"/>
              <a:t>3</a:t>
            </a:r>
            <a:endParaRPr lang="es-ES" dirty="0"/>
          </a:p>
          <a:p>
            <a:r>
              <a:rPr lang="es-ES" dirty="0"/>
              <a:t>2018 A Coruña: 1,4 ng/m</a:t>
            </a:r>
            <a:r>
              <a:rPr lang="es-ES" baseline="30000" dirty="0"/>
              <a:t>3</a:t>
            </a:r>
            <a:r>
              <a:rPr lang="es-ES" dirty="0"/>
              <a:t>, Avilés: 1,4 ng/m</a:t>
            </a:r>
            <a:r>
              <a:rPr lang="es-ES" baseline="30000" dirty="0"/>
              <a:t>3</a:t>
            </a:r>
            <a:endParaRPr lang="es-ES" dirty="0"/>
          </a:p>
          <a:p>
            <a:r>
              <a:rPr lang="es-ES" dirty="0"/>
              <a:t>2019 Avilés: 1,28 ng/m</a:t>
            </a:r>
            <a:r>
              <a:rPr lang="es-ES" baseline="30000" dirty="0"/>
              <a:t>3</a:t>
            </a:r>
            <a:endParaRPr lang="es-ES" dirty="0"/>
          </a:p>
          <a:p>
            <a:r>
              <a:rPr lang="es-ES" dirty="0"/>
              <a:t>2021 Villanueva del Arzobispo: 1,389 ng/m</a:t>
            </a:r>
            <a:r>
              <a:rPr lang="es-ES" baseline="30000" dirty="0"/>
              <a:t>3</a:t>
            </a:r>
            <a:endParaRPr lang="es-ES" dirty="0"/>
          </a:p>
        </p:txBody>
      </p:sp>
      <p:sp>
        <p:nvSpPr>
          <p:cNvPr id="4" name="Marcador de texto 5">
            <a:extLst>
              <a:ext uri="{FF2B5EF4-FFF2-40B4-BE49-F238E27FC236}">
                <a16:creationId xmlns:a16="http://schemas.microsoft.com/office/drawing/2014/main" id="{35932109-CE61-7AE7-D134-D20D5CCFBB82}"/>
              </a:ext>
            </a:extLst>
          </p:cNvPr>
          <p:cNvSpPr txBox="1">
            <a:spLocks/>
          </p:cNvSpPr>
          <p:nvPr/>
        </p:nvSpPr>
        <p:spPr>
          <a:xfrm>
            <a:off x="4534832" y="1768332"/>
            <a:ext cx="5637868" cy="52322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1" u="sng"/>
            </a:lvl1pPr>
            <a:lvl2pPr marL="742950" indent="-285750">
              <a:spcBef>
                <a:spcPct val="20000"/>
              </a:spcBef>
              <a:buFont typeface="Arial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s-ES" b="0" u="none" dirty="0" err="1"/>
              <a:t>Aquestes</a:t>
            </a:r>
            <a:r>
              <a:rPr lang="es-ES" b="0" u="none" dirty="0"/>
              <a:t> 7 </a:t>
            </a:r>
            <a:r>
              <a:rPr lang="es-ES" b="0" u="none" dirty="0" err="1"/>
              <a:t>superacions</a:t>
            </a:r>
            <a:r>
              <a:rPr lang="es-ES" b="0" u="none" dirty="0"/>
              <a:t> no es </a:t>
            </a:r>
            <a:r>
              <a:rPr lang="es-ES" b="0" u="none" dirty="0" err="1"/>
              <a:t>reflecteixen</a:t>
            </a:r>
            <a:r>
              <a:rPr lang="es-ES" b="0" u="none" dirty="0"/>
              <a:t> a </a:t>
            </a:r>
            <a:r>
              <a:rPr lang="es-ES" b="0" u="none" dirty="0" err="1"/>
              <a:t>l’Informe</a:t>
            </a:r>
            <a:r>
              <a:rPr lang="es-ES" b="0" u="none" dirty="0"/>
              <a:t> anual del </a:t>
            </a:r>
            <a:r>
              <a:rPr lang="es-ES" b="0" u="none" dirty="0" err="1"/>
              <a:t>Ministeri</a:t>
            </a:r>
            <a:r>
              <a:rPr lang="es-ES" b="0" u="none" dirty="0"/>
              <a:t> “Evaluación de la calidad del aire en España 2024”.</a:t>
            </a:r>
          </a:p>
        </p:txBody>
      </p:sp>
    </p:spTree>
    <p:extLst>
      <p:ext uri="{BB962C8B-B14F-4D97-AF65-F5344CB8AC3E}">
        <p14:creationId xmlns:p14="http://schemas.microsoft.com/office/powerpoint/2010/main" val="21926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FC750-F67A-4F82-1DBB-E7FBC33AF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C6FF24F-7E1B-47B8-B416-33A2F7686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48"/>
            <a:ext cx="10694853" cy="7557527"/>
          </a:xfrm>
          <a:prstGeom prst="rect">
            <a:avLst/>
          </a:prstGeom>
        </p:spPr>
      </p:pic>
      <p:sp>
        <p:nvSpPr>
          <p:cNvPr id="13" name="QuadreDeText 12">
            <a:extLst>
              <a:ext uri="{FF2B5EF4-FFF2-40B4-BE49-F238E27FC236}">
                <a16:creationId xmlns:a16="http://schemas.microsoft.com/office/drawing/2014/main" id="{E5767F1E-1543-7542-BD6F-0C27D983325C}"/>
              </a:ext>
            </a:extLst>
          </p:cNvPr>
          <p:cNvSpPr txBox="1"/>
          <p:nvPr/>
        </p:nvSpPr>
        <p:spPr>
          <a:xfrm>
            <a:off x="382197" y="1592146"/>
            <a:ext cx="661550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28AA9B"/>
                </a:solidFill>
              </a:defRPr>
            </a:lvl1pPr>
          </a:lstStyle>
          <a:p>
            <a:r>
              <a:rPr lang="es-ES" dirty="0" err="1"/>
              <a:t>Mitjanes</a:t>
            </a:r>
            <a:r>
              <a:rPr lang="es-ES" dirty="0"/>
              <a:t> </a:t>
            </a:r>
            <a:r>
              <a:rPr lang="es-ES" dirty="0" err="1"/>
              <a:t>mensuals</a:t>
            </a:r>
            <a:r>
              <a:rPr lang="es-ES" dirty="0"/>
              <a:t> </a:t>
            </a:r>
            <a:r>
              <a:rPr lang="es-ES" dirty="0" err="1"/>
              <a:t>Estació</a:t>
            </a:r>
            <a:r>
              <a:rPr lang="es-ES" dirty="0"/>
              <a:t> XVPCA (Manlleu, hospital comarcal)</a:t>
            </a:r>
            <a:endParaRPr lang="ca-ES" dirty="0"/>
          </a:p>
        </p:txBody>
      </p:sp>
      <p:sp>
        <p:nvSpPr>
          <p:cNvPr id="4" name="Rectángulo 1">
            <a:extLst>
              <a:ext uri="{FF2B5EF4-FFF2-40B4-BE49-F238E27FC236}">
                <a16:creationId xmlns:a16="http://schemas.microsoft.com/office/drawing/2014/main" id="{EB86F79C-0695-4D7E-7FB9-926CD1C9448C}"/>
              </a:ext>
            </a:extLst>
          </p:cNvPr>
          <p:cNvSpPr/>
          <p:nvPr/>
        </p:nvSpPr>
        <p:spPr>
          <a:xfrm>
            <a:off x="341781" y="827910"/>
            <a:ext cx="9626053" cy="5283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ca-ES" sz="3200" b="1" dirty="0">
                <a:latin typeface="Calibri" charset="0"/>
                <a:ea typeface="Calibri" charset="0"/>
                <a:cs typeface="Calibri" charset="0"/>
              </a:rPr>
              <a:t>2. Nivells de </a:t>
            </a:r>
            <a:r>
              <a:rPr lang="ca-ES" sz="3200" b="1" dirty="0" err="1">
                <a:latin typeface="Calibri" charset="0"/>
                <a:ea typeface="Calibri" charset="0"/>
                <a:cs typeface="Calibri" charset="0"/>
              </a:rPr>
              <a:t>BaP</a:t>
            </a:r>
            <a:r>
              <a:rPr lang="ca-ES" sz="3200" b="1" dirty="0">
                <a:latin typeface="Calibri" charset="0"/>
                <a:ea typeface="Calibri" charset="0"/>
                <a:cs typeface="Calibri" charset="0"/>
              </a:rPr>
              <a:t> a Catalunya</a:t>
            </a:r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BE2EFBB5-2E21-8DCB-4838-702D93BE7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97" y="2173302"/>
            <a:ext cx="8025203" cy="4989883"/>
          </a:xfrm>
          <a:prstGeom prst="rect">
            <a:avLst/>
          </a:prstGeom>
        </p:spPr>
      </p:pic>
      <p:pic>
        <p:nvPicPr>
          <p:cNvPr id="3" name="Imatge 2">
            <a:extLst>
              <a:ext uri="{FF2B5EF4-FFF2-40B4-BE49-F238E27FC236}">
                <a16:creationId xmlns:a16="http://schemas.microsoft.com/office/drawing/2014/main" id="{B41E272D-145D-6992-E75B-1D89FBA35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327" y="1356260"/>
            <a:ext cx="2334016" cy="220000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AB16061-CD3F-BE81-3CDC-24727DCEE453}"/>
              </a:ext>
            </a:extLst>
          </p:cNvPr>
          <p:cNvSpPr/>
          <p:nvPr/>
        </p:nvSpPr>
        <p:spPr>
          <a:xfrm>
            <a:off x="9359900" y="2100664"/>
            <a:ext cx="220133" cy="355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47582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E6FFE-4742-C9B5-F51A-E43F61D45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9F42D31-D964-AFA5-D33D-9D659B55F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517"/>
            <a:ext cx="10694853" cy="7557527"/>
          </a:xfrm>
          <a:prstGeom prst="rect">
            <a:avLst/>
          </a:prstGeom>
        </p:spPr>
      </p:pic>
      <p:pic>
        <p:nvPicPr>
          <p:cNvPr id="3" name="Imatge 2">
            <a:extLst>
              <a:ext uri="{FF2B5EF4-FFF2-40B4-BE49-F238E27FC236}">
                <a16:creationId xmlns:a16="http://schemas.microsoft.com/office/drawing/2014/main" id="{40B8CA61-4C36-773A-D3D8-E79AE32F4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203" y="1485121"/>
            <a:ext cx="7127405" cy="378831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QuadreDeText 3">
            <a:extLst>
              <a:ext uri="{FF2B5EF4-FFF2-40B4-BE49-F238E27FC236}">
                <a16:creationId xmlns:a16="http://schemas.microsoft.com/office/drawing/2014/main" id="{A56F00CB-C701-7CE3-60BC-688553A106BF}"/>
              </a:ext>
            </a:extLst>
          </p:cNvPr>
          <p:cNvSpPr txBox="1"/>
          <p:nvPr/>
        </p:nvSpPr>
        <p:spPr>
          <a:xfrm>
            <a:off x="1679053" y="5269250"/>
            <a:ext cx="712895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400" b="1"/>
            </a:lvl1pPr>
          </a:lstStyle>
          <a:p>
            <a:r>
              <a:rPr lang="ca-ES" i="1" dirty="0"/>
              <a:t>Font: </a:t>
            </a:r>
            <a:r>
              <a:rPr lang="ca-ES" b="0" i="1" dirty="0"/>
              <a:t>Generalitat de Catalunya 2024. Pla de Millora de la Qualitat de l’Aire. Horitzó 2027</a:t>
            </a:r>
          </a:p>
        </p:txBody>
      </p:sp>
      <p:sp>
        <p:nvSpPr>
          <p:cNvPr id="6" name="Fletxa: dreta 5">
            <a:extLst>
              <a:ext uri="{FF2B5EF4-FFF2-40B4-BE49-F238E27FC236}">
                <a16:creationId xmlns:a16="http://schemas.microsoft.com/office/drawing/2014/main" id="{01DDE05A-9579-6E0F-9468-D68A6D7F2A8A}"/>
              </a:ext>
            </a:extLst>
          </p:cNvPr>
          <p:cNvSpPr/>
          <p:nvPr/>
        </p:nvSpPr>
        <p:spPr>
          <a:xfrm>
            <a:off x="1071136" y="3669293"/>
            <a:ext cx="968160" cy="689196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Rectángulo 1">
            <a:extLst>
              <a:ext uri="{FF2B5EF4-FFF2-40B4-BE49-F238E27FC236}">
                <a16:creationId xmlns:a16="http://schemas.microsoft.com/office/drawing/2014/main" id="{1A07E2DC-CCA1-6A83-3545-6511C2B499DB}"/>
              </a:ext>
            </a:extLst>
          </p:cNvPr>
          <p:cNvSpPr/>
          <p:nvPr/>
        </p:nvSpPr>
        <p:spPr>
          <a:xfrm>
            <a:off x="341781" y="827910"/>
            <a:ext cx="10207273" cy="9366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ca-ES" sz="3200" b="1" dirty="0">
                <a:latin typeface="Calibri" charset="0"/>
                <a:ea typeface="Calibri" charset="0"/>
                <a:cs typeface="Calibri" charset="0"/>
              </a:rPr>
              <a:t>2. </a:t>
            </a:r>
            <a:r>
              <a:rPr lang="ca-ES" sz="3200" b="1" dirty="0" err="1">
                <a:latin typeface="Calibri" charset="0"/>
                <a:ea typeface="Calibri" charset="0"/>
                <a:cs typeface="Calibri" charset="0"/>
              </a:rPr>
              <a:t>BaP</a:t>
            </a:r>
            <a:r>
              <a:rPr lang="ca-ES" sz="3200" b="1" dirty="0">
                <a:latin typeface="Calibri" charset="0"/>
                <a:ea typeface="Calibri" charset="0"/>
                <a:cs typeface="Calibri" charset="0"/>
              </a:rPr>
              <a:t> al Pla de Qualitat de l’aire horitzó 2027 </a:t>
            </a:r>
          </a:p>
          <a:p>
            <a:pPr>
              <a:lnSpc>
                <a:spcPts val="3400"/>
              </a:lnSpc>
            </a:pPr>
            <a:endParaRPr lang="ca-ES" sz="24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QuadreDeText 7">
            <a:extLst>
              <a:ext uri="{FF2B5EF4-FFF2-40B4-BE49-F238E27FC236}">
                <a16:creationId xmlns:a16="http://schemas.microsoft.com/office/drawing/2014/main" id="{4A8A7034-F49D-C4F6-ECA6-801C17E3226C}"/>
              </a:ext>
            </a:extLst>
          </p:cNvPr>
          <p:cNvSpPr txBox="1"/>
          <p:nvPr/>
        </p:nvSpPr>
        <p:spPr>
          <a:xfrm>
            <a:off x="1071136" y="5930651"/>
            <a:ext cx="8809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El Pla estableix actuacions en 3 sectors: El sector domèstic, institucional i comercial; el sector agrícola i ramader; i el sector industrial.</a:t>
            </a:r>
          </a:p>
        </p:txBody>
      </p:sp>
    </p:spTree>
    <p:extLst>
      <p:ext uri="{BB962C8B-B14F-4D97-AF65-F5344CB8AC3E}">
        <p14:creationId xmlns:p14="http://schemas.microsoft.com/office/powerpoint/2010/main" val="1329453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2468B-9A17-2983-9E02-4703DB104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BA3F38E-1BC8-0E68-787E-6AB10121A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4853" cy="7557527"/>
          </a:xfrm>
          <a:prstGeom prst="rect">
            <a:avLst/>
          </a:prstGeom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F160D9FF-CA38-D2D5-4AA1-727F7F1E5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666" y="1496129"/>
            <a:ext cx="5817637" cy="500638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QuadreDeText 5">
            <a:extLst>
              <a:ext uri="{FF2B5EF4-FFF2-40B4-BE49-F238E27FC236}">
                <a16:creationId xmlns:a16="http://schemas.microsoft.com/office/drawing/2014/main" id="{AF3E793C-3857-9EAB-3CE1-7A968F214DE0}"/>
              </a:ext>
            </a:extLst>
          </p:cNvPr>
          <p:cNvSpPr txBox="1"/>
          <p:nvPr/>
        </p:nvSpPr>
        <p:spPr>
          <a:xfrm>
            <a:off x="610279" y="2054391"/>
            <a:ext cx="32605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Actuació en el Sector domèstic, institucional i comercial</a:t>
            </a:r>
          </a:p>
          <a:p>
            <a:r>
              <a:rPr lang="ca-ES" dirty="0"/>
              <a:t> </a:t>
            </a:r>
          </a:p>
          <a:p>
            <a:r>
              <a:rPr lang="ca-ES" dirty="0"/>
              <a:t>Especificacions tècniques per a les instal·lacions de combustió de </a:t>
            </a:r>
            <a:r>
              <a:rPr lang="ca-ES" dirty="0" err="1"/>
              <a:t>biocombustibles</a:t>
            </a:r>
            <a:r>
              <a:rPr lang="ca-ES" dirty="0"/>
              <a:t> sòlids</a:t>
            </a:r>
          </a:p>
          <a:p>
            <a:endParaRPr lang="ca-ES" dirty="0"/>
          </a:p>
          <a:p>
            <a:r>
              <a:rPr lang="ca-ES" dirty="0"/>
              <a:t>(Codi: DC1)</a:t>
            </a:r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id="{15FE833D-646E-0726-0B5F-721A9F9262C4}"/>
              </a:ext>
            </a:extLst>
          </p:cNvPr>
          <p:cNvSpPr txBox="1"/>
          <p:nvPr/>
        </p:nvSpPr>
        <p:spPr>
          <a:xfrm>
            <a:off x="3969495" y="6550638"/>
            <a:ext cx="58898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1400" b="1"/>
            </a:lvl1pPr>
          </a:lstStyle>
          <a:p>
            <a:r>
              <a:rPr lang="ca-ES" i="1" dirty="0"/>
              <a:t>Font: </a:t>
            </a:r>
            <a:r>
              <a:rPr lang="ca-ES" b="0" i="1" dirty="0"/>
              <a:t>Generalitat de Catalunya 2024. Pla de Millora de la Qualitat de l’Aire. Horitzó 2027</a:t>
            </a:r>
          </a:p>
        </p:txBody>
      </p:sp>
      <p:sp>
        <p:nvSpPr>
          <p:cNvPr id="3" name="Rectángulo 1">
            <a:extLst>
              <a:ext uri="{FF2B5EF4-FFF2-40B4-BE49-F238E27FC236}">
                <a16:creationId xmlns:a16="http://schemas.microsoft.com/office/drawing/2014/main" id="{E490F358-33C9-F087-1B50-6473C49FC4FF}"/>
              </a:ext>
            </a:extLst>
          </p:cNvPr>
          <p:cNvSpPr/>
          <p:nvPr/>
        </p:nvSpPr>
        <p:spPr>
          <a:xfrm>
            <a:off x="341781" y="827910"/>
            <a:ext cx="10207273" cy="9366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ca-ES" sz="3200" b="1" dirty="0">
                <a:latin typeface="Calibri" charset="0"/>
                <a:ea typeface="Calibri" charset="0"/>
                <a:cs typeface="Calibri" charset="0"/>
              </a:rPr>
              <a:t>2. </a:t>
            </a:r>
            <a:r>
              <a:rPr lang="ca-ES" sz="3200" b="1" dirty="0" err="1">
                <a:latin typeface="Calibri" charset="0"/>
                <a:ea typeface="Calibri" charset="0"/>
                <a:cs typeface="Calibri" charset="0"/>
              </a:rPr>
              <a:t>BaP</a:t>
            </a:r>
            <a:r>
              <a:rPr lang="ca-ES" sz="3200" b="1" dirty="0">
                <a:latin typeface="Calibri" charset="0"/>
                <a:ea typeface="Calibri" charset="0"/>
                <a:cs typeface="Calibri" charset="0"/>
              </a:rPr>
              <a:t> al Pla de Qualitat de l’aire horitzó 2027 </a:t>
            </a:r>
          </a:p>
          <a:p>
            <a:pPr>
              <a:lnSpc>
                <a:spcPts val="3400"/>
              </a:lnSpc>
            </a:pPr>
            <a:endParaRPr lang="ca-ES" sz="2400" b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321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59BE9-86E8-1FAC-5FA4-C6D72530B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E49A681-4395-4907-696D-35C0FC89B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48"/>
            <a:ext cx="10694853" cy="75575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" name="Taula 3">
            <a:extLst>
              <a:ext uri="{FF2B5EF4-FFF2-40B4-BE49-F238E27FC236}">
                <a16:creationId xmlns:a16="http://schemas.microsoft.com/office/drawing/2014/main" id="{1F72A362-BCE3-4C3F-2EDF-F0CCB0301045}"/>
              </a:ext>
            </a:extLst>
          </p:cNvPr>
          <p:cNvGraphicFramePr>
            <a:graphicFrameLocks noGrp="1"/>
          </p:cNvGraphicFramePr>
          <p:nvPr/>
        </p:nvGraphicFramePr>
        <p:xfrm>
          <a:off x="1230604" y="2574954"/>
          <a:ext cx="8230603" cy="427353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196588">
                  <a:extLst>
                    <a:ext uri="{9D8B030D-6E8A-4147-A177-3AD203B41FA5}">
                      <a16:colId xmlns:a16="http://schemas.microsoft.com/office/drawing/2014/main" val="2020330663"/>
                    </a:ext>
                  </a:extLst>
                </a:gridCol>
                <a:gridCol w="1618132">
                  <a:extLst>
                    <a:ext uri="{9D8B030D-6E8A-4147-A177-3AD203B41FA5}">
                      <a16:colId xmlns:a16="http://schemas.microsoft.com/office/drawing/2014/main" val="2638803741"/>
                    </a:ext>
                  </a:extLst>
                </a:gridCol>
                <a:gridCol w="1460810">
                  <a:extLst>
                    <a:ext uri="{9D8B030D-6E8A-4147-A177-3AD203B41FA5}">
                      <a16:colId xmlns:a16="http://schemas.microsoft.com/office/drawing/2014/main" val="3049234207"/>
                    </a:ext>
                  </a:extLst>
                </a:gridCol>
                <a:gridCol w="1494263">
                  <a:extLst>
                    <a:ext uri="{9D8B030D-6E8A-4147-A177-3AD203B41FA5}">
                      <a16:colId xmlns:a16="http://schemas.microsoft.com/office/drawing/2014/main" val="3065188992"/>
                    </a:ext>
                  </a:extLst>
                </a:gridCol>
                <a:gridCol w="1460810">
                  <a:extLst>
                    <a:ext uri="{9D8B030D-6E8A-4147-A177-3AD203B41FA5}">
                      <a16:colId xmlns:a16="http://schemas.microsoft.com/office/drawing/2014/main" val="1246752687"/>
                    </a:ext>
                  </a:extLst>
                </a:gridCol>
              </a:tblGrid>
              <a:tr h="394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b="1" kern="1200" dirty="0">
                          <a:solidFill>
                            <a:schemeClr val="tx1"/>
                          </a:solidFill>
                        </a:rPr>
                        <a:t>Municipi</a:t>
                      </a:r>
                      <a:endParaRPr lang="ca-ES" sz="1400" b="1" kern="12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5229" marR="3522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b="1" kern="1200" dirty="0">
                          <a:solidFill>
                            <a:schemeClr val="tx1"/>
                          </a:solidFill>
                        </a:rPr>
                        <a:t>Període estudi</a:t>
                      </a:r>
                      <a:endParaRPr lang="ca-ES" sz="1400" b="1" kern="12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5229" marR="3522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b="1" kern="1200" dirty="0">
                          <a:solidFill>
                            <a:schemeClr val="tx1"/>
                          </a:solidFill>
                        </a:rPr>
                        <a:t>Filtres analitzats</a:t>
                      </a:r>
                      <a:endParaRPr lang="ca-ES" sz="1400" b="1" kern="12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5229" marR="3522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b="1" kern="1200" dirty="0">
                          <a:solidFill>
                            <a:schemeClr val="tx1"/>
                          </a:solidFill>
                        </a:rPr>
                        <a:t>Mitjana resultats (</a:t>
                      </a:r>
                      <a:r>
                        <a:rPr lang="ca-ES" sz="1400" b="1" kern="1200" dirty="0" err="1">
                          <a:solidFill>
                            <a:schemeClr val="tx1"/>
                          </a:solidFill>
                        </a:rPr>
                        <a:t>ng</a:t>
                      </a:r>
                      <a:r>
                        <a:rPr lang="ca-ES" sz="1400" b="1" kern="1200" dirty="0">
                          <a:solidFill>
                            <a:schemeClr val="tx1"/>
                          </a:solidFill>
                        </a:rPr>
                        <a:t>/m3)</a:t>
                      </a:r>
                      <a:endParaRPr lang="ca-ES" sz="1400" b="1" kern="12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5229" marR="3522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kern="1200" dirty="0" err="1">
                          <a:solidFill>
                            <a:schemeClr val="tx1"/>
                          </a:solidFill>
                        </a:rPr>
                        <a:t>Mitjana</a:t>
                      </a:r>
                      <a:r>
                        <a:rPr lang="pt-BR" sz="1400" b="1" kern="1200" dirty="0">
                          <a:solidFill>
                            <a:schemeClr val="tx1"/>
                          </a:solidFill>
                        </a:rPr>
                        <a:t> anual estimada (</a:t>
                      </a:r>
                      <a:r>
                        <a:rPr lang="pt-BR" sz="1400" b="1" kern="1200" dirty="0" err="1">
                          <a:solidFill>
                            <a:schemeClr val="tx1"/>
                          </a:solidFill>
                        </a:rPr>
                        <a:t>ng</a:t>
                      </a:r>
                      <a:r>
                        <a:rPr lang="pt-BR" sz="1400" b="1" kern="1200" dirty="0">
                          <a:solidFill>
                            <a:schemeClr val="tx1"/>
                          </a:solidFill>
                        </a:rPr>
                        <a:t>/m3)</a:t>
                      </a:r>
                      <a:endParaRPr lang="pt-BR" sz="1400" b="1" kern="12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5229" marR="3522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783877"/>
                  </a:ext>
                </a:extLst>
              </a:tr>
              <a:tr h="3940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Sant Salvador de Guardiola</a:t>
                      </a:r>
                      <a:endParaRPr lang="ca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03/2014 - 06/2014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12/2014 – 03/2015</a:t>
                      </a:r>
                      <a:endParaRPr lang="ca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13</a:t>
                      </a:r>
                      <a:endParaRPr lang="ca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0,22</a:t>
                      </a:r>
                      <a:endParaRPr lang="ca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-</a:t>
                      </a:r>
                      <a:endParaRPr lang="ca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038855"/>
                  </a:ext>
                </a:extLst>
              </a:tr>
              <a:tr h="3164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Vilafranca del Penedès</a:t>
                      </a:r>
                      <a:endParaRPr lang="ca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01/2016 - 06/2016</a:t>
                      </a:r>
                      <a:endParaRPr lang="ca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10</a:t>
                      </a:r>
                      <a:endParaRPr lang="ca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0,12</a:t>
                      </a:r>
                      <a:endParaRPr lang="ca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-</a:t>
                      </a:r>
                      <a:endParaRPr lang="ca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707040"/>
                  </a:ext>
                </a:extLst>
              </a:tr>
              <a:tr h="2750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Caldes de Montbui</a:t>
                      </a:r>
                      <a:endParaRPr lang="ca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12/2016 - 02/2017</a:t>
                      </a:r>
                      <a:endParaRPr lang="ca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19</a:t>
                      </a:r>
                      <a:endParaRPr lang="ca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0,39</a:t>
                      </a:r>
                      <a:endParaRPr lang="ca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-</a:t>
                      </a:r>
                      <a:endParaRPr lang="ca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926243"/>
                  </a:ext>
                </a:extLst>
              </a:tr>
              <a:tr h="3164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Sant Cugat del Vallès </a:t>
                      </a:r>
                      <a:endParaRPr lang="ca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02/2017 - 05/2017</a:t>
                      </a:r>
                      <a:endParaRPr lang="ca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10</a:t>
                      </a:r>
                      <a:endParaRPr lang="ca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0,06</a:t>
                      </a:r>
                      <a:endParaRPr lang="ca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-</a:t>
                      </a:r>
                      <a:endParaRPr lang="ca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267807"/>
                  </a:ext>
                </a:extLst>
              </a:tr>
              <a:tr h="2750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Matadepera</a:t>
                      </a:r>
                      <a:endParaRPr lang="ca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01/2018 - 03/2018</a:t>
                      </a:r>
                      <a:endParaRPr lang="ca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6</a:t>
                      </a:r>
                      <a:endParaRPr lang="ca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0,27</a:t>
                      </a:r>
                      <a:endParaRPr lang="ca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-</a:t>
                      </a:r>
                      <a:endParaRPr lang="ca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534099"/>
                  </a:ext>
                </a:extLst>
              </a:tr>
              <a:tr h="2750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Prats de Lluçanès</a:t>
                      </a:r>
                      <a:endParaRPr lang="ca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01/2019 - 03/2019</a:t>
                      </a:r>
                      <a:endParaRPr lang="ca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10</a:t>
                      </a:r>
                      <a:endParaRPr lang="ca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0,20</a:t>
                      </a:r>
                      <a:endParaRPr lang="ca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-</a:t>
                      </a:r>
                      <a:endParaRPr lang="ca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487130"/>
                  </a:ext>
                </a:extLst>
              </a:tr>
              <a:tr h="3116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Sant Salvador de Guardiola</a:t>
                      </a:r>
                      <a:endParaRPr lang="ca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09/2019 - 12/2019</a:t>
                      </a:r>
                      <a:endParaRPr lang="ca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17</a:t>
                      </a:r>
                      <a:endParaRPr lang="ca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0,18</a:t>
                      </a:r>
                      <a:endParaRPr lang="ca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-</a:t>
                      </a:r>
                      <a:endParaRPr lang="ca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700791"/>
                  </a:ext>
                </a:extLst>
              </a:tr>
              <a:tr h="2750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Sant Celoni</a:t>
                      </a:r>
                      <a:endParaRPr lang="ca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12/2019 - 02/2020</a:t>
                      </a:r>
                      <a:endParaRPr lang="ca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14</a:t>
                      </a:r>
                      <a:endParaRPr lang="ca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0,20</a:t>
                      </a:r>
                      <a:endParaRPr lang="ca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-</a:t>
                      </a:r>
                      <a:endParaRPr lang="ca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410401"/>
                  </a:ext>
                </a:extLst>
              </a:tr>
              <a:tr h="2750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Cardedeu</a:t>
                      </a:r>
                      <a:endParaRPr lang="ca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01/2020 - 03/2020</a:t>
                      </a:r>
                      <a:endParaRPr lang="ca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14</a:t>
                      </a:r>
                      <a:endParaRPr lang="ca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0,37</a:t>
                      </a:r>
                      <a:endParaRPr lang="ca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-</a:t>
                      </a:r>
                      <a:endParaRPr lang="ca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65085"/>
                  </a:ext>
                </a:extLst>
              </a:tr>
              <a:tr h="2750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Balsareny</a:t>
                      </a:r>
                      <a:endParaRPr lang="ca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11/2020 - 02/2021</a:t>
                      </a:r>
                      <a:endParaRPr lang="ca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27</a:t>
                      </a:r>
                      <a:endParaRPr lang="ca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1,30</a:t>
                      </a:r>
                      <a:endParaRPr lang="ca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kern="1200" dirty="0">
                          <a:solidFill>
                            <a:schemeClr val="tx1"/>
                          </a:solidFill>
                          <a:effectLst/>
                        </a:rPr>
                        <a:t>0,4</a:t>
                      </a:r>
                      <a:endParaRPr lang="ca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44309"/>
                  </a:ext>
                </a:extLst>
              </a:tr>
              <a:tr h="2750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Casserres</a:t>
                      </a:r>
                      <a:endParaRPr lang="ca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12/2020 - 02/2021</a:t>
                      </a:r>
                      <a:endParaRPr lang="ca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28</a:t>
                      </a:r>
                      <a:endParaRPr lang="ca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3,71</a:t>
                      </a:r>
                      <a:endParaRPr lang="ca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kern="1200" dirty="0">
                          <a:solidFill>
                            <a:schemeClr val="tx1"/>
                          </a:solidFill>
                          <a:effectLst/>
                        </a:rPr>
                        <a:t>1,2</a:t>
                      </a:r>
                      <a:endParaRPr lang="ca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028462"/>
                  </a:ext>
                </a:extLst>
              </a:tr>
              <a:tr h="2750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Navàs</a:t>
                      </a:r>
                      <a:endParaRPr lang="ca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12/2020 - 02/2021</a:t>
                      </a:r>
                      <a:endParaRPr lang="ca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28</a:t>
                      </a:r>
                      <a:endParaRPr lang="ca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2,90</a:t>
                      </a:r>
                      <a:endParaRPr lang="ca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kern="1200" dirty="0">
                          <a:solidFill>
                            <a:schemeClr val="tx1"/>
                          </a:solidFill>
                          <a:effectLst/>
                        </a:rPr>
                        <a:t>0,9</a:t>
                      </a:r>
                      <a:endParaRPr lang="ca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992129"/>
                  </a:ext>
                </a:extLst>
              </a:tr>
              <a:tr h="2750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El Papiol</a:t>
                      </a:r>
                      <a:endParaRPr lang="ca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02/2021 - 04/2021</a:t>
                      </a:r>
                      <a:endParaRPr lang="ca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12</a:t>
                      </a:r>
                      <a:endParaRPr lang="ca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0,15</a:t>
                      </a:r>
                      <a:endParaRPr lang="ca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-</a:t>
                      </a:r>
                      <a:endParaRPr lang="ca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277447"/>
                  </a:ext>
                </a:extLst>
              </a:tr>
            </a:tbl>
          </a:graphicData>
        </a:graphic>
      </p:graphicFrame>
      <p:pic>
        <p:nvPicPr>
          <p:cNvPr id="6" name="Imatge 5">
            <a:extLst>
              <a:ext uri="{FF2B5EF4-FFF2-40B4-BE49-F238E27FC236}">
                <a16:creationId xmlns:a16="http://schemas.microsoft.com/office/drawing/2014/main" id="{D9A8AC73-ABA2-0FB8-F1AC-382301940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2468" y="1335416"/>
            <a:ext cx="1282766" cy="482625"/>
          </a:xfrm>
          <a:prstGeom prst="rect">
            <a:avLst/>
          </a:prstGeom>
        </p:spPr>
      </p:pic>
      <p:sp>
        <p:nvSpPr>
          <p:cNvPr id="3" name="Rectángulo 1">
            <a:extLst>
              <a:ext uri="{FF2B5EF4-FFF2-40B4-BE49-F238E27FC236}">
                <a16:creationId xmlns:a16="http://schemas.microsoft.com/office/drawing/2014/main" id="{5CEAAC71-3B31-FB33-7F47-0AB2448A04E9}"/>
              </a:ext>
            </a:extLst>
          </p:cNvPr>
          <p:cNvSpPr/>
          <p:nvPr/>
        </p:nvSpPr>
        <p:spPr>
          <a:xfrm>
            <a:off x="1891181" y="767819"/>
            <a:ext cx="3163419" cy="5283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ca-ES" sz="3200" b="1" dirty="0">
                <a:latin typeface="Calibri" charset="0"/>
                <a:ea typeface="Calibri" charset="0"/>
                <a:cs typeface="Calibri" charset="0"/>
              </a:rPr>
              <a:t>3. Estudis fets</a:t>
            </a:r>
          </a:p>
        </p:txBody>
      </p:sp>
      <p:sp>
        <p:nvSpPr>
          <p:cNvPr id="2" name="QuadreDeText 1">
            <a:extLst>
              <a:ext uri="{FF2B5EF4-FFF2-40B4-BE49-F238E27FC236}">
                <a16:creationId xmlns:a16="http://schemas.microsoft.com/office/drawing/2014/main" id="{FCD6A6FB-B1EC-CE6D-7070-94F3A09EE26C}"/>
              </a:ext>
            </a:extLst>
          </p:cNvPr>
          <p:cNvSpPr txBox="1"/>
          <p:nvPr/>
        </p:nvSpPr>
        <p:spPr>
          <a:xfrm>
            <a:off x="599393" y="1679684"/>
            <a:ext cx="8328707" cy="65659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2160"/>
              </a:lnSpc>
            </a:pPr>
            <a:r>
              <a:rPr lang="es-ES" sz="2000" dirty="0">
                <a:solidFill>
                  <a:schemeClr val="tx1"/>
                </a:solidFill>
              </a:rPr>
              <a:t>Des de </a:t>
            </a:r>
            <a:r>
              <a:rPr lang="es-ES" sz="2000" dirty="0" err="1">
                <a:solidFill>
                  <a:schemeClr val="tx1"/>
                </a:solidFill>
              </a:rPr>
              <a:t>l’any</a:t>
            </a:r>
            <a:r>
              <a:rPr lang="es-ES" sz="2000" dirty="0">
                <a:solidFill>
                  <a:schemeClr val="tx1"/>
                </a:solidFill>
              </a:rPr>
              <a:t> 2014, la Diputació de Barcelona ha </a:t>
            </a:r>
            <a:r>
              <a:rPr lang="es-ES" sz="2000" dirty="0" err="1">
                <a:solidFill>
                  <a:schemeClr val="tx1"/>
                </a:solidFill>
              </a:rPr>
              <a:t>realitzat</a:t>
            </a:r>
            <a:r>
              <a:rPr lang="es-ES" sz="2000" dirty="0">
                <a:solidFill>
                  <a:schemeClr val="tx1"/>
                </a:solidFill>
              </a:rPr>
              <a:t> </a:t>
            </a:r>
            <a:r>
              <a:rPr lang="es-ES" sz="2000" b="1" dirty="0">
                <a:solidFill>
                  <a:schemeClr val="tx1"/>
                </a:solidFill>
              </a:rPr>
              <a:t>26 </a:t>
            </a:r>
            <a:r>
              <a:rPr lang="es-ES" sz="2000" b="1" dirty="0" err="1">
                <a:solidFill>
                  <a:schemeClr val="tx1"/>
                </a:solidFill>
              </a:rPr>
              <a:t>estudis</a:t>
            </a:r>
            <a:r>
              <a:rPr lang="es-ES" sz="2000" b="1" dirty="0">
                <a:solidFill>
                  <a:schemeClr val="tx1"/>
                </a:solidFill>
              </a:rPr>
              <a:t> </a:t>
            </a:r>
            <a:r>
              <a:rPr lang="es-ES" sz="2000" b="1" dirty="0" err="1">
                <a:solidFill>
                  <a:schemeClr val="tx1"/>
                </a:solidFill>
              </a:rPr>
              <a:t>d’immissió</a:t>
            </a:r>
            <a:r>
              <a:rPr lang="es-ES" sz="2000" b="1" dirty="0">
                <a:solidFill>
                  <a:schemeClr val="tx1"/>
                </a:solidFill>
              </a:rPr>
              <a:t> de </a:t>
            </a:r>
            <a:r>
              <a:rPr lang="es-ES" sz="2000" b="1" dirty="0" err="1">
                <a:solidFill>
                  <a:schemeClr val="tx1"/>
                </a:solidFill>
              </a:rPr>
              <a:t>BaP</a:t>
            </a:r>
            <a:r>
              <a:rPr lang="es-ES" sz="2000" dirty="0">
                <a:solidFill>
                  <a:schemeClr val="tx1"/>
                </a:solidFill>
              </a:rPr>
              <a:t>, </a:t>
            </a:r>
            <a:r>
              <a:rPr lang="es-ES" sz="2000" dirty="0" err="1">
                <a:solidFill>
                  <a:schemeClr val="tx1"/>
                </a:solidFill>
              </a:rPr>
              <a:t>amb</a:t>
            </a:r>
            <a:r>
              <a:rPr lang="es-ES" sz="2000" dirty="0">
                <a:solidFill>
                  <a:schemeClr val="tx1"/>
                </a:solidFill>
              </a:rPr>
              <a:t> un total de </a:t>
            </a:r>
            <a:r>
              <a:rPr lang="es-ES" sz="2000" b="1" dirty="0">
                <a:solidFill>
                  <a:schemeClr val="tx1"/>
                </a:solidFill>
              </a:rPr>
              <a:t>704 </a:t>
            </a:r>
            <a:r>
              <a:rPr lang="es-ES" sz="2000" b="1" dirty="0" err="1">
                <a:solidFill>
                  <a:schemeClr val="tx1"/>
                </a:solidFill>
              </a:rPr>
              <a:t>mostres</a:t>
            </a:r>
            <a:r>
              <a:rPr lang="es-ES" sz="2000" b="1" dirty="0">
                <a:solidFill>
                  <a:schemeClr val="tx1"/>
                </a:solidFill>
              </a:rPr>
              <a:t> </a:t>
            </a:r>
            <a:r>
              <a:rPr lang="es-ES" sz="2000" dirty="0" err="1">
                <a:solidFill>
                  <a:schemeClr val="tx1"/>
                </a:solidFill>
              </a:rPr>
              <a:t>analitzades</a:t>
            </a:r>
            <a:r>
              <a:rPr lang="es-ES" sz="2000" dirty="0">
                <a:solidFill>
                  <a:schemeClr val="tx1"/>
                </a:solidFill>
              </a:rPr>
              <a:t> a partir de filtres PM10.</a:t>
            </a:r>
          </a:p>
        </p:txBody>
      </p:sp>
      <p:sp>
        <p:nvSpPr>
          <p:cNvPr id="7" name="Fletxa: dreta 6">
            <a:extLst>
              <a:ext uri="{FF2B5EF4-FFF2-40B4-BE49-F238E27FC236}">
                <a16:creationId xmlns:a16="http://schemas.microsoft.com/office/drawing/2014/main" id="{B754D249-D806-C358-26D5-7A20C5A0DD8E}"/>
              </a:ext>
            </a:extLst>
          </p:cNvPr>
          <p:cNvSpPr/>
          <p:nvPr/>
        </p:nvSpPr>
        <p:spPr>
          <a:xfrm rot="10800000">
            <a:off x="9235389" y="6070491"/>
            <a:ext cx="968160" cy="114409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F5A20B7-F97C-D765-7E24-31F61E9F9E59}"/>
              </a:ext>
            </a:extLst>
          </p:cNvPr>
          <p:cNvSpPr>
            <a:spLocks noChangeAspect="1"/>
          </p:cNvSpPr>
          <p:nvPr/>
        </p:nvSpPr>
        <p:spPr>
          <a:xfrm>
            <a:off x="758997" y="480344"/>
            <a:ext cx="1080000" cy="1080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190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53851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8ACCC-2354-B30B-3FDA-148C57640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FFBBC2A-0B9B-C43F-7FD1-DA6C067A0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48"/>
            <a:ext cx="10694853" cy="7557527"/>
          </a:xfrm>
          <a:prstGeom prst="rect">
            <a:avLst/>
          </a:prstGeom>
        </p:spPr>
      </p:pic>
      <p:graphicFrame>
        <p:nvGraphicFramePr>
          <p:cNvPr id="4" name="Taula 3">
            <a:extLst>
              <a:ext uri="{FF2B5EF4-FFF2-40B4-BE49-F238E27FC236}">
                <a16:creationId xmlns:a16="http://schemas.microsoft.com/office/drawing/2014/main" id="{36B73386-08AE-35E2-3B16-6F0B99A62E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531236"/>
              </p:ext>
            </p:extLst>
          </p:nvPr>
        </p:nvGraphicFramePr>
        <p:xfrm>
          <a:off x="1304693" y="2106273"/>
          <a:ext cx="8263034" cy="40600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148978">
                  <a:extLst>
                    <a:ext uri="{9D8B030D-6E8A-4147-A177-3AD203B41FA5}">
                      <a16:colId xmlns:a16="http://schemas.microsoft.com/office/drawing/2014/main" val="2020330663"/>
                    </a:ext>
                  </a:extLst>
                </a:gridCol>
                <a:gridCol w="1528514">
                  <a:extLst>
                    <a:ext uri="{9D8B030D-6E8A-4147-A177-3AD203B41FA5}">
                      <a16:colId xmlns:a16="http://schemas.microsoft.com/office/drawing/2014/main" val="2638803741"/>
                    </a:ext>
                  </a:extLst>
                </a:gridCol>
                <a:gridCol w="1528514">
                  <a:extLst>
                    <a:ext uri="{9D8B030D-6E8A-4147-A177-3AD203B41FA5}">
                      <a16:colId xmlns:a16="http://schemas.microsoft.com/office/drawing/2014/main" val="3049234207"/>
                    </a:ext>
                  </a:extLst>
                </a:gridCol>
                <a:gridCol w="1528514">
                  <a:extLst>
                    <a:ext uri="{9D8B030D-6E8A-4147-A177-3AD203B41FA5}">
                      <a16:colId xmlns:a16="http://schemas.microsoft.com/office/drawing/2014/main" val="3065188992"/>
                    </a:ext>
                  </a:extLst>
                </a:gridCol>
                <a:gridCol w="1528514">
                  <a:extLst>
                    <a:ext uri="{9D8B030D-6E8A-4147-A177-3AD203B41FA5}">
                      <a16:colId xmlns:a16="http://schemas.microsoft.com/office/drawing/2014/main" val="1246752687"/>
                    </a:ext>
                  </a:extLst>
                </a:gridCol>
              </a:tblGrid>
              <a:tr h="387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b="1" kern="1200" dirty="0">
                          <a:solidFill>
                            <a:schemeClr val="tx1"/>
                          </a:solidFill>
                        </a:rPr>
                        <a:t>Municipi</a:t>
                      </a:r>
                      <a:endParaRPr lang="ca-ES" sz="1400" b="1" kern="12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5229" marR="3522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b="1" kern="1200" dirty="0">
                          <a:solidFill>
                            <a:schemeClr val="tx1"/>
                          </a:solidFill>
                        </a:rPr>
                        <a:t>Període estudi</a:t>
                      </a:r>
                      <a:endParaRPr lang="ca-ES" sz="1400" b="1" kern="12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5229" marR="3522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b="1" kern="1200" dirty="0">
                          <a:solidFill>
                            <a:schemeClr val="tx1"/>
                          </a:solidFill>
                        </a:rPr>
                        <a:t>Filtres analitzats</a:t>
                      </a:r>
                      <a:endParaRPr lang="ca-ES" sz="1400" b="1" kern="12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5229" marR="3522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b="1" kern="1200" dirty="0">
                          <a:solidFill>
                            <a:schemeClr val="tx1"/>
                          </a:solidFill>
                        </a:rPr>
                        <a:t>Mitjana resultats (</a:t>
                      </a:r>
                      <a:r>
                        <a:rPr lang="ca-ES" sz="1400" b="1" kern="1200" dirty="0" err="1">
                          <a:solidFill>
                            <a:schemeClr val="tx1"/>
                          </a:solidFill>
                        </a:rPr>
                        <a:t>ng</a:t>
                      </a:r>
                      <a:r>
                        <a:rPr lang="ca-ES" sz="1400" b="1" kern="1200" dirty="0">
                          <a:solidFill>
                            <a:schemeClr val="tx1"/>
                          </a:solidFill>
                        </a:rPr>
                        <a:t>/m3)</a:t>
                      </a:r>
                      <a:endParaRPr lang="ca-ES" sz="1400" b="1" kern="12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5229" marR="3522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kern="1200" dirty="0" err="1">
                          <a:solidFill>
                            <a:schemeClr val="tx1"/>
                          </a:solidFill>
                        </a:rPr>
                        <a:t>Mitjana</a:t>
                      </a:r>
                      <a:r>
                        <a:rPr lang="pt-BR" sz="1400" b="1" kern="1200" dirty="0">
                          <a:solidFill>
                            <a:schemeClr val="tx1"/>
                          </a:solidFill>
                        </a:rPr>
                        <a:t> anual estimada (</a:t>
                      </a:r>
                      <a:r>
                        <a:rPr lang="pt-BR" sz="1400" b="1" kern="1200" dirty="0" err="1">
                          <a:solidFill>
                            <a:schemeClr val="tx1"/>
                          </a:solidFill>
                        </a:rPr>
                        <a:t>ng</a:t>
                      </a:r>
                      <a:r>
                        <a:rPr lang="pt-BR" sz="1400" b="1" kern="1200" dirty="0">
                          <a:solidFill>
                            <a:schemeClr val="tx1"/>
                          </a:solidFill>
                        </a:rPr>
                        <a:t>/m3)</a:t>
                      </a:r>
                      <a:endParaRPr lang="ca-ES" sz="1400" b="1" kern="120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5229" marR="3522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783877"/>
                  </a:ext>
                </a:extLst>
              </a:tr>
              <a:tr h="2787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Vic</a:t>
                      </a:r>
                      <a:endParaRPr lang="ca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11/2021 - 01/2022</a:t>
                      </a:r>
                      <a:endParaRPr lang="ca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25</a:t>
                      </a:r>
                      <a:endParaRPr lang="ca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4,37</a:t>
                      </a:r>
                      <a:endParaRPr lang="ca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kern="1200" dirty="0">
                          <a:solidFill>
                            <a:schemeClr val="tx1"/>
                          </a:solidFill>
                          <a:effectLst/>
                        </a:rPr>
                        <a:t>1,4</a:t>
                      </a:r>
                      <a:endParaRPr lang="ca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707040"/>
                  </a:ext>
                </a:extLst>
              </a:tr>
              <a:tr h="2787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Puig-reig</a:t>
                      </a:r>
                      <a:endParaRPr lang="ca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11/2021 - 02/2022</a:t>
                      </a:r>
                      <a:endParaRPr lang="ca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18</a:t>
                      </a:r>
                      <a:endParaRPr lang="ca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4,26</a:t>
                      </a:r>
                      <a:endParaRPr lang="ca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1,3</a:t>
                      </a:r>
                      <a:endParaRPr lang="ca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926243"/>
                  </a:ext>
                </a:extLst>
              </a:tr>
              <a:tr h="2787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Casserres</a:t>
                      </a:r>
                      <a:endParaRPr lang="ca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12/2021 - 01/2022</a:t>
                      </a:r>
                      <a:endParaRPr lang="ca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49</a:t>
                      </a:r>
                      <a:endParaRPr lang="ca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2,42</a:t>
                      </a:r>
                      <a:endParaRPr lang="ca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kern="1200" dirty="0">
                          <a:solidFill>
                            <a:schemeClr val="tx1"/>
                          </a:solidFill>
                          <a:effectLst/>
                        </a:rPr>
                        <a:t>0,8</a:t>
                      </a:r>
                      <a:endParaRPr lang="ca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267807"/>
                  </a:ext>
                </a:extLst>
              </a:tr>
              <a:tr h="2787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Sant Boi de Llobregat</a:t>
                      </a:r>
                      <a:endParaRPr lang="ca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12/2021 - 02/2022</a:t>
                      </a:r>
                      <a:endParaRPr lang="ca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21</a:t>
                      </a:r>
                      <a:endParaRPr lang="ca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0,63</a:t>
                      </a:r>
                      <a:endParaRPr lang="ca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-</a:t>
                      </a:r>
                      <a:endParaRPr lang="ca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534099"/>
                  </a:ext>
                </a:extLst>
              </a:tr>
              <a:tr h="277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Sant Salvador de Guardiola</a:t>
                      </a:r>
                      <a:endParaRPr lang="ca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01/2022 - 03/2022</a:t>
                      </a:r>
                      <a:endParaRPr lang="ca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30</a:t>
                      </a:r>
                      <a:endParaRPr lang="ca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>
                          <a:effectLst/>
                        </a:rPr>
                        <a:t>0,30</a:t>
                      </a:r>
                      <a:endParaRPr lang="ca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effectLst/>
                        </a:rPr>
                        <a:t>-</a:t>
                      </a:r>
                      <a:endParaRPr lang="ca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487130"/>
                  </a:ext>
                </a:extLst>
              </a:tr>
              <a:tr h="2787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400" b="1" dirty="0">
                          <a:solidFill>
                            <a:schemeClr val="tx1"/>
                          </a:solidFill>
                          <a:effectLst/>
                        </a:rPr>
                        <a:t>Vic (4 punts)</a:t>
                      </a:r>
                      <a:endParaRPr lang="ca-E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solidFill>
                            <a:schemeClr val="tx1"/>
                          </a:solidFill>
                          <a:effectLst/>
                        </a:rPr>
                        <a:t>12/2022 – 02/2023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solidFill>
                            <a:schemeClr val="tx1"/>
                          </a:solidFill>
                          <a:effectLst/>
                        </a:rPr>
                        <a:t>114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solidFill>
                            <a:schemeClr val="tx1"/>
                          </a:solidFill>
                          <a:effectLst/>
                        </a:rPr>
                        <a:t>0,83 - 2,36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solidFill>
                            <a:schemeClr val="tx1"/>
                          </a:solidFill>
                          <a:effectLst/>
                        </a:rPr>
                        <a:t>0,3 – 0,9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700791"/>
                  </a:ext>
                </a:extLst>
              </a:tr>
              <a:tr h="2899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400" dirty="0">
                          <a:solidFill>
                            <a:schemeClr val="tx1"/>
                          </a:solidFill>
                          <a:effectLst/>
                        </a:rPr>
                        <a:t>Sant Salvador de Guardiola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solidFill>
                            <a:schemeClr val="tx1"/>
                          </a:solidFill>
                          <a:effectLst/>
                        </a:rPr>
                        <a:t>11/2023 – 01/2024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solidFill>
                            <a:schemeClr val="tx1"/>
                          </a:solidFill>
                          <a:effectLst/>
                        </a:rPr>
                        <a:t>0,40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solidFill>
                            <a:schemeClr val="tx1"/>
                          </a:solidFill>
                          <a:effectLst/>
                        </a:rPr>
                        <a:t>0,14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798718"/>
                  </a:ext>
                </a:extLst>
              </a:tr>
              <a:tr h="2787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400" dirty="0">
                          <a:solidFill>
                            <a:schemeClr val="tx1"/>
                          </a:solidFill>
                          <a:effectLst/>
                        </a:rPr>
                        <a:t>La Roca del Vallès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solidFill>
                            <a:schemeClr val="tx1"/>
                          </a:solidFill>
                          <a:effectLst/>
                        </a:rPr>
                        <a:t>11/2023 – 02/2024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solidFill>
                            <a:schemeClr val="tx1"/>
                          </a:solidFill>
                          <a:effectLst/>
                        </a:rPr>
                        <a:t>1,18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780117"/>
                  </a:ext>
                </a:extLst>
              </a:tr>
              <a:tr h="2787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400" dirty="0">
                          <a:solidFill>
                            <a:schemeClr val="tx1"/>
                          </a:solidFill>
                          <a:effectLst/>
                        </a:rPr>
                        <a:t>L’Ametlla del Vallès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solidFill>
                            <a:schemeClr val="tx1"/>
                          </a:solidFill>
                          <a:effectLst/>
                        </a:rPr>
                        <a:t>12/2023 - 03/2024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solidFill>
                            <a:schemeClr val="tx1"/>
                          </a:solidFill>
                          <a:effectLst/>
                        </a:rPr>
                        <a:t>0,37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solidFill>
                            <a:schemeClr val="tx1"/>
                          </a:solidFill>
                          <a:effectLst/>
                        </a:rPr>
                        <a:t>0,19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410401"/>
                  </a:ext>
                </a:extLst>
              </a:tr>
              <a:tr h="2787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400" dirty="0">
                          <a:solidFill>
                            <a:schemeClr val="tx1"/>
                          </a:solidFill>
                          <a:effectLst/>
                        </a:rPr>
                        <a:t>Navàs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solidFill>
                            <a:schemeClr val="tx1"/>
                          </a:solidFill>
                          <a:effectLst/>
                        </a:rPr>
                        <a:t>12/2023 – 02/2024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solidFill>
                            <a:schemeClr val="tx1"/>
                          </a:solidFill>
                          <a:effectLst/>
                        </a:rPr>
                        <a:t>0,97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dirty="0">
                          <a:solidFill>
                            <a:schemeClr val="tx1"/>
                          </a:solidFill>
                          <a:effectLst/>
                        </a:rPr>
                        <a:t>0,34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65085"/>
                  </a:ext>
                </a:extLst>
              </a:tr>
              <a:tr h="2787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400" dirty="0">
                          <a:solidFill>
                            <a:schemeClr val="tx1"/>
                          </a:solidFill>
                          <a:effectLst/>
                        </a:rPr>
                        <a:t>Matadepera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solidFill>
                            <a:schemeClr val="tx1"/>
                          </a:solidFill>
                          <a:effectLst/>
                        </a:rPr>
                        <a:t>11/2024 – 02/2025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dirty="0">
                          <a:solidFill>
                            <a:schemeClr val="tx1"/>
                          </a:solidFill>
                          <a:effectLst/>
                        </a:rPr>
                        <a:t>≤ 0,10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44309"/>
                  </a:ext>
                </a:extLst>
              </a:tr>
              <a:tr h="2787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400" dirty="0">
                          <a:solidFill>
                            <a:schemeClr val="tx1"/>
                          </a:solidFill>
                          <a:effectLst/>
                        </a:rPr>
                        <a:t>Sant Pere de Torelló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solidFill>
                            <a:schemeClr val="tx1"/>
                          </a:solidFill>
                          <a:effectLst/>
                        </a:rPr>
                        <a:t>11/2024 – 01/2025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solidFill>
                            <a:schemeClr val="tx1"/>
                          </a:solidFill>
                          <a:effectLst/>
                        </a:rPr>
                        <a:t>0,82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solidFill>
                            <a:schemeClr val="tx1"/>
                          </a:solidFill>
                          <a:effectLst/>
                        </a:rPr>
                        <a:t>0,26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028462"/>
                  </a:ext>
                </a:extLst>
              </a:tr>
              <a:tr h="2787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a-ES" sz="1400" dirty="0">
                          <a:solidFill>
                            <a:schemeClr val="tx1"/>
                          </a:solidFill>
                          <a:effectLst/>
                        </a:rPr>
                        <a:t>Vic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solidFill>
                            <a:schemeClr val="tx1"/>
                          </a:solidFill>
                          <a:effectLst/>
                        </a:rPr>
                        <a:t>01/2025 – 03/2025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solidFill>
                            <a:schemeClr val="tx1"/>
                          </a:solidFill>
                          <a:effectLst/>
                        </a:rPr>
                        <a:t>0,82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400" dirty="0">
                          <a:solidFill>
                            <a:schemeClr val="tx1"/>
                          </a:solidFill>
                          <a:effectLst/>
                        </a:rPr>
                        <a:t>0,39</a:t>
                      </a:r>
                      <a:endParaRPr lang="ca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01" marR="36801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277447"/>
                  </a:ext>
                </a:extLst>
              </a:tr>
            </a:tbl>
          </a:graphicData>
        </a:graphic>
      </p:graphicFrame>
      <p:pic>
        <p:nvPicPr>
          <p:cNvPr id="3" name="Imatge 2">
            <a:extLst>
              <a:ext uri="{FF2B5EF4-FFF2-40B4-BE49-F238E27FC236}">
                <a16:creationId xmlns:a16="http://schemas.microsoft.com/office/drawing/2014/main" id="{DBF13363-3169-2ABF-5F64-BEBAF9C24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2468" y="1335416"/>
            <a:ext cx="1282766" cy="482625"/>
          </a:xfrm>
          <a:prstGeom prst="rect">
            <a:avLst/>
          </a:prstGeom>
        </p:spPr>
      </p:pic>
      <p:sp>
        <p:nvSpPr>
          <p:cNvPr id="7" name="Rectángulo 1">
            <a:extLst>
              <a:ext uri="{FF2B5EF4-FFF2-40B4-BE49-F238E27FC236}">
                <a16:creationId xmlns:a16="http://schemas.microsoft.com/office/drawing/2014/main" id="{0C1579BA-3055-B79C-33E7-2F96D17A8566}"/>
              </a:ext>
            </a:extLst>
          </p:cNvPr>
          <p:cNvSpPr/>
          <p:nvPr/>
        </p:nvSpPr>
        <p:spPr>
          <a:xfrm>
            <a:off x="341781" y="827910"/>
            <a:ext cx="9626053" cy="5283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ca-ES" sz="3200" b="1" dirty="0">
                <a:latin typeface="Calibri" charset="0"/>
                <a:ea typeface="Calibri" charset="0"/>
                <a:cs typeface="Calibri" charset="0"/>
              </a:rPr>
              <a:t>3. Estudis fets</a:t>
            </a:r>
          </a:p>
        </p:txBody>
      </p:sp>
      <p:sp>
        <p:nvSpPr>
          <p:cNvPr id="2" name="Fletxa: dreta 1">
            <a:extLst>
              <a:ext uri="{FF2B5EF4-FFF2-40B4-BE49-F238E27FC236}">
                <a16:creationId xmlns:a16="http://schemas.microsoft.com/office/drawing/2014/main" id="{B72FFED3-401A-75FD-7FE2-A2E83BF0015C}"/>
              </a:ext>
            </a:extLst>
          </p:cNvPr>
          <p:cNvSpPr/>
          <p:nvPr/>
        </p:nvSpPr>
        <p:spPr>
          <a:xfrm rot="10800000">
            <a:off x="9235389" y="2857391"/>
            <a:ext cx="968160" cy="114409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Fletxa: dreta 5">
            <a:extLst>
              <a:ext uri="{FF2B5EF4-FFF2-40B4-BE49-F238E27FC236}">
                <a16:creationId xmlns:a16="http://schemas.microsoft.com/office/drawing/2014/main" id="{C15E4DD8-65E3-F924-AA61-8C2DE342845B}"/>
              </a:ext>
            </a:extLst>
          </p:cNvPr>
          <p:cNvSpPr/>
          <p:nvPr/>
        </p:nvSpPr>
        <p:spPr>
          <a:xfrm rot="10800000">
            <a:off x="9235389" y="2603391"/>
            <a:ext cx="968160" cy="114409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9047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9F1BA-A099-4410-203A-17AD48FC0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95BA67C-BA6D-D6B0-D7C8-1AC21291B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48"/>
            <a:ext cx="10694853" cy="755752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4F7ECC3-FBBB-F3BA-6A82-9AC2E67A6232}"/>
              </a:ext>
            </a:extLst>
          </p:cNvPr>
          <p:cNvSpPr/>
          <p:nvPr/>
        </p:nvSpPr>
        <p:spPr>
          <a:xfrm>
            <a:off x="766870" y="2838698"/>
            <a:ext cx="979119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60"/>
              </a:lnSpc>
            </a:pPr>
            <a:r>
              <a:rPr lang="es-ES_tradnl" sz="2400" b="1" dirty="0">
                <a:solidFill>
                  <a:srgbClr val="29AA97"/>
                </a:solidFill>
              </a:rPr>
              <a:t>Text</a:t>
            </a:r>
          </a:p>
          <a:p>
            <a:pPr>
              <a:lnSpc>
                <a:spcPts val="2160"/>
              </a:lnSpc>
            </a:pPr>
            <a:endParaRPr lang="es-ES_tradnl" sz="2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es-ES_tradnl" sz="2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</a:t>
            </a:r>
            <a:endParaRPr lang="es-ES_tradnl" sz="2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lnSpc>
                <a:spcPts val="2160"/>
              </a:lnSpc>
              <a:buFont typeface="Arial" panose="020B0604020202020204" pitchFamily="34" charset="0"/>
              <a:buChar char="•"/>
            </a:pPr>
            <a:endParaRPr lang="es-ES_tradnl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ts val="2160"/>
              </a:lnSpc>
            </a:pP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ts val="2160"/>
              </a:lnSpc>
            </a:pP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6E0BA2B3-0E36-E5CF-BB55-691534AA8AA1}"/>
              </a:ext>
            </a:extLst>
          </p:cNvPr>
          <p:cNvSpPr txBox="1"/>
          <p:nvPr/>
        </p:nvSpPr>
        <p:spPr>
          <a:xfrm>
            <a:off x="6651536" y="2266964"/>
            <a:ext cx="3568711" cy="1768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60"/>
              </a:lnSpc>
            </a:pPr>
            <a:r>
              <a:rPr lang="es-ES" b="1" u="sng" dirty="0" err="1"/>
              <a:t>Objectiu</a:t>
            </a:r>
            <a:r>
              <a:rPr lang="es-ES" dirty="0"/>
              <a:t>: comparar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nivells</a:t>
            </a:r>
            <a:r>
              <a:rPr lang="es-ES" dirty="0"/>
              <a:t> de </a:t>
            </a:r>
            <a:r>
              <a:rPr lang="es-ES" dirty="0" err="1"/>
              <a:t>partícules</a:t>
            </a:r>
            <a:r>
              <a:rPr lang="es-ES" dirty="0"/>
              <a:t> i </a:t>
            </a:r>
            <a:r>
              <a:rPr lang="es-ES" dirty="0" err="1"/>
              <a:t>benzo</a:t>
            </a:r>
            <a:r>
              <a:rPr lang="es-ES" dirty="0"/>
              <a:t>(a)</a:t>
            </a:r>
            <a:r>
              <a:rPr lang="es-ES" dirty="0" err="1"/>
              <a:t>pirè</a:t>
            </a:r>
            <a:r>
              <a:rPr lang="es-ES" dirty="0"/>
              <a:t> en </a:t>
            </a:r>
            <a:r>
              <a:rPr lang="es-ES" b="1" dirty="0"/>
              <a:t>4 </a:t>
            </a:r>
            <a:r>
              <a:rPr lang="es-ES" b="1" dirty="0" err="1"/>
              <a:t>punts</a:t>
            </a:r>
            <a:r>
              <a:rPr lang="es-ES" dirty="0"/>
              <a:t> de la </a:t>
            </a:r>
            <a:r>
              <a:rPr lang="es-ES" dirty="0" err="1"/>
              <a:t>ciutat</a:t>
            </a:r>
            <a:r>
              <a:rPr lang="es-ES" dirty="0"/>
              <a:t> de Vic, en el </a:t>
            </a:r>
            <a:r>
              <a:rPr lang="es-ES" dirty="0" err="1"/>
              <a:t>període</a:t>
            </a:r>
            <a:r>
              <a:rPr lang="es-ES" dirty="0"/>
              <a:t> en </a:t>
            </a:r>
            <a:r>
              <a:rPr lang="es-ES" dirty="0" err="1"/>
              <a:t>què</a:t>
            </a:r>
            <a:r>
              <a:rPr lang="es-ES" dirty="0"/>
              <a:t>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nivells</a:t>
            </a:r>
            <a:r>
              <a:rPr lang="es-ES" dirty="0"/>
              <a:t> de </a:t>
            </a:r>
            <a:r>
              <a:rPr lang="es-ES" dirty="0" err="1"/>
              <a:t>BaP</a:t>
            </a:r>
            <a:r>
              <a:rPr lang="es-ES" dirty="0"/>
              <a:t> </a:t>
            </a:r>
            <a:r>
              <a:rPr lang="es-ES" dirty="0" err="1"/>
              <a:t>són</a:t>
            </a:r>
            <a:r>
              <a:rPr lang="es-ES" dirty="0"/>
              <a:t> </a:t>
            </a:r>
            <a:r>
              <a:rPr lang="es-ES" dirty="0" err="1"/>
              <a:t>més</a:t>
            </a:r>
            <a:r>
              <a:rPr lang="es-ES" dirty="0"/>
              <a:t> </a:t>
            </a:r>
            <a:r>
              <a:rPr lang="es-ES" dirty="0" err="1"/>
              <a:t>elevats</a:t>
            </a:r>
            <a:r>
              <a:rPr lang="es-ES" dirty="0"/>
              <a:t>.</a:t>
            </a:r>
          </a:p>
          <a:p>
            <a:pPr>
              <a:lnSpc>
                <a:spcPts val="2160"/>
              </a:lnSpc>
            </a:pPr>
            <a:endParaRPr lang="es-ES" dirty="0"/>
          </a:p>
        </p:txBody>
      </p:sp>
      <p:sp>
        <p:nvSpPr>
          <p:cNvPr id="13" name="QuadreDeText 12">
            <a:extLst>
              <a:ext uri="{FF2B5EF4-FFF2-40B4-BE49-F238E27FC236}">
                <a16:creationId xmlns:a16="http://schemas.microsoft.com/office/drawing/2014/main" id="{9471EF61-E157-9A9C-BA72-1E201185F9BB}"/>
              </a:ext>
            </a:extLst>
          </p:cNvPr>
          <p:cNvSpPr txBox="1"/>
          <p:nvPr/>
        </p:nvSpPr>
        <p:spPr>
          <a:xfrm>
            <a:off x="441745" y="6310889"/>
            <a:ext cx="4844074" cy="9291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ts val="2160"/>
              </a:lnSpc>
              <a:defRPr b="1" u="sng"/>
            </a:lvl1pPr>
          </a:lstStyle>
          <a:p>
            <a:r>
              <a:rPr lang="es-ES" sz="1600" b="0" u="none" dirty="0" err="1"/>
              <a:t>Estudi</a:t>
            </a:r>
            <a:r>
              <a:rPr lang="es-ES" sz="1600" b="0" u="none" dirty="0"/>
              <a:t> </a:t>
            </a:r>
            <a:r>
              <a:rPr lang="es-ES" sz="1600" b="0" u="none" dirty="0" err="1"/>
              <a:t>elaborat</a:t>
            </a:r>
            <a:r>
              <a:rPr lang="es-ES" sz="1600" b="0" u="none" dirty="0"/>
              <a:t> </a:t>
            </a:r>
            <a:r>
              <a:rPr lang="es-ES" sz="1600" b="0" u="none" dirty="0" err="1"/>
              <a:t>amb</a:t>
            </a:r>
            <a:r>
              <a:rPr lang="es-ES" sz="1600" b="0" u="none" dirty="0"/>
              <a:t> la </a:t>
            </a:r>
            <a:r>
              <a:rPr lang="es-ES" sz="1600" b="0" u="none" dirty="0" err="1"/>
              <a:t>col·laboració</a:t>
            </a:r>
            <a:r>
              <a:rPr lang="es-ES" sz="1600" b="0" u="none" dirty="0"/>
              <a:t> de la </a:t>
            </a:r>
            <a:r>
              <a:rPr lang="es-ES" sz="1600" b="0" u="none" dirty="0" err="1"/>
              <a:t>Secció</a:t>
            </a:r>
            <a:r>
              <a:rPr lang="es-ES" sz="1600" b="0" u="none" dirty="0"/>
              <a:t> </a:t>
            </a:r>
            <a:r>
              <a:rPr lang="es-ES" sz="1600" b="0" u="none" dirty="0" err="1"/>
              <a:t>d’Immissions</a:t>
            </a:r>
            <a:r>
              <a:rPr lang="es-ES" sz="1600" b="0" u="none" dirty="0"/>
              <a:t> del Servei de Vigilància i Control de l’Aire de la Generalitat de Catalunya</a:t>
            </a:r>
          </a:p>
        </p:txBody>
      </p:sp>
      <p:pic>
        <p:nvPicPr>
          <p:cNvPr id="10" name="Imatge 9">
            <a:extLst>
              <a:ext uri="{FF2B5EF4-FFF2-40B4-BE49-F238E27FC236}">
                <a16:creationId xmlns:a16="http://schemas.microsoft.com/office/drawing/2014/main" id="{9E6CFB44-1E30-009E-58E9-7673EFB37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66" y="1567772"/>
            <a:ext cx="6078778" cy="474311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tge 13">
            <a:extLst>
              <a:ext uri="{FF2B5EF4-FFF2-40B4-BE49-F238E27FC236}">
                <a16:creationId xmlns:a16="http://schemas.microsoft.com/office/drawing/2014/main" id="{C5E81F97-4622-F908-1CB8-113FE004D37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25" t="3852" r="819" b="2338"/>
          <a:stretch>
            <a:fillRect/>
          </a:stretch>
        </p:blipFill>
        <p:spPr>
          <a:xfrm>
            <a:off x="5405994" y="5259199"/>
            <a:ext cx="4844074" cy="1879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4F654BF2-33FD-EECB-94FE-D040DCD7E9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2468" y="1335416"/>
            <a:ext cx="1282766" cy="482625"/>
          </a:xfrm>
          <a:prstGeom prst="rect">
            <a:avLst/>
          </a:prstGeom>
        </p:spPr>
      </p:pic>
      <p:sp>
        <p:nvSpPr>
          <p:cNvPr id="6" name="Rectángulo 1">
            <a:extLst>
              <a:ext uri="{FF2B5EF4-FFF2-40B4-BE49-F238E27FC236}">
                <a16:creationId xmlns:a16="http://schemas.microsoft.com/office/drawing/2014/main" id="{8ADD84AF-4BB8-E221-048F-CC5C2F2C7365}"/>
              </a:ext>
            </a:extLst>
          </p:cNvPr>
          <p:cNvSpPr/>
          <p:nvPr/>
        </p:nvSpPr>
        <p:spPr>
          <a:xfrm>
            <a:off x="341781" y="827910"/>
            <a:ext cx="9626053" cy="5283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ca-ES" sz="3200" b="1" dirty="0">
                <a:latin typeface="Calibri" charset="0"/>
                <a:ea typeface="Calibri" charset="0"/>
                <a:cs typeface="Calibri" charset="0"/>
              </a:rPr>
              <a:t>3. Estudi multipunt a Vic (hivern 2022/23)</a:t>
            </a:r>
          </a:p>
        </p:txBody>
      </p:sp>
    </p:spTree>
    <p:extLst>
      <p:ext uri="{BB962C8B-B14F-4D97-AF65-F5344CB8AC3E}">
        <p14:creationId xmlns:p14="http://schemas.microsoft.com/office/powerpoint/2010/main" val="2089764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2748C-E8F8-0804-C8D2-DF9949E38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DE030EB-16E9-F28A-498D-3B08FCC70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48"/>
            <a:ext cx="10694853" cy="755752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B61153F-848D-5127-964C-29C1F5975386}"/>
              </a:ext>
            </a:extLst>
          </p:cNvPr>
          <p:cNvSpPr/>
          <p:nvPr/>
        </p:nvSpPr>
        <p:spPr>
          <a:xfrm>
            <a:off x="766870" y="2838698"/>
            <a:ext cx="979119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60"/>
              </a:lnSpc>
            </a:pPr>
            <a:r>
              <a:rPr lang="es-ES_tradnl" sz="2400" b="1" dirty="0">
                <a:solidFill>
                  <a:srgbClr val="29AA97"/>
                </a:solidFill>
              </a:rPr>
              <a:t>Text</a:t>
            </a:r>
          </a:p>
          <a:p>
            <a:pPr>
              <a:lnSpc>
                <a:spcPts val="2160"/>
              </a:lnSpc>
            </a:pPr>
            <a:endParaRPr lang="es-ES_tradnl" sz="2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es-ES_tradnl" sz="2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</a:t>
            </a:r>
            <a:endParaRPr lang="es-ES_tradnl" sz="2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lnSpc>
                <a:spcPts val="2160"/>
              </a:lnSpc>
              <a:buFont typeface="Arial" panose="020B0604020202020204" pitchFamily="34" charset="0"/>
              <a:buChar char="•"/>
            </a:pPr>
            <a:endParaRPr lang="es-ES_tradnl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ts val="2160"/>
              </a:lnSpc>
            </a:pP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ts val="2160"/>
              </a:lnSpc>
            </a:pP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QuadreDeText 12">
            <a:extLst>
              <a:ext uri="{FF2B5EF4-FFF2-40B4-BE49-F238E27FC236}">
                <a16:creationId xmlns:a16="http://schemas.microsoft.com/office/drawing/2014/main" id="{F1FCC414-9965-FC48-ED99-2DC818E31F1D}"/>
              </a:ext>
            </a:extLst>
          </p:cNvPr>
          <p:cNvSpPr txBox="1"/>
          <p:nvPr/>
        </p:nvSpPr>
        <p:spPr>
          <a:xfrm>
            <a:off x="417187" y="1431284"/>
            <a:ext cx="443199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28AA9B"/>
                </a:solidFill>
              </a:defRPr>
            </a:lvl1pPr>
          </a:lstStyle>
          <a:p>
            <a:r>
              <a:rPr lang="es-ES" dirty="0"/>
              <a:t>Comparativa </a:t>
            </a:r>
            <a:r>
              <a:rPr lang="es-ES" dirty="0" err="1"/>
              <a:t>dels</a:t>
            </a:r>
            <a:r>
              <a:rPr lang="es-ES" dirty="0"/>
              <a:t> </a:t>
            </a:r>
            <a:r>
              <a:rPr lang="es-ES" dirty="0" err="1"/>
              <a:t>valors</a:t>
            </a:r>
            <a:r>
              <a:rPr lang="es-ES" dirty="0"/>
              <a:t> de </a:t>
            </a:r>
            <a:r>
              <a:rPr lang="es-ES" dirty="0" err="1"/>
              <a:t>partícules</a:t>
            </a:r>
            <a:r>
              <a:rPr lang="es-ES" dirty="0"/>
              <a:t> PM10</a:t>
            </a:r>
            <a:endParaRPr lang="ca-ES" dirty="0"/>
          </a:p>
        </p:txBody>
      </p:sp>
      <p:pic>
        <p:nvPicPr>
          <p:cNvPr id="17" name="Imatge 16">
            <a:extLst>
              <a:ext uri="{FF2B5EF4-FFF2-40B4-BE49-F238E27FC236}">
                <a16:creationId xmlns:a16="http://schemas.microsoft.com/office/drawing/2014/main" id="{E558D16F-0411-DC46-1BEA-6BA0EC32B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87" y="1822565"/>
            <a:ext cx="6151180" cy="43058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52104753-577C-67C5-CD68-28FC8AA7F0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465" r="620"/>
          <a:stretch>
            <a:fillRect/>
          </a:stretch>
        </p:blipFill>
        <p:spPr>
          <a:xfrm>
            <a:off x="5869998" y="5594349"/>
            <a:ext cx="4404628" cy="15410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CD236AC7-ADAE-0A94-BC4F-AB8592F893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2468" y="1335416"/>
            <a:ext cx="1282766" cy="482625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1DABFCF2-ECFE-C7CB-4FC6-94C4EE1C9A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3215" y="1916433"/>
            <a:ext cx="2603977" cy="362963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01246C8-3B1A-22B3-D28A-91E077C616E9}"/>
              </a:ext>
            </a:extLst>
          </p:cNvPr>
          <p:cNvSpPr/>
          <p:nvPr/>
        </p:nvSpPr>
        <p:spPr>
          <a:xfrm>
            <a:off x="341781" y="827910"/>
            <a:ext cx="9626053" cy="5283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ca-ES" sz="3200" b="1" dirty="0">
                <a:latin typeface="Calibri" charset="0"/>
                <a:ea typeface="Calibri" charset="0"/>
                <a:cs typeface="Calibri" charset="0"/>
              </a:rPr>
              <a:t>3. Estudi multipunt a Vic (hivern 2022/23)</a:t>
            </a:r>
          </a:p>
        </p:txBody>
      </p:sp>
    </p:spTree>
    <p:extLst>
      <p:ext uri="{BB962C8B-B14F-4D97-AF65-F5344CB8AC3E}">
        <p14:creationId xmlns:p14="http://schemas.microsoft.com/office/powerpoint/2010/main" val="1409282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A82AB-47A9-A020-AFE2-E41BF450A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5D799E3-1F92-2AF0-5204-2FD2DFB1C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48"/>
            <a:ext cx="10694853" cy="7557527"/>
          </a:xfrm>
          <a:prstGeom prst="rect">
            <a:avLst/>
          </a:prstGeom>
        </p:spPr>
      </p:pic>
      <p:sp>
        <p:nvSpPr>
          <p:cNvPr id="13" name="QuadreDeText 12">
            <a:extLst>
              <a:ext uri="{FF2B5EF4-FFF2-40B4-BE49-F238E27FC236}">
                <a16:creationId xmlns:a16="http://schemas.microsoft.com/office/drawing/2014/main" id="{CD6C0844-0001-F9DD-F001-22B86BED08D3}"/>
              </a:ext>
            </a:extLst>
          </p:cNvPr>
          <p:cNvSpPr txBox="1"/>
          <p:nvPr/>
        </p:nvSpPr>
        <p:spPr>
          <a:xfrm>
            <a:off x="542567" y="1409146"/>
            <a:ext cx="1463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 err="1">
                <a:solidFill>
                  <a:srgbClr val="28AA9B"/>
                </a:solidFill>
              </a:rPr>
              <a:t>Correlacions</a:t>
            </a:r>
            <a:endParaRPr lang="ca-ES" b="1" dirty="0">
              <a:solidFill>
                <a:srgbClr val="28AA9B"/>
              </a:solidFill>
            </a:endParaRP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A938B383-8C08-F940-7A87-0F4ED89E15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872" b="56328"/>
          <a:stretch>
            <a:fillRect/>
          </a:stretch>
        </p:blipFill>
        <p:spPr>
          <a:xfrm>
            <a:off x="2318944" y="2503041"/>
            <a:ext cx="1557192" cy="13462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tge 13">
            <a:extLst>
              <a:ext uri="{FF2B5EF4-FFF2-40B4-BE49-F238E27FC236}">
                <a16:creationId xmlns:a16="http://schemas.microsoft.com/office/drawing/2014/main" id="{322EE61F-0C2B-01B7-1771-0A81315C9AA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3823" t="47242" r="23303" b="4753"/>
          <a:stretch>
            <a:fillRect/>
          </a:stretch>
        </p:blipFill>
        <p:spPr>
          <a:xfrm>
            <a:off x="6481668" y="5656108"/>
            <a:ext cx="1739205" cy="145820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tge 17">
            <a:extLst>
              <a:ext uri="{FF2B5EF4-FFF2-40B4-BE49-F238E27FC236}">
                <a16:creationId xmlns:a16="http://schemas.microsoft.com/office/drawing/2014/main" id="{B35AE31B-765C-36D2-DB3D-921B14D2A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2468" y="1335416"/>
            <a:ext cx="1282766" cy="48262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3C7C0C5-0083-3DC4-1AEE-640D3984074E}"/>
              </a:ext>
            </a:extLst>
          </p:cNvPr>
          <p:cNvSpPr/>
          <p:nvPr/>
        </p:nvSpPr>
        <p:spPr>
          <a:xfrm>
            <a:off x="341781" y="827910"/>
            <a:ext cx="9626053" cy="5283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ca-ES" sz="3200" b="1" dirty="0">
                <a:latin typeface="Calibri" charset="0"/>
                <a:ea typeface="Calibri" charset="0"/>
                <a:cs typeface="Calibri" charset="0"/>
              </a:rPr>
              <a:t>3. Estudi multipunt a Vic (hivern 2022/23)</a:t>
            </a:r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17BEC1C6-445F-6468-DD3F-F5F5710A11DF}"/>
              </a:ext>
            </a:extLst>
          </p:cNvPr>
          <p:cNvSpPr txBox="1"/>
          <p:nvPr/>
        </p:nvSpPr>
        <p:spPr>
          <a:xfrm>
            <a:off x="4403367" y="2817787"/>
            <a:ext cx="1160405" cy="37446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2160"/>
              </a:lnSpc>
            </a:pPr>
            <a:r>
              <a:rPr lang="es-ES" sz="2000" b="1" dirty="0">
                <a:solidFill>
                  <a:schemeClr val="bg1"/>
                </a:solidFill>
              </a:rPr>
              <a:t>R</a:t>
            </a:r>
            <a:r>
              <a:rPr lang="es-ES" sz="2000" b="1" baseline="30000" dirty="0">
                <a:solidFill>
                  <a:schemeClr val="bg1"/>
                </a:solidFill>
              </a:rPr>
              <a:t>2</a:t>
            </a:r>
            <a:r>
              <a:rPr lang="es-ES" sz="2000" b="1" dirty="0">
                <a:solidFill>
                  <a:schemeClr val="bg1"/>
                </a:solidFill>
              </a:rPr>
              <a:t>= 0,91</a:t>
            </a: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2828C744-1ADA-643F-C554-CDB812E4C70D}"/>
              </a:ext>
            </a:extLst>
          </p:cNvPr>
          <p:cNvSpPr txBox="1"/>
          <p:nvPr/>
        </p:nvSpPr>
        <p:spPr>
          <a:xfrm>
            <a:off x="4403367" y="4377964"/>
            <a:ext cx="1139845" cy="37446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2160"/>
              </a:lnSpc>
            </a:pPr>
            <a:r>
              <a:rPr lang="es-ES" sz="2000" b="1" dirty="0">
                <a:solidFill>
                  <a:schemeClr val="bg1"/>
                </a:solidFill>
              </a:rPr>
              <a:t>R</a:t>
            </a:r>
            <a:r>
              <a:rPr lang="es-ES" sz="2000" b="1" baseline="30000" dirty="0">
                <a:solidFill>
                  <a:schemeClr val="bg1"/>
                </a:solidFill>
              </a:rPr>
              <a:t>2</a:t>
            </a:r>
            <a:r>
              <a:rPr lang="es-ES" sz="2000" b="1" dirty="0">
                <a:solidFill>
                  <a:schemeClr val="bg1"/>
                </a:solidFill>
              </a:rPr>
              <a:t>= 0,88</a:t>
            </a:r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id="{9B89E59C-B9E5-BCE3-D72C-46FDC68760AB}"/>
              </a:ext>
            </a:extLst>
          </p:cNvPr>
          <p:cNvSpPr txBox="1"/>
          <p:nvPr/>
        </p:nvSpPr>
        <p:spPr>
          <a:xfrm>
            <a:off x="8719942" y="2799994"/>
            <a:ext cx="1135258" cy="37446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2160"/>
              </a:lnSpc>
            </a:pPr>
            <a:r>
              <a:rPr lang="es-ES" sz="2000" b="1" dirty="0">
                <a:solidFill>
                  <a:schemeClr val="bg1"/>
                </a:solidFill>
              </a:rPr>
              <a:t>R</a:t>
            </a:r>
            <a:r>
              <a:rPr lang="es-ES" sz="2000" b="1" baseline="30000" dirty="0">
                <a:solidFill>
                  <a:schemeClr val="bg1"/>
                </a:solidFill>
              </a:rPr>
              <a:t>2</a:t>
            </a:r>
            <a:r>
              <a:rPr lang="es-ES" sz="2000" b="1" dirty="0">
                <a:solidFill>
                  <a:schemeClr val="bg1"/>
                </a:solidFill>
              </a:rPr>
              <a:t>= 0,39</a:t>
            </a:r>
          </a:p>
        </p:txBody>
      </p:sp>
      <p:sp>
        <p:nvSpPr>
          <p:cNvPr id="19" name="QuadreDeText 18">
            <a:extLst>
              <a:ext uri="{FF2B5EF4-FFF2-40B4-BE49-F238E27FC236}">
                <a16:creationId xmlns:a16="http://schemas.microsoft.com/office/drawing/2014/main" id="{2D5F2116-5D49-262E-B352-EC11681AF58D}"/>
              </a:ext>
            </a:extLst>
          </p:cNvPr>
          <p:cNvSpPr txBox="1"/>
          <p:nvPr/>
        </p:nvSpPr>
        <p:spPr>
          <a:xfrm>
            <a:off x="8719942" y="4408366"/>
            <a:ext cx="1135258" cy="37446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2160"/>
              </a:lnSpc>
            </a:pPr>
            <a:r>
              <a:rPr lang="es-ES" sz="2000" b="1" dirty="0">
                <a:solidFill>
                  <a:schemeClr val="bg1"/>
                </a:solidFill>
              </a:rPr>
              <a:t>R</a:t>
            </a:r>
            <a:r>
              <a:rPr lang="es-ES" sz="2000" b="1" baseline="30000" dirty="0">
                <a:solidFill>
                  <a:schemeClr val="bg1"/>
                </a:solidFill>
              </a:rPr>
              <a:t>2</a:t>
            </a:r>
            <a:r>
              <a:rPr lang="es-ES" sz="2000" b="1" dirty="0">
                <a:solidFill>
                  <a:schemeClr val="bg1"/>
                </a:solidFill>
              </a:rPr>
              <a:t>= 0,51</a:t>
            </a:r>
          </a:p>
        </p:txBody>
      </p:sp>
      <p:sp>
        <p:nvSpPr>
          <p:cNvPr id="20" name="QuadreDeText 19">
            <a:extLst>
              <a:ext uri="{FF2B5EF4-FFF2-40B4-BE49-F238E27FC236}">
                <a16:creationId xmlns:a16="http://schemas.microsoft.com/office/drawing/2014/main" id="{83401088-F141-96A1-AEA8-E0CF07ABE935}"/>
              </a:ext>
            </a:extLst>
          </p:cNvPr>
          <p:cNvSpPr txBox="1"/>
          <p:nvPr/>
        </p:nvSpPr>
        <p:spPr>
          <a:xfrm>
            <a:off x="4367058" y="6076556"/>
            <a:ext cx="1133214" cy="37446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2160"/>
              </a:lnSpc>
            </a:pPr>
            <a:r>
              <a:rPr lang="es-ES" sz="2000" b="1" dirty="0">
                <a:solidFill>
                  <a:schemeClr val="bg1"/>
                </a:solidFill>
              </a:rPr>
              <a:t>R</a:t>
            </a:r>
            <a:r>
              <a:rPr lang="es-ES" sz="2000" b="1" baseline="30000" dirty="0">
                <a:solidFill>
                  <a:schemeClr val="bg1"/>
                </a:solidFill>
              </a:rPr>
              <a:t>2</a:t>
            </a:r>
            <a:r>
              <a:rPr lang="es-ES" sz="2000" b="1" dirty="0">
                <a:solidFill>
                  <a:schemeClr val="bg1"/>
                </a:solidFill>
              </a:rPr>
              <a:t>= 0,90</a:t>
            </a:r>
          </a:p>
        </p:txBody>
      </p:sp>
      <p:sp>
        <p:nvSpPr>
          <p:cNvPr id="21" name="QuadreDeText 20">
            <a:extLst>
              <a:ext uri="{FF2B5EF4-FFF2-40B4-BE49-F238E27FC236}">
                <a16:creationId xmlns:a16="http://schemas.microsoft.com/office/drawing/2014/main" id="{06F3244F-A96D-6EC4-D13F-D431887B3C5C}"/>
              </a:ext>
            </a:extLst>
          </p:cNvPr>
          <p:cNvSpPr txBox="1"/>
          <p:nvPr/>
        </p:nvSpPr>
        <p:spPr>
          <a:xfrm>
            <a:off x="8719942" y="6048601"/>
            <a:ext cx="1135258" cy="37446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2160"/>
              </a:lnSpc>
            </a:pPr>
            <a:r>
              <a:rPr lang="es-ES" sz="2000" b="1" dirty="0">
                <a:solidFill>
                  <a:schemeClr val="bg1"/>
                </a:solidFill>
              </a:rPr>
              <a:t>R</a:t>
            </a:r>
            <a:r>
              <a:rPr lang="es-ES" sz="2000" b="1" baseline="30000" dirty="0">
                <a:solidFill>
                  <a:schemeClr val="bg1"/>
                </a:solidFill>
              </a:rPr>
              <a:t>2</a:t>
            </a:r>
            <a:r>
              <a:rPr lang="es-ES" sz="2000" b="1" dirty="0">
                <a:solidFill>
                  <a:schemeClr val="bg1"/>
                </a:solidFill>
              </a:rPr>
              <a:t>= 0,34</a:t>
            </a:r>
          </a:p>
        </p:txBody>
      </p:sp>
      <p:sp>
        <p:nvSpPr>
          <p:cNvPr id="22" name="QuadreDeText 21">
            <a:extLst>
              <a:ext uri="{FF2B5EF4-FFF2-40B4-BE49-F238E27FC236}">
                <a16:creationId xmlns:a16="http://schemas.microsoft.com/office/drawing/2014/main" id="{C281B71F-268C-BA4B-101D-578A3FD45F5C}"/>
              </a:ext>
            </a:extLst>
          </p:cNvPr>
          <p:cNvSpPr txBox="1"/>
          <p:nvPr/>
        </p:nvSpPr>
        <p:spPr>
          <a:xfrm>
            <a:off x="2202065" y="1891329"/>
            <a:ext cx="1771430" cy="385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160"/>
              </a:lnSpc>
            </a:pPr>
            <a:r>
              <a:rPr lang="es-ES" sz="2400" b="1" dirty="0"/>
              <a:t>PM10</a:t>
            </a:r>
          </a:p>
        </p:txBody>
      </p:sp>
      <p:sp>
        <p:nvSpPr>
          <p:cNvPr id="23" name="QuadreDeText 22">
            <a:extLst>
              <a:ext uri="{FF2B5EF4-FFF2-40B4-BE49-F238E27FC236}">
                <a16:creationId xmlns:a16="http://schemas.microsoft.com/office/drawing/2014/main" id="{A9660650-4853-8AFB-B916-A68DA611B5BB}"/>
              </a:ext>
            </a:extLst>
          </p:cNvPr>
          <p:cNvSpPr txBox="1"/>
          <p:nvPr/>
        </p:nvSpPr>
        <p:spPr>
          <a:xfrm>
            <a:off x="6642599" y="1874614"/>
            <a:ext cx="1383149" cy="3851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ts val="2160"/>
              </a:lnSpc>
              <a:defRPr b="1"/>
            </a:lvl1pPr>
          </a:lstStyle>
          <a:p>
            <a:r>
              <a:rPr lang="es-ES" sz="2400" dirty="0" err="1"/>
              <a:t>BaP</a:t>
            </a:r>
            <a:endParaRPr lang="es-ES" sz="2400" dirty="0"/>
          </a:p>
        </p:txBody>
      </p:sp>
      <p:cxnSp>
        <p:nvCxnSpPr>
          <p:cNvPr id="25" name="Connector recte 24">
            <a:extLst>
              <a:ext uri="{FF2B5EF4-FFF2-40B4-BE49-F238E27FC236}">
                <a16:creationId xmlns:a16="http://schemas.microsoft.com/office/drawing/2014/main" id="{47642375-770C-23A8-1655-6E1EB4E493FF}"/>
              </a:ext>
            </a:extLst>
          </p:cNvPr>
          <p:cNvCxnSpPr>
            <a:cxnSpLocks/>
          </p:cNvCxnSpPr>
          <p:nvPr/>
        </p:nvCxnSpPr>
        <p:spPr>
          <a:xfrm>
            <a:off x="6147300" y="1483119"/>
            <a:ext cx="0" cy="5565426"/>
          </a:xfrm>
          <a:prstGeom prst="line">
            <a:avLst/>
          </a:prstGeom>
          <a:ln w="28575">
            <a:solidFill>
              <a:srgbClr val="548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tge 2">
            <a:extLst>
              <a:ext uri="{FF2B5EF4-FFF2-40B4-BE49-F238E27FC236}">
                <a16:creationId xmlns:a16="http://schemas.microsoft.com/office/drawing/2014/main" id="{D753F3F0-6194-7C29-EDBE-3F05B111C3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817" b="55570"/>
          <a:stretch>
            <a:fillRect/>
          </a:stretch>
        </p:blipFill>
        <p:spPr>
          <a:xfrm>
            <a:off x="2301826" y="4076215"/>
            <a:ext cx="1586493" cy="13666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3C02A564-7853-7727-DCBC-0AD8A7C7B7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157" t="48613" r="22326" b="3204"/>
          <a:stretch>
            <a:fillRect/>
          </a:stretch>
        </p:blipFill>
        <p:spPr>
          <a:xfrm>
            <a:off x="2278988" y="5657077"/>
            <a:ext cx="1625793" cy="148023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tge 9">
            <a:extLst>
              <a:ext uri="{FF2B5EF4-FFF2-40B4-BE49-F238E27FC236}">
                <a16:creationId xmlns:a16="http://schemas.microsoft.com/office/drawing/2014/main" id="{1F23FC57-8E84-9EE7-B0DB-7D8DBF286FC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9996" t="511" r="-415" b="52526"/>
          <a:stretch>
            <a:fillRect/>
          </a:stretch>
        </p:blipFill>
        <p:spPr>
          <a:xfrm>
            <a:off x="6494369" y="4063514"/>
            <a:ext cx="1690752" cy="145433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tge 10">
            <a:extLst>
              <a:ext uri="{FF2B5EF4-FFF2-40B4-BE49-F238E27FC236}">
                <a16:creationId xmlns:a16="http://schemas.microsoft.com/office/drawing/2014/main" id="{27B404B4-5885-C4CD-C514-EE29A7308F3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9127" b="53037"/>
          <a:stretch>
            <a:fillRect/>
          </a:stretch>
        </p:blipFill>
        <p:spPr>
          <a:xfrm>
            <a:off x="6492579" y="2477641"/>
            <a:ext cx="1683191" cy="1434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QuadreDeText 14">
            <a:extLst>
              <a:ext uri="{FF2B5EF4-FFF2-40B4-BE49-F238E27FC236}">
                <a16:creationId xmlns:a16="http://schemas.microsoft.com/office/drawing/2014/main" id="{B075580B-FF17-57EB-369C-758D5B29D410}"/>
              </a:ext>
            </a:extLst>
          </p:cNvPr>
          <p:cNvSpPr txBox="1"/>
          <p:nvPr/>
        </p:nvSpPr>
        <p:spPr>
          <a:xfrm>
            <a:off x="542567" y="3017956"/>
            <a:ext cx="1160405" cy="37446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2160"/>
              </a:lnSpc>
            </a:pPr>
            <a:r>
              <a:rPr lang="es-ES" sz="2000" b="1" dirty="0">
                <a:solidFill>
                  <a:schemeClr val="bg1"/>
                </a:solidFill>
              </a:rPr>
              <a:t>UM3</a:t>
            </a:r>
          </a:p>
        </p:txBody>
      </p:sp>
      <p:sp>
        <p:nvSpPr>
          <p:cNvPr id="16" name="QuadreDeText 15">
            <a:extLst>
              <a:ext uri="{FF2B5EF4-FFF2-40B4-BE49-F238E27FC236}">
                <a16:creationId xmlns:a16="http://schemas.microsoft.com/office/drawing/2014/main" id="{48019693-0C95-9A36-72DA-05320D125DF8}"/>
              </a:ext>
            </a:extLst>
          </p:cNvPr>
          <p:cNvSpPr txBox="1"/>
          <p:nvPr/>
        </p:nvSpPr>
        <p:spPr>
          <a:xfrm>
            <a:off x="542567" y="4519587"/>
            <a:ext cx="1160405" cy="37446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2160"/>
              </a:lnSpc>
            </a:pPr>
            <a:r>
              <a:rPr lang="es-ES" sz="2000" b="1" dirty="0">
                <a:solidFill>
                  <a:schemeClr val="bg1"/>
                </a:solidFill>
              </a:rPr>
              <a:t>CAV-S1</a:t>
            </a:r>
          </a:p>
        </p:txBody>
      </p:sp>
      <p:sp>
        <p:nvSpPr>
          <p:cNvPr id="17" name="QuadreDeText 16">
            <a:extLst>
              <a:ext uri="{FF2B5EF4-FFF2-40B4-BE49-F238E27FC236}">
                <a16:creationId xmlns:a16="http://schemas.microsoft.com/office/drawing/2014/main" id="{DEDC2222-E9BD-7DE1-6A9B-143825A5E580}"/>
              </a:ext>
            </a:extLst>
          </p:cNvPr>
          <p:cNvSpPr txBox="1"/>
          <p:nvPr/>
        </p:nvSpPr>
        <p:spPr>
          <a:xfrm>
            <a:off x="555267" y="6107087"/>
            <a:ext cx="1160405" cy="37446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2160"/>
              </a:lnSpc>
            </a:pPr>
            <a:r>
              <a:rPr lang="es-ES" sz="2000" b="1" dirty="0">
                <a:solidFill>
                  <a:schemeClr val="bg1"/>
                </a:solidFill>
              </a:rPr>
              <a:t>CAV-S2</a:t>
            </a:r>
          </a:p>
        </p:txBody>
      </p:sp>
      <p:sp>
        <p:nvSpPr>
          <p:cNvPr id="24" name="QuadreDeText 23">
            <a:extLst>
              <a:ext uri="{FF2B5EF4-FFF2-40B4-BE49-F238E27FC236}">
                <a16:creationId xmlns:a16="http://schemas.microsoft.com/office/drawing/2014/main" id="{E99BF11E-6F0A-E03A-FBA0-A42D54E9BB92}"/>
              </a:ext>
            </a:extLst>
          </p:cNvPr>
          <p:cNvSpPr txBox="1"/>
          <p:nvPr/>
        </p:nvSpPr>
        <p:spPr>
          <a:xfrm>
            <a:off x="542568" y="1946996"/>
            <a:ext cx="1715862" cy="37446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2160"/>
              </a:lnSpc>
            </a:pPr>
            <a:r>
              <a:rPr lang="es-ES" sz="2000" b="1" dirty="0" err="1">
                <a:solidFill>
                  <a:schemeClr val="bg1"/>
                </a:solidFill>
              </a:rPr>
              <a:t>Estació</a:t>
            </a:r>
            <a:r>
              <a:rPr lang="es-ES" sz="2000" b="1" dirty="0">
                <a:solidFill>
                  <a:schemeClr val="bg1"/>
                </a:solidFill>
              </a:rPr>
              <a:t> XVPCA</a:t>
            </a:r>
          </a:p>
        </p:txBody>
      </p:sp>
      <p:sp>
        <p:nvSpPr>
          <p:cNvPr id="26" name="QuadreDeText 25">
            <a:extLst>
              <a:ext uri="{FF2B5EF4-FFF2-40B4-BE49-F238E27FC236}">
                <a16:creationId xmlns:a16="http://schemas.microsoft.com/office/drawing/2014/main" id="{42FA9082-FDB4-23C8-5A56-DAAA01F36C09}"/>
              </a:ext>
            </a:extLst>
          </p:cNvPr>
          <p:cNvSpPr txBox="1"/>
          <p:nvPr/>
        </p:nvSpPr>
        <p:spPr>
          <a:xfrm>
            <a:off x="4421236" y="3260534"/>
            <a:ext cx="1160405" cy="37446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ts val="2160"/>
              </a:lnSpc>
            </a:pPr>
            <a:r>
              <a:rPr lang="es-ES" sz="2000" b="1" dirty="0"/>
              <a:t>25</a:t>
            </a:r>
          </a:p>
        </p:txBody>
      </p:sp>
      <p:sp>
        <p:nvSpPr>
          <p:cNvPr id="27" name="QuadreDeText 26">
            <a:extLst>
              <a:ext uri="{FF2B5EF4-FFF2-40B4-BE49-F238E27FC236}">
                <a16:creationId xmlns:a16="http://schemas.microsoft.com/office/drawing/2014/main" id="{3B3AE3EC-85B7-CD86-7B38-17C3CFD6E711}"/>
              </a:ext>
            </a:extLst>
          </p:cNvPr>
          <p:cNvSpPr txBox="1"/>
          <p:nvPr/>
        </p:nvSpPr>
        <p:spPr>
          <a:xfrm>
            <a:off x="8743372" y="4843778"/>
            <a:ext cx="1160405" cy="37446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ts val="2160"/>
              </a:lnSpc>
            </a:pPr>
            <a:r>
              <a:rPr lang="es-ES" sz="2000" b="1" dirty="0"/>
              <a:t>1,15</a:t>
            </a:r>
          </a:p>
        </p:txBody>
      </p:sp>
      <p:sp>
        <p:nvSpPr>
          <p:cNvPr id="28" name="QuadreDeText 27">
            <a:extLst>
              <a:ext uri="{FF2B5EF4-FFF2-40B4-BE49-F238E27FC236}">
                <a16:creationId xmlns:a16="http://schemas.microsoft.com/office/drawing/2014/main" id="{F2677803-BDD2-938A-9DD8-102B6DB68928}"/>
              </a:ext>
            </a:extLst>
          </p:cNvPr>
          <p:cNvSpPr txBox="1"/>
          <p:nvPr/>
        </p:nvSpPr>
        <p:spPr>
          <a:xfrm>
            <a:off x="8687045" y="3273095"/>
            <a:ext cx="1160405" cy="37446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ts val="2160"/>
              </a:lnSpc>
            </a:pPr>
            <a:r>
              <a:rPr lang="es-ES" sz="2000" b="1" dirty="0"/>
              <a:t>0,83</a:t>
            </a:r>
          </a:p>
        </p:txBody>
      </p:sp>
      <p:sp>
        <p:nvSpPr>
          <p:cNvPr id="29" name="QuadreDeText 28">
            <a:extLst>
              <a:ext uri="{FF2B5EF4-FFF2-40B4-BE49-F238E27FC236}">
                <a16:creationId xmlns:a16="http://schemas.microsoft.com/office/drawing/2014/main" id="{69123B87-63BA-4486-FED5-4D72FBE48140}"/>
              </a:ext>
            </a:extLst>
          </p:cNvPr>
          <p:cNvSpPr txBox="1"/>
          <p:nvPr/>
        </p:nvSpPr>
        <p:spPr>
          <a:xfrm>
            <a:off x="4393474" y="4837714"/>
            <a:ext cx="1160405" cy="37446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ts val="2160"/>
              </a:lnSpc>
            </a:pPr>
            <a:r>
              <a:rPr lang="es-ES" sz="2000" b="1" dirty="0"/>
              <a:t>29</a:t>
            </a:r>
          </a:p>
        </p:txBody>
      </p:sp>
      <p:sp>
        <p:nvSpPr>
          <p:cNvPr id="30" name="QuadreDeText 29">
            <a:extLst>
              <a:ext uri="{FF2B5EF4-FFF2-40B4-BE49-F238E27FC236}">
                <a16:creationId xmlns:a16="http://schemas.microsoft.com/office/drawing/2014/main" id="{26302BE5-1F99-C763-1346-C941B762DB31}"/>
              </a:ext>
            </a:extLst>
          </p:cNvPr>
          <p:cNvSpPr txBox="1"/>
          <p:nvPr/>
        </p:nvSpPr>
        <p:spPr>
          <a:xfrm>
            <a:off x="4383136" y="6537134"/>
            <a:ext cx="1160405" cy="37446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ts val="2160"/>
              </a:lnSpc>
            </a:pPr>
            <a:r>
              <a:rPr lang="es-ES" sz="2000" b="1" dirty="0"/>
              <a:t>32</a:t>
            </a:r>
          </a:p>
        </p:txBody>
      </p:sp>
      <p:sp>
        <p:nvSpPr>
          <p:cNvPr id="31" name="QuadreDeText 30">
            <a:extLst>
              <a:ext uri="{FF2B5EF4-FFF2-40B4-BE49-F238E27FC236}">
                <a16:creationId xmlns:a16="http://schemas.microsoft.com/office/drawing/2014/main" id="{5BA4C963-5EFE-A782-42ED-FDF6159E8289}"/>
              </a:ext>
            </a:extLst>
          </p:cNvPr>
          <p:cNvSpPr txBox="1"/>
          <p:nvPr/>
        </p:nvSpPr>
        <p:spPr>
          <a:xfrm>
            <a:off x="8730672" y="6532878"/>
            <a:ext cx="1160405" cy="37446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ts val="2160"/>
              </a:lnSpc>
            </a:pPr>
            <a:r>
              <a:rPr lang="es-ES" sz="2000" b="1" dirty="0"/>
              <a:t>2,36</a:t>
            </a:r>
          </a:p>
        </p:txBody>
      </p:sp>
      <p:sp>
        <p:nvSpPr>
          <p:cNvPr id="32" name="QuadreDeText 31">
            <a:extLst>
              <a:ext uri="{FF2B5EF4-FFF2-40B4-BE49-F238E27FC236}">
                <a16:creationId xmlns:a16="http://schemas.microsoft.com/office/drawing/2014/main" id="{222B04DD-84D8-E784-E525-ED2928C4719D}"/>
              </a:ext>
            </a:extLst>
          </p:cNvPr>
          <p:cNvSpPr txBox="1"/>
          <p:nvPr/>
        </p:nvSpPr>
        <p:spPr>
          <a:xfrm>
            <a:off x="3864146" y="1900688"/>
            <a:ext cx="1810172" cy="37446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ts val="2160"/>
              </a:lnSpc>
            </a:pPr>
            <a:r>
              <a:rPr lang="es-ES" sz="2000" b="1" dirty="0"/>
              <a:t>Ref.: 37 </a:t>
            </a:r>
            <a:r>
              <a:rPr lang="el-GR" sz="2000" b="1" dirty="0"/>
              <a:t>μ</a:t>
            </a:r>
            <a:r>
              <a:rPr lang="ca-ES" sz="2000" b="1" dirty="0"/>
              <a:t>g/m</a:t>
            </a:r>
            <a:r>
              <a:rPr lang="ca-ES" sz="2000" b="1" baseline="30000" dirty="0"/>
              <a:t>3</a:t>
            </a:r>
            <a:endParaRPr lang="es-ES" sz="2000" b="1" baseline="30000" dirty="0"/>
          </a:p>
        </p:txBody>
      </p:sp>
      <p:sp>
        <p:nvSpPr>
          <p:cNvPr id="33" name="QuadreDeText 32">
            <a:extLst>
              <a:ext uri="{FF2B5EF4-FFF2-40B4-BE49-F238E27FC236}">
                <a16:creationId xmlns:a16="http://schemas.microsoft.com/office/drawing/2014/main" id="{28D18A9C-3721-EB6E-92E3-37D7E091FCB5}"/>
              </a:ext>
            </a:extLst>
          </p:cNvPr>
          <p:cNvSpPr txBox="1"/>
          <p:nvPr/>
        </p:nvSpPr>
        <p:spPr>
          <a:xfrm>
            <a:off x="8223641" y="1896684"/>
            <a:ext cx="1987801" cy="37446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ts val="2160"/>
              </a:lnSpc>
            </a:pPr>
            <a:r>
              <a:rPr lang="es-ES" sz="2000" b="1" dirty="0"/>
              <a:t>Ref.: 1,77 ng/m</a:t>
            </a:r>
            <a:r>
              <a:rPr lang="es-ES" sz="2000" b="1" baseline="30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553414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945E8-4D38-6072-78D2-10E063EAE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EB9DF7E-A2DF-95D1-9495-3413FBFDD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48"/>
            <a:ext cx="10694853" cy="7557527"/>
          </a:xfrm>
          <a:prstGeom prst="rect">
            <a:avLst/>
          </a:prstGeom>
        </p:spPr>
      </p:pic>
      <p:sp>
        <p:nvSpPr>
          <p:cNvPr id="3" name="Marcador de texto 5">
            <a:extLst>
              <a:ext uri="{FF2B5EF4-FFF2-40B4-BE49-F238E27FC236}">
                <a16:creationId xmlns:a16="http://schemas.microsoft.com/office/drawing/2014/main" id="{1FB36217-E665-486D-1B16-2B7F8562A16C}"/>
              </a:ext>
            </a:extLst>
          </p:cNvPr>
          <p:cNvSpPr txBox="1">
            <a:spLocks/>
          </p:cNvSpPr>
          <p:nvPr/>
        </p:nvSpPr>
        <p:spPr>
          <a:xfrm>
            <a:off x="757291" y="2220122"/>
            <a:ext cx="9177229" cy="433307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</a:pPr>
            <a:r>
              <a:rPr lang="ca-ES" sz="2000" dirty="0"/>
              <a:t>El </a:t>
            </a:r>
            <a:r>
              <a:rPr lang="ca-ES" sz="2000" dirty="0" err="1"/>
              <a:t>BaP</a:t>
            </a:r>
            <a:r>
              <a:rPr lang="ca-ES" sz="2000" dirty="0"/>
              <a:t>, </a:t>
            </a:r>
            <a:r>
              <a:rPr lang="ca-ES" sz="2000" b="1" dirty="0" err="1"/>
              <a:t>cancerígen</a:t>
            </a:r>
            <a:r>
              <a:rPr lang="ca-ES" sz="2000" dirty="0"/>
              <a:t>, indicador dels hidrocarburs aromàtics policíclics (HAP). </a:t>
            </a:r>
          </a:p>
          <a:p>
            <a:pPr algn="just">
              <a:spcBef>
                <a:spcPts val="1200"/>
              </a:spcBef>
            </a:pPr>
            <a:r>
              <a:rPr lang="ca-ES" sz="2000" dirty="0"/>
              <a:t>A la </a:t>
            </a:r>
            <a:r>
              <a:rPr lang="ca-ES" sz="2000" b="1" dirty="0"/>
              <a:t>UE-27</a:t>
            </a:r>
            <a:r>
              <a:rPr lang="ca-ES" sz="2000" dirty="0"/>
              <a:t>, segons dades del 2023, es mesuren nivells per sobre del valor objectiu en el </a:t>
            </a:r>
            <a:r>
              <a:rPr lang="ca-ES" sz="2000" b="1" dirty="0"/>
              <a:t>18% de les estacions</a:t>
            </a:r>
            <a:r>
              <a:rPr lang="ca-ES" sz="2000" dirty="0"/>
              <a:t>, més que les PM10 (11%) i l’ozó (17%). </a:t>
            </a:r>
          </a:p>
          <a:p>
            <a:pPr algn="just">
              <a:spcBef>
                <a:spcPts val="1200"/>
              </a:spcBef>
            </a:pPr>
            <a:r>
              <a:rPr lang="ca-ES" sz="2000" dirty="0"/>
              <a:t>A </a:t>
            </a:r>
            <a:r>
              <a:rPr lang="ca-ES" sz="2000" b="1" dirty="0"/>
              <a:t>Catalunya</a:t>
            </a:r>
            <a:r>
              <a:rPr lang="ca-ES" sz="2000" dirty="0"/>
              <a:t>, des de l’any 2013, hem tingut </a:t>
            </a:r>
            <a:r>
              <a:rPr lang="ca-ES" sz="2000" b="1" dirty="0"/>
              <a:t>3 superacions </a:t>
            </a:r>
            <a:r>
              <a:rPr lang="ca-ES" sz="2000" dirty="0"/>
              <a:t>puntuals a l’estació de control de la XVPCA de Manlleu. </a:t>
            </a:r>
          </a:p>
          <a:p>
            <a:pPr algn="just">
              <a:spcBef>
                <a:spcPts val="1200"/>
              </a:spcBef>
            </a:pPr>
            <a:r>
              <a:rPr lang="ca-ES" sz="2000" dirty="0"/>
              <a:t>Principals focus emissors: </a:t>
            </a:r>
            <a:r>
              <a:rPr lang="ca-ES" sz="2000" b="1" dirty="0"/>
              <a:t>instal·lacions de combustió de biomassa i carbó</a:t>
            </a:r>
            <a:r>
              <a:rPr lang="ca-ES" sz="2000" dirty="0"/>
              <a:t>. Factors d’emissió de partícules i </a:t>
            </a:r>
            <a:r>
              <a:rPr lang="ca-ES" sz="2000" dirty="0" err="1"/>
              <a:t>BaP</a:t>
            </a:r>
            <a:r>
              <a:rPr lang="ca-ES" sz="2000" dirty="0"/>
              <a:t> de les instal·lacions de biomassa similars al carbó.</a:t>
            </a:r>
          </a:p>
          <a:p>
            <a:pPr algn="just">
              <a:spcBef>
                <a:spcPts val="1200"/>
              </a:spcBef>
            </a:pPr>
            <a:r>
              <a:rPr lang="ca-ES" sz="2000" b="1" dirty="0"/>
              <a:t>Variabilitat estacional</a:t>
            </a:r>
            <a:r>
              <a:rPr lang="ca-ES" sz="2000" dirty="0"/>
              <a:t> </a:t>
            </a:r>
            <a:r>
              <a:rPr lang="ca-ES" sz="2000" b="1" dirty="0"/>
              <a:t>molt important. </a:t>
            </a:r>
            <a:r>
              <a:rPr lang="ca-ES" sz="2000" dirty="0"/>
              <a:t>A Catalunya valors significatius només entre novembre i febrer.</a:t>
            </a:r>
          </a:p>
          <a:p>
            <a:pPr algn="just">
              <a:spcBef>
                <a:spcPts val="1200"/>
              </a:spcBef>
            </a:pPr>
            <a:r>
              <a:rPr lang="ca-ES" sz="2000" dirty="0"/>
              <a:t>A partir dels estudis de </a:t>
            </a:r>
            <a:r>
              <a:rPr lang="ca-ES" sz="2000" dirty="0" err="1"/>
              <a:t>BaP</a:t>
            </a:r>
            <a:r>
              <a:rPr lang="ca-ES" sz="2000" dirty="0"/>
              <a:t> realitzats per la Diputació de Barcelona: </a:t>
            </a:r>
            <a:r>
              <a:rPr lang="ca-ES" sz="2000" b="1" dirty="0"/>
              <a:t>poca relació </a:t>
            </a:r>
            <a:r>
              <a:rPr lang="ca-ES" sz="2000" dirty="0"/>
              <a:t>amb els nivells </a:t>
            </a:r>
            <a:r>
              <a:rPr lang="ca-ES" sz="2000" b="1" dirty="0"/>
              <a:t>PM10</a:t>
            </a:r>
            <a:r>
              <a:rPr lang="ca-ES" sz="2000" dirty="0"/>
              <a:t>, i</a:t>
            </a:r>
            <a:r>
              <a:rPr lang="ca-ES" sz="2000" b="1" dirty="0"/>
              <a:t> variabilitat important en punts propers</a:t>
            </a:r>
            <a:r>
              <a:rPr lang="ca-ES" sz="2000" dirty="0"/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4E8787B-C646-D768-7E31-55177AFF5B20}"/>
              </a:ext>
            </a:extLst>
          </p:cNvPr>
          <p:cNvSpPr>
            <a:spLocks noChangeAspect="1"/>
          </p:cNvSpPr>
          <p:nvPr/>
        </p:nvSpPr>
        <p:spPr>
          <a:xfrm>
            <a:off x="895531" y="555065"/>
            <a:ext cx="1080000" cy="1080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90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" name="QuadreDeText 6">
            <a:extLst>
              <a:ext uri="{FF2B5EF4-FFF2-40B4-BE49-F238E27FC236}">
                <a16:creationId xmlns:a16="http://schemas.microsoft.com/office/drawing/2014/main" id="{0B39FA88-7FF8-6C0B-465A-A7FCC5E6DD4F}"/>
              </a:ext>
            </a:extLst>
          </p:cNvPr>
          <p:cNvSpPr txBox="1"/>
          <p:nvPr/>
        </p:nvSpPr>
        <p:spPr>
          <a:xfrm>
            <a:off x="2169946" y="837257"/>
            <a:ext cx="8053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>
                <a:latin typeface="Calibri" charset="0"/>
                <a:ea typeface="Calibri" charset="0"/>
                <a:cs typeface="Calibri" charset="0"/>
              </a:rPr>
              <a:t>4. Conclusions</a:t>
            </a:r>
          </a:p>
        </p:txBody>
      </p:sp>
    </p:spTree>
    <p:extLst>
      <p:ext uri="{BB962C8B-B14F-4D97-AF65-F5344CB8AC3E}">
        <p14:creationId xmlns:p14="http://schemas.microsoft.com/office/powerpoint/2010/main" val="586027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EDD5A-BFE9-7185-AD63-09DA140DF2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F02A102-1AA8-C281-E68E-0C3242333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4853" cy="755752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7A9B96B-07E7-7B3D-25CA-D4EF753BCD78}"/>
              </a:ext>
            </a:extLst>
          </p:cNvPr>
          <p:cNvSpPr/>
          <p:nvPr/>
        </p:nvSpPr>
        <p:spPr>
          <a:xfrm>
            <a:off x="365427" y="792309"/>
            <a:ext cx="9626053" cy="5283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ca-ES" sz="3200" b="1" dirty="0">
                <a:latin typeface="Calibri" charset="0"/>
                <a:ea typeface="Calibri" charset="0"/>
                <a:cs typeface="Calibri" charset="0"/>
              </a:rPr>
              <a:t>Contingut</a:t>
            </a:r>
          </a:p>
        </p:txBody>
      </p:sp>
      <p:grpSp>
        <p:nvGrpSpPr>
          <p:cNvPr id="18" name="Agrupa 17">
            <a:extLst>
              <a:ext uri="{FF2B5EF4-FFF2-40B4-BE49-F238E27FC236}">
                <a16:creationId xmlns:a16="http://schemas.microsoft.com/office/drawing/2014/main" id="{76AA7BFF-066A-A1C7-DF04-FD2129EF2AF4}"/>
              </a:ext>
            </a:extLst>
          </p:cNvPr>
          <p:cNvGrpSpPr/>
          <p:nvPr/>
        </p:nvGrpSpPr>
        <p:grpSpPr>
          <a:xfrm>
            <a:off x="895531" y="1888565"/>
            <a:ext cx="5231961" cy="1080000"/>
            <a:chOff x="895531" y="2053665"/>
            <a:chExt cx="5231961" cy="1080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18D70C0-D8AA-47D2-718C-F1F40E5D3F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5531" y="2053665"/>
              <a:ext cx="1080000" cy="108000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1905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8" name="QuadreDeText 7">
              <a:extLst>
                <a:ext uri="{FF2B5EF4-FFF2-40B4-BE49-F238E27FC236}">
                  <a16:creationId xmlns:a16="http://schemas.microsoft.com/office/drawing/2014/main" id="{C5F32526-B4C7-6DEF-B579-BB9F1049966A}"/>
                </a:ext>
              </a:extLst>
            </p:cNvPr>
            <p:cNvSpPr txBox="1"/>
            <p:nvPr/>
          </p:nvSpPr>
          <p:spPr>
            <a:xfrm>
              <a:off x="2169946" y="2332055"/>
              <a:ext cx="395754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2600" b="1" dirty="0">
                  <a:solidFill>
                    <a:srgbClr val="29AA97"/>
                  </a:solidFill>
                  <a:latin typeface="Calibri" charset="0"/>
                  <a:ea typeface="Calibri" charset="0"/>
                  <a:cs typeface="Calibri" charset="0"/>
                </a:rPr>
                <a:t>1. Introducció</a:t>
              </a:r>
            </a:p>
          </p:txBody>
        </p:sp>
      </p:grpSp>
      <p:grpSp>
        <p:nvGrpSpPr>
          <p:cNvPr id="19" name="Agrupa 18">
            <a:extLst>
              <a:ext uri="{FF2B5EF4-FFF2-40B4-BE49-F238E27FC236}">
                <a16:creationId xmlns:a16="http://schemas.microsoft.com/office/drawing/2014/main" id="{C808DFEE-75B8-058A-872B-B2EDEA3AF8EA}"/>
              </a:ext>
            </a:extLst>
          </p:cNvPr>
          <p:cNvGrpSpPr/>
          <p:nvPr/>
        </p:nvGrpSpPr>
        <p:grpSpPr>
          <a:xfrm>
            <a:off x="895531" y="3103532"/>
            <a:ext cx="9095949" cy="1080000"/>
            <a:chOff x="895531" y="3290074"/>
            <a:chExt cx="9095949" cy="1080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949FCA7-4C74-A96B-F22A-E8E4D5D40E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5531" y="3290074"/>
              <a:ext cx="1080000" cy="1080000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1905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2" name="QuadreDeText 11">
              <a:extLst>
                <a:ext uri="{FF2B5EF4-FFF2-40B4-BE49-F238E27FC236}">
                  <a16:creationId xmlns:a16="http://schemas.microsoft.com/office/drawing/2014/main" id="{F3C18FFE-6549-A027-3C8A-B69F2A385DD2}"/>
                </a:ext>
              </a:extLst>
            </p:cNvPr>
            <p:cNvSpPr txBox="1"/>
            <p:nvPr/>
          </p:nvSpPr>
          <p:spPr>
            <a:xfrm>
              <a:off x="2169946" y="3583853"/>
              <a:ext cx="782153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2600" b="1" dirty="0">
                  <a:solidFill>
                    <a:srgbClr val="29AA97"/>
                  </a:solidFill>
                  <a:latin typeface="Calibri" charset="0"/>
                  <a:ea typeface="Calibri" charset="0"/>
                  <a:cs typeface="Calibri" charset="0"/>
                </a:rPr>
                <a:t>2. Nivells de </a:t>
              </a:r>
              <a:r>
                <a:rPr lang="ca-ES" sz="2600" b="1" dirty="0" err="1">
                  <a:solidFill>
                    <a:srgbClr val="29AA97"/>
                  </a:solidFill>
                  <a:latin typeface="Calibri" charset="0"/>
                  <a:ea typeface="Calibri" charset="0"/>
                  <a:cs typeface="Calibri" charset="0"/>
                </a:rPr>
                <a:t>BaP</a:t>
              </a:r>
              <a:r>
                <a:rPr lang="ca-ES" sz="2600" b="1" dirty="0">
                  <a:solidFill>
                    <a:srgbClr val="29AA97"/>
                  </a:solidFill>
                  <a:latin typeface="Calibri" charset="0"/>
                  <a:ea typeface="Calibri" charset="0"/>
                  <a:cs typeface="Calibri" charset="0"/>
                </a:rPr>
                <a:t> al món, Europa, Espanya i Catalunya</a:t>
              </a:r>
            </a:p>
          </p:txBody>
        </p:sp>
      </p:grpSp>
      <p:grpSp>
        <p:nvGrpSpPr>
          <p:cNvPr id="20" name="Agrupa 19">
            <a:extLst>
              <a:ext uri="{FF2B5EF4-FFF2-40B4-BE49-F238E27FC236}">
                <a16:creationId xmlns:a16="http://schemas.microsoft.com/office/drawing/2014/main" id="{5DE000BE-7C2C-1470-7D1C-EA216D20EEB4}"/>
              </a:ext>
            </a:extLst>
          </p:cNvPr>
          <p:cNvGrpSpPr/>
          <p:nvPr/>
        </p:nvGrpSpPr>
        <p:grpSpPr>
          <a:xfrm>
            <a:off x="895531" y="4318499"/>
            <a:ext cx="8198509" cy="1080000"/>
            <a:chOff x="895531" y="4568265"/>
            <a:chExt cx="8198509" cy="1080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70C919D-B2B7-E80C-DCD2-0E401E12EA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5531" y="4568265"/>
              <a:ext cx="1080000" cy="1080000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 w="1905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4" name="QuadreDeText 13">
              <a:extLst>
                <a:ext uri="{FF2B5EF4-FFF2-40B4-BE49-F238E27FC236}">
                  <a16:creationId xmlns:a16="http://schemas.microsoft.com/office/drawing/2014/main" id="{D7DBC1CA-F424-A40E-584D-C22AB63A72F1}"/>
                </a:ext>
              </a:extLst>
            </p:cNvPr>
            <p:cNvSpPr txBox="1"/>
            <p:nvPr/>
          </p:nvSpPr>
          <p:spPr>
            <a:xfrm>
              <a:off x="2169945" y="4846655"/>
              <a:ext cx="69240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2600" b="1" dirty="0">
                  <a:solidFill>
                    <a:srgbClr val="29AA97"/>
                  </a:solidFill>
                  <a:latin typeface="Calibri" charset="0"/>
                  <a:ea typeface="Calibri" charset="0"/>
                  <a:cs typeface="Calibri" charset="0"/>
                </a:rPr>
                <a:t>3. L’experiència de Diputació de Barcelona</a:t>
              </a:r>
            </a:p>
          </p:txBody>
        </p:sp>
      </p:grpSp>
      <p:grpSp>
        <p:nvGrpSpPr>
          <p:cNvPr id="21" name="Agrupa 20">
            <a:extLst>
              <a:ext uri="{FF2B5EF4-FFF2-40B4-BE49-F238E27FC236}">
                <a16:creationId xmlns:a16="http://schemas.microsoft.com/office/drawing/2014/main" id="{513E85C2-94A2-2C8C-9631-09D95BA75386}"/>
              </a:ext>
            </a:extLst>
          </p:cNvPr>
          <p:cNvGrpSpPr/>
          <p:nvPr/>
        </p:nvGrpSpPr>
        <p:grpSpPr>
          <a:xfrm>
            <a:off x="895531" y="5533465"/>
            <a:ext cx="8198509" cy="1080000"/>
            <a:chOff x="895531" y="5533465"/>
            <a:chExt cx="8198509" cy="1080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B30664B-8096-C8CF-1B76-01AE6C3EB8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5531" y="5533465"/>
              <a:ext cx="1080000" cy="1080000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 w="1905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6" name="QuadreDeText 15">
              <a:extLst>
                <a:ext uri="{FF2B5EF4-FFF2-40B4-BE49-F238E27FC236}">
                  <a16:creationId xmlns:a16="http://schemas.microsoft.com/office/drawing/2014/main" id="{F2E0A0B3-E850-1988-4A28-09E388C2D68A}"/>
                </a:ext>
              </a:extLst>
            </p:cNvPr>
            <p:cNvSpPr txBox="1"/>
            <p:nvPr/>
          </p:nvSpPr>
          <p:spPr>
            <a:xfrm>
              <a:off x="2169945" y="5811855"/>
              <a:ext cx="69240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2600" b="1" dirty="0">
                  <a:solidFill>
                    <a:srgbClr val="29AA97"/>
                  </a:solidFill>
                  <a:latin typeface="Calibri" charset="0"/>
                  <a:ea typeface="Calibri" charset="0"/>
                  <a:cs typeface="Calibri" charset="0"/>
                </a:rPr>
                <a:t>4. Conclusions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027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29798-5D1C-A83F-7747-7BBBF8246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22039B7-6793-5F15-B007-FB7A41457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48"/>
            <a:ext cx="10694853" cy="7557527"/>
          </a:xfrm>
          <a:prstGeom prst="rect">
            <a:avLst/>
          </a:prstGeom>
        </p:spPr>
      </p:pic>
      <p:sp>
        <p:nvSpPr>
          <p:cNvPr id="8" name="Marcador de texto 5">
            <a:extLst>
              <a:ext uri="{FF2B5EF4-FFF2-40B4-BE49-F238E27FC236}">
                <a16:creationId xmlns:a16="http://schemas.microsoft.com/office/drawing/2014/main" id="{2EB82F6D-61FB-64C0-1177-8ED15CF49864}"/>
              </a:ext>
            </a:extLst>
          </p:cNvPr>
          <p:cNvSpPr txBox="1">
            <a:spLocks/>
          </p:cNvSpPr>
          <p:nvPr/>
        </p:nvSpPr>
        <p:spPr>
          <a:xfrm>
            <a:off x="781647" y="1778880"/>
            <a:ext cx="8939468" cy="52315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ca-ES" sz="2000" u="sng" dirty="0"/>
              <a:t>A nivell d’immissió:</a:t>
            </a:r>
          </a:p>
          <a:p>
            <a:pPr algn="just">
              <a:spcBef>
                <a:spcPts val="1200"/>
              </a:spcBef>
            </a:pPr>
            <a:r>
              <a:rPr lang="ca-ES" sz="2000" b="1" dirty="0"/>
              <a:t>Augmentar els punts de mostreig,</a:t>
            </a:r>
            <a:r>
              <a:rPr lang="ca-ES" sz="2000" dirty="0"/>
              <a:t> en indrets amb possibles nivells elevats de </a:t>
            </a:r>
            <a:r>
              <a:rPr lang="ca-ES" sz="2000" dirty="0" err="1"/>
              <a:t>BaP</a:t>
            </a:r>
            <a:r>
              <a:rPr lang="ca-ES" sz="2000" dirty="0"/>
              <a:t>, per l’existència de focus emissors significatius i poca dispersió. </a:t>
            </a:r>
          </a:p>
          <a:p>
            <a:pPr algn="just">
              <a:spcBef>
                <a:spcPts val="1200"/>
              </a:spcBef>
            </a:pPr>
            <a:r>
              <a:rPr lang="ca-ES" sz="2000" b="1" dirty="0"/>
              <a:t>Augmentar</a:t>
            </a:r>
            <a:r>
              <a:rPr lang="ca-ES" sz="2000" dirty="0"/>
              <a:t> el nombre de filtres analitzats durant els </a:t>
            </a:r>
            <a:r>
              <a:rPr lang="ca-ES" sz="2000" b="1" dirty="0"/>
              <a:t>mesos de novembre a febrer</a:t>
            </a:r>
            <a:r>
              <a:rPr lang="ca-ES" sz="2000" dirty="0"/>
              <a:t> i </a:t>
            </a:r>
            <a:r>
              <a:rPr lang="ca-ES" sz="2000" b="1" dirty="0"/>
              <a:t>reduir</a:t>
            </a:r>
            <a:r>
              <a:rPr lang="ca-ES" sz="2000" dirty="0"/>
              <a:t> els filtres analitzats entre els mesos </a:t>
            </a:r>
            <a:r>
              <a:rPr lang="ca-ES" sz="2000" b="1" dirty="0"/>
              <a:t>d’abril a setembre</a:t>
            </a:r>
            <a:r>
              <a:rPr lang="ca-ES" sz="2000" dirty="0"/>
              <a:t>.</a:t>
            </a:r>
          </a:p>
          <a:p>
            <a:pPr marL="0" indent="0">
              <a:spcBef>
                <a:spcPts val="1200"/>
              </a:spcBef>
              <a:buNone/>
            </a:pPr>
            <a:br>
              <a:rPr lang="ca-ES" sz="2000" u="sng" dirty="0"/>
            </a:br>
            <a:r>
              <a:rPr lang="ca-ES" sz="2000" u="sng" dirty="0"/>
              <a:t>A nivell d’emissió:</a:t>
            </a:r>
          </a:p>
          <a:p>
            <a:pPr algn="just">
              <a:spcBef>
                <a:spcPts val="1200"/>
              </a:spcBef>
            </a:pPr>
            <a:r>
              <a:rPr lang="ca-ES" sz="2000" dirty="0"/>
              <a:t>Per calderes de biomassa, evitar zones </a:t>
            </a:r>
            <a:r>
              <a:rPr lang="ca-ES" sz="2000" b="1" dirty="0"/>
              <a:t>d’inversió tèrmica</a:t>
            </a:r>
            <a:r>
              <a:rPr lang="ca-ES" sz="2000" dirty="0"/>
              <a:t>, </a:t>
            </a:r>
            <a:r>
              <a:rPr lang="ca-ES" sz="2000" b="1" dirty="0"/>
              <a:t>indrets urbans </a:t>
            </a:r>
            <a:r>
              <a:rPr lang="ca-ES" sz="2000" dirty="0"/>
              <a:t>amb elevada població a les proximitats o amb població sensible (escoles, hospitals, residències), sense una garantia verificable periòdicament de baixes emissions.</a:t>
            </a:r>
          </a:p>
          <a:p>
            <a:pPr algn="just">
              <a:spcBef>
                <a:spcPts val="1200"/>
              </a:spcBef>
            </a:pPr>
            <a:r>
              <a:rPr lang="ca-ES" sz="2000" dirty="0"/>
              <a:t>Instal·lar </a:t>
            </a:r>
            <a:r>
              <a:rPr lang="ca-ES" sz="2000" b="1" dirty="0"/>
              <a:t>xemeneies</a:t>
            </a:r>
            <a:r>
              <a:rPr lang="ca-ES" sz="2000" dirty="0"/>
              <a:t> d’alçària suficient per afavorir la dispersió del fum, fer un bon manteniment dels equips i emprar un combustible adequat de baixa humitat. Instal·lar </a:t>
            </a:r>
            <a:r>
              <a:rPr lang="ca-ES" sz="2000" b="1" dirty="0"/>
              <a:t>punts de mostreig</a:t>
            </a:r>
            <a:r>
              <a:rPr lang="ca-ES" sz="2000" dirty="0"/>
              <a:t> de partícules i realitzar esporàdicament (encara que no sigui obligatori) mesures d’emissió de partícules i </a:t>
            </a:r>
            <a:r>
              <a:rPr lang="ca-ES" sz="2000" dirty="0" err="1"/>
              <a:t>BaP</a:t>
            </a:r>
            <a:r>
              <a:rPr lang="ca-ES" sz="2000" dirty="0"/>
              <a:t>. </a:t>
            </a:r>
            <a:endParaRPr lang="es-ES" sz="1400" dirty="0"/>
          </a:p>
          <a:p>
            <a:pPr marL="0" indent="0">
              <a:spcBef>
                <a:spcPts val="1200"/>
              </a:spcBef>
              <a:buNone/>
            </a:pPr>
            <a:endParaRPr lang="es-ES" sz="1800" dirty="0"/>
          </a:p>
          <a:p>
            <a:endParaRPr lang="es-ES" sz="1800" dirty="0"/>
          </a:p>
          <a:p>
            <a:endParaRPr lang="es-ES" sz="1800" dirty="0"/>
          </a:p>
        </p:txBody>
      </p:sp>
      <p:sp>
        <p:nvSpPr>
          <p:cNvPr id="10" name="Rectángulo 1">
            <a:extLst>
              <a:ext uri="{FF2B5EF4-FFF2-40B4-BE49-F238E27FC236}">
                <a16:creationId xmlns:a16="http://schemas.microsoft.com/office/drawing/2014/main" id="{EF6088A1-2B15-96D1-3BF3-6149097EB807}"/>
              </a:ext>
            </a:extLst>
          </p:cNvPr>
          <p:cNvSpPr/>
          <p:nvPr/>
        </p:nvSpPr>
        <p:spPr>
          <a:xfrm>
            <a:off x="341781" y="827910"/>
            <a:ext cx="9626053" cy="5283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ca-ES" sz="3200" b="1" dirty="0">
                <a:latin typeface="Calibri" charset="0"/>
                <a:ea typeface="Calibri" charset="0"/>
                <a:cs typeface="Calibri" charset="0"/>
              </a:rPr>
              <a:t>4. Recomanacions</a:t>
            </a:r>
            <a:endParaRPr lang="ca-ES" sz="2400" b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6282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A8B8A-3438-9B37-68EA-CEC9083E6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330B425-9714-27DE-5EB5-AB5DC56DC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48"/>
            <a:ext cx="10694853" cy="7557527"/>
          </a:xfrm>
          <a:prstGeom prst="rect">
            <a:avLst/>
          </a:prstGeom>
        </p:spPr>
      </p:pic>
      <p:pic>
        <p:nvPicPr>
          <p:cNvPr id="4" name="Imatge 3">
            <a:extLst>
              <a:ext uri="{FF2B5EF4-FFF2-40B4-BE49-F238E27FC236}">
                <a16:creationId xmlns:a16="http://schemas.microsoft.com/office/drawing/2014/main" id="{D6662C3F-992F-9177-1177-DD55F3E0A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41" y="1326995"/>
            <a:ext cx="5849491" cy="58494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Rectángulo 1">
            <a:extLst>
              <a:ext uri="{FF2B5EF4-FFF2-40B4-BE49-F238E27FC236}">
                <a16:creationId xmlns:a16="http://schemas.microsoft.com/office/drawing/2014/main" id="{48C4E2F1-27C7-6B3C-05C5-00DAF3FCE973}"/>
              </a:ext>
            </a:extLst>
          </p:cNvPr>
          <p:cNvSpPr/>
          <p:nvPr/>
        </p:nvSpPr>
        <p:spPr>
          <a:xfrm>
            <a:off x="341781" y="827910"/>
            <a:ext cx="9626053" cy="5283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ca-ES" sz="3200" b="1" dirty="0">
                <a:latin typeface="Calibri" charset="0"/>
                <a:ea typeface="Calibri" charset="0"/>
                <a:cs typeface="Calibri" charset="0"/>
              </a:rPr>
              <a:t>Reflexió</a:t>
            </a:r>
            <a:endParaRPr lang="ca-ES" sz="24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QuadreDeText 7">
            <a:extLst>
              <a:ext uri="{FF2B5EF4-FFF2-40B4-BE49-F238E27FC236}">
                <a16:creationId xmlns:a16="http://schemas.microsoft.com/office/drawing/2014/main" id="{7133B563-9D70-A1D6-45D7-60032C1F37EC}"/>
              </a:ext>
            </a:extLst>
          </p:cNvPr>
          <p:cNvSpPr txBox="1"/>
          <p:nvPr/>
        </p:nvSpPr>
        <p:spPr>
          <a:xfrm>
            <a:off x="6572974" y="2560314"/>
            <a:ext cx="33948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a-ES" sz="1800" dirty="0"/>
              <a:t>“</a:t>
            </a:r>
            <a:r>
              <a:rPr lang="ca-ES" sz="2000" i="1" dirty="0"/>
              <a:t>Benzo(a)pirè: un contaminant  prehistòric que encara no dominem</a:t>
            </a:r>
            <a:r>
              <a:rPr lang="ca-ES" sz="1800" dirty="0"/>
              <a:t>”</a:t>
            </a:r>
            <a:endParaRPr lang="ca-ES" dirty="0"/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8751371E-2F7C-6519-CB4D-11EC4A1FC1CA}"/>
              </a:ext>
            </a:extLst>
          </p:cNvPr>
          <p:cNvSpPr txBox="1"/>
          <p:nvPr/>
        </p:nvSpPr>
        <p:spPr>
          <a:xfrm>
            <a:off x="350590" y="6627855"/>
            <a:ext cx="22441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400" dirty="0">
                <a:solidFill>
                  <a:schemeClr val="bg1"/>
                </a:solidFill>
              </a:rPr>
              <a:t>Imatge de </a:t>
            </a:r>
            <a:r>
              <a:rPr lang="ca-ES" sz="1400" dirty="0" err="1">
                <a:solidFill>
                  <a:schemeClr val="bg1"/>
                </a:solidFill>
              </a:rPr>
              <a:t>Fetako</a:t>
            </a:r>
            <a:r>
              <a:rPr lang="ca-ES" sz="1400" dirty="0">
                <a:solidFill>
                  <a:schemeClr val="bg1"/>
                </a:solidFill>
              </a:rPr>
              <a:t> a </a:t>
            </a:r>
            <a:r>
              <a:rPr lang="ca-ES" sz="1400" dirty="0" err="1">
                <a:solidFill>
                  <a:schemeClr val="bg1"/>
                </a:solidFill>
              </a:rPr>
              <a:t>Pixabay</a:t>
            </a:r>
            <a:r>
              <a:rPr lang="ca-ES" sz="1400" dirty="0">
                <a:solidFill>
                  <a:schemeClr val="bg1"/>
                </a:solidFill>
              </a:rPr>
              <a:t>. https://pixabay.com/es </a:t>
            </a:r>
          </a:p>
        </p:txBody>
      </p:sp>
    </p:spTree>
    <p:extLst>
      <p:ext uri="{BB962C8B-B14F-4D97-AF65-F5344CB8AC3E}">
        <p14:creationId xmlns:p14="http://schemas.microsoft.com/office/powerpoint/2010/main" val="27496666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2B697-F6FA-30E2-94AF-4299B6C70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606A953-88F9-17F2-898B-D5F6099EA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48"/>
            <a:ext cx="10694853" cy="755752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DF565F3-9AC8-4CA9-2EC5-51989B450A60}"/>
              </a:ext>
            </a:extLst>
          </p:cNvPr>
          <p:cNvSpPr/>
          <p:nvPr/>
        </p:nvSpPr>
        <p:spPr>
          <a:xfrm>
            <a:off x="2543175" y="3529950"/>
            <a:ext cx="5135124" cy="99078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es-ES" sz="4000" b="1" dirty="0" err="1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Moltes</a:t>
            </a:r>
            <a:r>
              <a:rPr lang="es-ES" sz="40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" sz="4000" b="1" dirty="0" err="1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gràcies</a:t>
            </a:r>
            <a:r>
              <a:rPr lang="es-ES" sz="40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 per la </a:t>
            </a:r>
            <a:r>
              <a:rPr lang="es-ES" sz="4000" b="1" dirty="0" err="1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vostra</a:t>
            </a:r>
            <a:r>
              <a:rPr lang="es-ES" sz="40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s-ES" sz="4000" b="1" dirty="0" err="1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atenció</a:t>
            </a:r>
            <a:r>
              <a:rPr lang="es-ES" sz="40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75573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2804B-9835-FD55-CF9D-19466F4F4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850F184-CD2E-D924-8015-A2B5BE92E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4853" cy="755752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81CC835-108C-CD19-2C52-4CBF4DC4983A}"/>
              </a:ext>
            </a:extLst>
          </p:cNvPr>
          <p:cNvSpPr>
            <a:spLocks noChangeAspect="1"/>
          </p:cNvSpPr>
          <p:nvPr/>
        </p:nvSpPr>
        <p:spPr>
          <a:xfrm>
            <a:off x="895531" y="558867"/>
            <a:ext cx="1080000" cy="1080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905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QuadreDeText 7">
            <a:extLst>
              <a:ext uri="{FF2B5EF4-FFF2-40B4-BE49-F238E27FC236}">
                <a16:creationId xmlns:a16="http://schemas.microsoft.com/office/drawing/2014/main" id="{19A3B8A2-CAD8-0662-D0C9-3E85CFC31E56}"/>
              </a:ext>
            </a:extLst>
          </p:cNvPr>
          <p:cNvSpPr txBox="1"/>
          <p:nvPr/>
        </p:nvSpPr>
        <p:spPr>
          <a:xfrm>
            <a:off x="2169946" y="837257"/>
            <a:ext cx="3957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>
                <a:latin typeface="Calibri" charset="0"/>
                <a:ea typeface="Calibri" charset="0"/>
                <a:cs typeface="Calibri" charset="0"/>
              </a:rPr>
              <a:t>1. Introducció</a:t>
            </a:r>
          </a:p>
        </p:txBody>
      </p:sp>
      <p:sp>
        <p:nvSpPr>
          <p:cNvPr id="3" name="Rectángulo 1">
            <a:extLst>
              <a:ext uri="{FF2B5EF4-FFF2-40B4-BE49-F238E27FC236}">
                <a16:creationId xmlns:a16="http://schemas.microsoft.com/office/drawing/2014/main" id="{CE152CFB-E248-349D-8712-5054087428A8}"/>
              </a:ext>
            </a:extLst>
          </p:cNvPr>
          <p:cNvSpPr/>
          <p:nvPr/>
        </p:nvSpPr>
        <p:spPr>
          <a:xfrm>
            <a:off x="987727" y="2430609"/>
            <a:ext cx="9626053" cy="308687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2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El benzo(α)pirè (</a:t>
            </a:r>
            <a:r>
              <a:rPr lang="ca-ES" sz="2200" b="1" dirty="0" err="1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BaP</a:t>
            </a:r>
            <a:r>
              <a:rPr lang="ca-ES" sz="22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2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Principals fonts d’emissió de </a:t>
            </a:r>
            <a:r>
              <a:rPr lang="ca-ES" sz="2200" b="1" dirty="0" err="1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BaP</a:t>
            </a:r>
            <a:endParaRPr lang="ca-ES" sz="2200" b="1" dirty="0">
              <a:solidFill>
                <a:srgbClr val="29AA97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2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Inventari d’emissions de </a:t>
            </a:r>
            <a:r>
              <a:rPr lang="ca-ES" sz="2200" b="1" dirty="0" err="1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BaP</a:t>
            </a:r>
            <a:endParaRPr lang="ca-ES" sz="2200" b="1" dirty="0">
              <a:solidFill>
                <a:srgbClr val="29AA97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2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Factors d’emissió de </a:t>
            </a:r>
            <a:r>
              <a:rPr lang="ca-ES" sz="2200" b="1" dirty="0" err="1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BaP</a:t>
            </a:r>
            <a:r>
              <a:rPr lang="ca-ES" sz="22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 i PM10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2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Valors límit i de referència del </a:t>
            </a:r>
            <a:r>
              <a:rPr lang="ca-ES" sz="2200" b="1" dirty="0" err="1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BaP</a:t>
            </a:r>
            <a:endParaRPr lang="ca-ES" sz="2200" b="1" dirty="0">
              <a:solidFill>
                <a:srgbClr val="29AA97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sz="22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Importància del </a:t>
            </a:r>
            <a:r>
              <a:rPr lang="ca-ES" sz="2200" b="1" dirty="0" err="1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BaP</a:t>
            </a:r>
            <a:r>
              <a:rPr lang="ca-ES" sz="2200" b="1" dirty="0">
                <a:solidFill>
                  <a:srgbClr val="29AA97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0305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3C3CE-1095-E9A7-40F7-C599AB338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9F498A1-B664-1B27-537D-1710192F3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8"/>
            <a:ext cx="10694853" cy="755752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1E78946-32EF-7E31-D58F-3DA7D4276213}"/>
              </a:ext>
            </a:extLst>
          </p:cNvPr>
          <p:cNvSpPr/>
          <p:nvPr/>
        </p:nvSpPr>
        <p:spPr>
          <a:xfrm>
            <a:off x="365427" y="792309"/>
            <a:ext cx="9626053" cy="5283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ca-ES" sz="3200" b="1" dirty="0">
                <a:latin typeface="Calibri" charset="0"/>
                <a:ea typeface="Calibri" charset="0"/>
                <a:cs typeface="Calibri" charset="0"/>
              </a:rPr>
              <a:t>1. El benzo(</a:t>
            </a:r>
            <a:r>
              <a:rPr lang="el-GR" sz="3200" b="1" dirty="0">
                <a:latin typeface="Calibri" charset="0"/>
                <a:ea typeface="Calibri" charset="0"/>
                <a:cs typeface="Calibri" charset="0"/>
              </a:rPr>
              <a:t>α</a:t>
            </a:r>
            <a:r>
              <a:rPr lang="ca-ES" sz="3200" b="1" dirty="0">
                <a:latin typeface="Calibri" charset="0"/>
                <a:ea typeface="Calibri" charset="0"/>
                <a:cs typeface="Calibri" charset="0"/>
              </a:rPr>
              <a:t>)pirè (</a:t>
            </a:r>
            <a:r>
              <a:rPr lang="ca-ES" sz="3200" b="1" dirty="0" err="1">
                <a:latin typeface="Calibri" charset="0"/>
                <a:ea typeface="Calibri" charset="0"/>
                <a:cs typeface="Calibri" charset="0"/>
              </a:rPr>
              <a:t>BaP</a:t>
            </a:r>
            <a:r>
              <a:rPr lang="ca-ES" sz="3200" b="1" dirty="0"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pic>
        <p:nvPicPr>
          <p:cNvPr id="4" name="Picture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55B4DF6C-C919-4E40-BE3E-55206802AE5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5" t="18878" r="25987" b="4626"/>
          <a:stretch>
            <a:fillRect/>
          </a:stretch>
        </p:blipFill>
        <p:spPr bwMode="auto">
          <a:xfrm>
            <a:off x="464344" y="2077268"/>
            <a:ext cx="3113009" cy="396902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FF2747B-CA7F-2149-3303-334530A674EA}"/>
              </a:ext>
            </a:extLst>
          </p:cNvPr>
          <p:cNvSpPr txBox="1">
            <a:spLocks/>
          </p:cNvSpPr>
          <p:nvPr/>
        </p:nvSpPr>
        <p:spPr>
          <a:xfrm>
            <a:off x="3733097" y="2123482"/>
            <a:ext cx="6096702" cy="265618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b="1" u="sng" dirty="0"/>
              <a:t>DEFINICIÓ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ca-ES" sz="1800" b="1" dirty="0"/>
              <a:t>El </a:t>
            </a:r>
            <a:r>
              <a:rPr lang="ca-ES" sz="1800" b="1" dirty="0" err="1"/>
              <a:t>BaP</a:t>
            </a:r>
            <a:r>
              <a:rPr lang="ca-ES" sz="1800" b="1" dirty="0"/>
              <a:t> (C</a:t>
            </a:r>
            <a:r>
              <a:rPr lang="ca-ES" sz="1800" b="1" baseline="-25000" dirty="0"/>
              <a:t>20</a:t>
            </a:r>
            <a:r>
              <a:rPr lang="ca-ES" sz="1800" b="1" dirty="0"/>
              <a:t>H</a:t>
            </a:r>
            <a:r>
              <a:rPr lang="ca-ES" sz="1800" b="1" baseline="-25000" dirty="0"/>
              <a:t>12</a:t>
            </a:r>
            <a:r>
              <a:rPr lang="ca-ES" sz="1800" b="1" dirty="0"/>
              <a:t>)</a:t>
            </a:r>
            <a:r>
              <a:rPr lang="ca-ES" sz="1800" dirty="0"/>
              <a:t> pertany al grup dels hidrocarburs aromàtics policíclics (HAP) i està format per cinc anells de benzè.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ca-ES" sz="1800" dirty="0"/>
              <a:t>És produït per la combustió incompleta de compostos orgànics a temperatures entre 300 i 600ºC.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ca-ES" sz="1800" dirty="0"/>
              <a:t>El </a:t>
            </a:r>
            <a:r>
              <a:rPr lang="ca-ES" sz="1800" dirty="0" err="1"/>
              <a:t>BaP</a:t>
            </a:r>
            <a:r>
              <a:rPr lang="ca-ES" sz="1800" dirty="0"/>
              <a:t> és l’únic HAP classificat com a </a:t>
            </a:r>
            <a:r>
              <a:rPr lang="ca-ES" sz="1800" b="1" dirty="0" err="1"/>
              <a:t>cancerígen</a:t>
            </a:r>
            <a:r>
              <a:rPr lang="ca-ES" sz="1800" b="1" dirty="0"/>
              <a:t> en el grup 1</a:t>
            </a:r>
            <a:r>
              <a:rPr lang="ca-ES" sz="1800" dirty="0"/>
              <a:t>, segons la IARC.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id="{61A2D522-F5CF-4CA2-E2B0-52D9765EC264}"/>
              </a:ext>
            </a:extLst>
          </p:cNvPr>
          <p:cNvSpPr txBox="1">
            <a:spLocks/>
          </p:cNvSpPr>
          <p:nvPr/>
        </p:nvSpPr>
        <p:spPr>
          <a:xfrm>
            <a:off x="3733098" y="5251301"/>
            <a:ext cx="6096702" cy="17590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es-ES" sz="1800" b="1" u="sng" dirty="0"/>
              <a:t>PRINCIPALS FONTS EMISSORES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</a:pPr>
            <a:r>
              <a:rPr lang="ca-ES" sz="1800" dirty="0"/>
              <a:t>Segons l’AEMA, s’emet principalment per la combustió del carbó i la biomassa de calefacció i, en alguns països també, per la combustió de residus agrícoles.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5597566-6763-C55E-C807-6AB64A133446}"/>
              </a:ext>
            </a:extLst>
          </p:cNvPr>
          <p:cNvSpPr/>
          <p:nvPr/>
        </p:nvSpPr>
        <p:spPr>
          <a:xfrm>
            <a:off x="648052" y="2077268"/>
            <a:ext cx="2745591" cy="1151304"/>
          </a:xfrm>
          <a:prstGeom prst="ellipse">
            <a:avLst/>
          </a:prstGeom>
          <a:solidFill>
            <a:srgbClr val="C0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id="{9C96A9F1-CB19-357F-BD2E-2EC01A04B69E}"/>
              </a:ext>
            </a:extLst>
          </p:cNvPr>
          <p:cNvSpPr txBox="1">
            <a:spLocks/>
          </p:cNvSpPr>
          <p:nvPr/>
        </p:nvSpPr>
        <p:spPr>
          <a:xfrm>
            <a:off x="403056" y="6130850"/>
            <a:ext cx="3235581" cy="154376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1400" i="1" dirty="0"/>
              <a:t>Estructura química dels principals hidrocarburs aromàtics policíclics (HAP</a:t>
            </a:r>
            <a:r>
              <a:rPr lang="ca-E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0499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ABD24-4C2F-5BBA-9CBF-F79479821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EFF33E0-33DE-A696-D630-6099C3817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99"/>
            <a:ext cx="10694853" cy="7557527"/>
          </a:xfrm>
          <a:prstGeom prst="rect">
            <a:avLst/>
          </a:prstGeom>
        </p:spPr>
      </p:pic>
      <p:pic>
        <p:nvPicPr>
          <p:cNvPr id="3" name="slide2" descr="Sources RemainingPollutants (2)">
            <a:extLst>
              <a:ext uri="{FF2B5EF4-FFF2-40B4-BE49-F238E27FC236}">
                <a16:creationId xmlns:a16="http://schemas.microsoft.com/office/drawing/2014/main" id="{9AD750BE-8A4E-FB1B-8681-72FD0C988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76" y="1610171"/>
            <a:ext cx="6201777" cy="465133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slide2" descr="Sources RemainingPollutants (2)">
            <a:extLst>
              <a:ext uri="{FF2B5EF4-FFF2-40B4-BE49-F238E27FC236}">
                <a16:creationId xmlns:a16="http://schemas.microsoft.com/office/drawing/2014/main" id="{B3122AC8-84BF-4CB3-4EFD-623A8B309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8" t="61248" r="35536" b="8844"/>
          <a:stretch>
            <a:fillRect/>
          </a:stretch>
        </p:blipFill>
        <p:spPr>
          <a:xfrm>
            <a:off x="6650935" y="2908300"/>
            <a:ext cx="3615039" cy="294911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Fletxa: corbada cap amunt 8">
            <a:extLst>
              <a:ext uri="{FF2B5EF4-FFF2-40B4-BE49-F238E27FC236}">
                <a16:creationId xmlns:a16="http://schemas.microsoft.com/office/drawing/2014/main" id="{120B77B6-B570-0C19-258D-693EEDA18254}"/>
              </a:ext>
            </a:extLst>
          </p:cNvPr>
          <p:cNvSpPr/>
          <p:nvPr/>
        </p:nvSpPr>
        <p:spPr>
          <a:xfrm>
            <a:off x="3455164" y="5776167"/>
            <a:ext cx="5295136" cy="735375"/>
          </a:xfrm>
          <a:prstGeom prst="curvedUp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10" name="Rectangle: cantonades arrodonides 9">
            <a:extLst>
              <a:ext uri="{FF2B5EF4-FFF2-40B4-BE49-F238E27FC236}">
                <a16:creationId xmlns:a16="http://schemas.microsoft.com/office/drawing/2014/main" id="{4ABE90DC-4ECF-104A-2B0D-B66834A8511A}"/>
              </a:ext>
            </a:extLst>
          </p:cNvPr>
          <p:cNvSpPr/>
          <p:nvPr/>
        </p:nvSpPr>
        <p:spPr>
          <a:xfrm>
            <a:off x="2692077" y="4490615"/>
            <a:ext cx="1526174" cy="128555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9C691A24-AE68-3403-1F4E-BBE48554893F}"/>
              </a:ext>
            </a:extLst>
          </p:cNvPr>
          <p:cNvSpPr txBox="1"/>
          <p:nvPr/>
        </p:nvSpPr>
        <p:spPr>
          <a:xfrm>
            <a:off x="7218268" y="344503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/>
              <a:t>91%</a:t>
            </a:r>
          </a:p>
        </p:txBody>
      </p:sp>
      <p:sp>
        <p:nvSpPr>
          <p:cNvPr id="7" name="Rectángulo 1">
            <a:extLst>
              <a:ext uri="{FF2B5EF4-FFF2-40B4-BE49-F238E27FC236}">
                <a16:creationId xmlns:a16="http://schemas.microsoft.com/office/drawing/2014/main" id="{F665CD2A-3578-9AC7-9BC6-3097176ED6E2}"/>
              </a:ext>
            </a:extLst>
          </p:cNvPr>
          <p:cNvSpPr/>
          <p:nvPr/>
        </p:nvSpPr>
        <p:spPr>
          <a:xfrm>
            <a:off x="354276" y="777175"/>
            <a:ext cx="9626053" cy="5283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ca-ES" sz="3200" b="1" dirty="0">
                <a:latin typeface="Calibri" charset="0"/>
                <a:ea typeface="Calibri" charset="0"/>
                <a:cs typeface="Calibri" charset="0"/>
              </a:rPr>
              <a:t>1. Principals fonts d’emissió de </a:t>
            </a:r>
            <a:r>
              <a:rPr lang="ca-ES" sz="3200" b="1" dirty="0" err="1">
                <a:latin typeface="Calibri" charset="0"/>
                <a:ea typeface="Calibri" charset="0"/>
                <a:cs typeface="Calibri" charset="0"/>
              </a:rPr>
              <a:t>BaP</a:t>
            </a:r>
            <a:endParaRPr lang="ca-ES" sz="32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F3BDD6-3156-909E-659B-F91FD8373E0E}"/>
              </a:ext>
            </a:extLst>
          </p:cNvPr>
          <p:cNvSpPr/>
          <p:nvPr/>
        </p:nvSpPr>
        <p:spPr>
          <a:xfrm>
            <a:off x="419142" y="6669314"/>
            <a:ext cx="8039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400" b="1" i="1" dirty="0"/>
              <a:t>Font:</a:t>
            </a:r>
            <a:r>
              <a:rPr lang="ca-ES" sz="1400" i="1" dirty="0"/>
              <a:t> </a:t>
            </a:r>
            <a:r>
              <a:rPr lang="ca-ES" sz="1400" i="1" dirty="0">
                <a:hlinkClick r:id="rId4"/>
              </a:rPr>
              <a:t>https://www.eea.europa.eu/en/analysis/publications/air-pollution-in-europe-2025-reporting-status-under-the-national-emission-reduction-commitments-directive</a:t>
            </a:r>
            <a:endParaRPr lang="ca-ES" sz="1400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02F482-C3A7-EF93-B286-161F4EF2A6F9}"/>
              </a:ext>
            </a:extLst>
          </p:cNvPr>
          <p:cNvSpPr/>
          <p:nvPr/>
        </p:nvSpPr>
        <p:spPr>
          <a:xfrm>
            <a:off x="6793757" y="1550199"/>
            <a:ext cx="3329394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ES" b="1" dirty="0" err="1">
                <a:solidFill>
                  <a:srgbClr val="28AA9B"/>
                </a:solidFill>
              </a:rPr>
              <a:t>Sectors</a:t>
            </a:r>
            <a:r>
              <a:rPr lang="es-ES" b="1" dirty="0">
                <a:solidFill>
                  <a:srgbClr val="28AA9B"/>
                </a:solidFill>
              </a:rPr>
              <a:t> i </a:t>
            </a:r>
            <a:r>
              <a:rPr lang="es-ES" b="1" dirty="0" err="1">
                <a:solidFill>
                  <a:srgbClr val="28AA9B"/>
                </a:solidFill>
              </a:rPr>
              <a:t>activitats</a:t>
            </a:r>
            <a:r>
              <a:rPr lang="es-ES" b="1" dirty="0">
                <a:solidFill>
                  <a:srgbClr val="28AA9B"/>
                </a:solidFill>
              </a:rPr>
              <a:t> que </a:t>
            </a:r>
            <a:r>
              <a:rPr lang="es-ES" b="1" dirty="0" err="1">
                <a:solidFill>
                  <a:srgbClr val="28AA9B"/>
                </a:solidFill>
              </a:rPr>
              <a:t>contribueixen</a:t>
            </a:r>
            <a:r>
              <a:rPr lang="es-ES" b="1" dirty="0">
                <a:solidFill>
                  <a:srgbClr val="28AA9B"/>
                </a:solidFill>
              </a:rPr>
              <a:t> a les </a:t>
            </a:r>
            <a:r>
              <a:rPr lang="es-ES" b="1" dirty="0" err="1">
                <a:solidFill>
                  <a:srgbClr val="28AA9B"/>
                </a:solidFill>
              </a:rPr>
              <a:t>emissions</a:t>
            </a:r>
            <a:r>
              <a:rPr lang="es-ES" b="1" dirty="0">
                <a:solidFill>
                  <a:srgbClr val="28AA9B"/>
                </a:solidFill>
              </a:rPr>
              <a:t> </a:t>
            </a:r>
            <a:r>
              <a:rPr lang="es-ES" b="1" dirty="0" err="1">
                <a:solidFill>
                  <a:srgbClr val="28AA9B"/>
                </a:solidFill>
              </a:rPr>
              <a:t>dels</a:t>
            </a:r>
            <a:r>
              <a:rPr lang="es-ES" b="1" dirty="0">
                <a:solidFill>
                  <a:srgbClr val="28AA9B"/>
                </a:solidFill>
              </a:rPr>
              <a:t> </a:t>
            </a:r>
            <a:r>
              <a:rPr lang="es-ES" b="1" dirty="0" err="1">
                <a:solidFill>
                  <a:srgbClr val="28AA9B"/>
                </a:solidFill>
              </a:rPr>
              <a:t>principals</a:t>
            </a:r>
            <a:r>
              <a:rPr lang="es-ES" b="1" dirty="0">
                <a:solidFill>
                  <a:srgbClr val="28AA9B"/>
                </a:solidFill>
              </a:rPr>
              <a:t> </a:t>
            </a:r>
            <a:r>
              <a:rPr lang="es-ES" b="1" dirty="0" err="1">
                <a:solidFill>
                  <a:srgbClr val="28AA9B"/>
                </a:solidFill>
              </a:rPr>
              <a:t>contaminants</a:t>
            </a:r>
            <a:r>
              <a:rPr lang="es-ES" b="1" dirty="0">
                <a:solidFill>
                  <a:srgbClr val="28AA9B"/>
                </a:solidFill>
              </a:rPr>
              <a:t> </a:t>
            </a:r>
            <a:r>
              <a:rPr lang="es-ES" b="1" dirty="0" err="1">
                <a:solidFill>
                  <a:srgbClr val="28AA9B"/>
                </a:solidFill>
              </a:rPr>
              <a:t>atmosfèrics</a:t>
            </a:r>
            <a:r>
              <a:rPr lang="es-ES" b="1" dirty="0">
                <a:solidFill>
                  <a:srgbClr val="28AA9B"/>
                </a:solidFill>
              </a:rPr>
              <a:t> a la UE (</a:t>
            </a:r>
            <a:r>
              <a:rPr lang="es-ES" b="1" dirty="0" err="1">
                <a:solidFill>
                  <a:srgbClr val="28AA9B"/>
                </a:solidFill>
              </a:rPr>
              <a:t>any</a:t>
            </a:r>
            <a:r>
              <a:rPr lang="es-ES" b="1" dirty="0">
                <a:solidFill>
                  <a:srgbClr val="28AA9B"/>
                </a:solidFill>
              </a:rPr>
              <a:t> 2023)</a:t>
            </a:r>
            <a:endParaRPr lang="ca-ES" dirty="0">
              <a:solidFill>
                <a:srgbClr val="28AA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55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037F4-4B77-814E-EFB3-846464752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5C9E09E-F24C-157B-6ABB-8615CEE2A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48"/>
            <a:ext cx="10694853" cy="7557527"/>
          </a:xfrm>
          <a:prstGeom prst="rect">
            <a:avLst/>
          </a:prstGeom>
        </p:spPr>
      </p:pic>
      <p:sp>
        <p:nvSpPr>
          <p:cNvPr id="3" name="QuadreDeText 2">
            <a:extLst>
              <a:ext uri="{FF2B5EF4-FFF2-40B4-BE49-F238E27FC236}">
                <a16:creationId xmlns:a16="http://schemas.microsoft.com/office/drawing/2014/main" id="{6899A03C-1BB5-23CF-2048-9B08CF59F358}"/>
              </a:ext>
            </a:extLst>
          </p:cNvPr>
          <p:cNvSpPr txBox="1"/>
          <p:nvPr/>
        </p:nvSpPr>
        <p:spPr>
          <a:xfrm>
            <a:off x="2033309" y="6729569"/>
            <a:ext cx="651715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a-ES" sz="1400" b="1" i="1" dirty="0"/>
              <a:t>Font:</a:t>
            </a:r>
            <a:r>
              <a:rPr lang="ca-ES" sz="1400" i="1" dirty="0"/>
              <a:t> </a:t>
            </a:r>
            <a:r>
              <a:rPr lang="ca-ES" sz="1400" i="1" u="sng" dirty="0">
                <a:hlinkClick r:id="rId3"/>
              </a:rPr>
              <a:t>https://naei.energysecurity.gov.uk/air-pollutants/Benzo%5Ba%5Dpyrene</a:t>
            </a:r>
            <a:endParaRPr lang="ca-ES" sz="1400" i="1" dirty="0"/>
          </a:p>
        </p:txBody>
      </p:sp>
      <p:pic>
        <p:nvPicPr>
          <p:cNvPr id="4" name="Imatge 3" descr="Imatge que conté text, Trama, captura de pantalla, línia&#10;&#10;Pot ser que el contingut generat per IA no sigui correcte.">
            <a:extLst>
              <a:ext uri="{FF2B5EF4-FFF2-40B4-BE49-F238E27FC236}">
                <a16:creationId xmlns:a16="http://schemas.microsoft.com/office/drawing/2014/main" id="{8FF450B9-AF20-3D17-D357-D79CCB139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744" y="1859523"/>
            <a:ext cx="6601715" cy="479524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tge 5">
            <a:extLst>
              <a:ext uri="{FF2B5EF4-FFF2-40B4-BE49-F238E27FC236}">
                <a16:creationId xmlns:a16="http://schemas.microsoft.com/office/drawing/2014/main" id="{0139334C-C064-7049-E6D4-A16CC99C90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5910" y="1375682"/>
            <a:ext cx="6327382" cy="40476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Rectangle: cantonades arrodonides 6">
            <a:extLst>
              <a:ext uri="{FF2B5EF4-FFF2-40B4-BE49-F238E27FC236}">
                <a16:creationId xmlns:a16="http://schemas.microsoft.com/office/drawing/2014/main" id="{50E85A20-5A8C-8D51-AF0C-7437C0F7BD5D}"/>
              </a:ext>
            </a:extLst>
          </p:cNvPr>
          <p:cNvSpPr/>
          <p:nvPr/>
        </p:nvSpPr>
        <p:spPr>
          <a:xfrm>
            <a:off x="6083300" y="5869078"/>
            <a:ext cx="2467159" cy="191324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8" name="Fletxa: dreta 7">
            <a:extLst>
              <a:ext uri="{FF2B5EF4-FFF2-40B4-BE49-F238E27FC236}">
                <a16:creationId xmlns:a16="http://schemas.microsoft.com/office/drawing/2014/main" id="{221734AE-D3AE-FB93-6421-B6FA6215843D}"/>
              </a:ext>
            </a:extLst>
          </p:cNvPr>
          <p:cNvSpPr/>
          <p:nvPr/>
        </p:nvSpPr>
        <p:spPr>
          <a:xfrm rot="10800000">
            <a:off x="8636400" y="5869078"/>
            <a:ext cx="594962" cy="191324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" name="Rectángulo 1">
            <a:extLst>
              <a:ext uri="{FF2B5EF4-FFF2-40B4-BE49-F238E27FC236}">
                <a16:creationId xmlns:a16="http://schemas.microsoft.com/office/drawing/2014/main" id="{3E819E91-99BB-33E7-56FB-5A8CAB5B616B}"/>
              </a:ext>
            </a:extLst>
          </p:cNvPr>
          <p:cNvSpPr/>
          <p:nvPr/>
        </p:nvSpPr>
        <p:spPr>
          <a:xfrm>
            <a:off x="341781" y="827910"/>
            <a:ext cx="9626053" cy="5283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ca-ES" sz="3200" b="1" dirty="0">
                <a:latin typeface="Calibri" charset="0"/>
                <a:ea typeface="Calibri" charset="0"/>
                <a:cs typeface="Calibri" charset="0"/>
              </a:rPr>
              <a:t>1. Inventari d’emissions de </a:t>
            </a:r>
            <a:r>
              <a:rPr lang="ca-ES" sz="3200" b="1" dirty="0" err="1">
                <a:latin typeface="Calibri" charset="0"/>
                <a:ea typeface="Calibri" charset="0"/>
                <a:cs typeface="Calibri" charset="0"/>
              </a:rPr>
              <a:t>BaP</a:t>
            </a:r>
            <a:endParaRPr lang="ca-ES" sz="3200" b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607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C393B-79D9-84B3-7636-528962BC4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DDAB275-28CD-8673-B39B-52D918715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4853" cy="755752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EF226D49-FAF3-085F-44B3-6F1A3BCCCA5D}"/>
              </a:ext>
            </a:extLst>
          </p:cNvPr>
          <p:cNvSpPr/>
          <p:nvPr/>
        </p:nvSpPr>
        <p:spPr>
          <a:xfrm>
            <a:off x="354276" y="777175"/>
            <a:ext cx="9626053" cy="5283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ca-ES" sz="3200" b="1" dirty="0">
                <a:latin typeface="Calibri" charset="0"/>
                <a:ea typeface="Calibri" charset="0"/>
                <a:cs typeface="Calibri" charset="0"/>
              </a:rPr>
              <a:t>1. Factors d’emissió de </a:t>
            </a:r>
            <a:r>
              <a:rPr lang="ca-ES" sz="3200" b="1" dirty="0" err="1">
                <a:latin typeface="Calibri" charset="0"/>
                <a:ea typeface="Calibri" charset="0"/>
                <a:cs typeface="Calibri" charset="0"/>
              </a:rPr>
              <a:t>BaP</a:t>
            </a:r>
            <a:r>
              <a:rPr lang="ca-ES" sz="3200" b="1" dirty="0">
                <a:latin typeface="Calibri" charset="0"/>
                <a:ea typeface="Calibri" charset="0"/>
                <a:cs typeface="Calibri" charset="0"/>
              </a:rPr>
              <a:t> i PM10</a:t>
            </a:r>
          </a:p>
        </p:txBody>
      </p:sp>
      <p:graphicFrame>
        <p:nvGraphicFramePr>
          <p:cNvPr id="3" name="Taula 2">
            <a:extLst>
              <a:ext uri="{FF2B5EF4-FFF2-40B4-BE49-F238E27FC236}">
                <a16:creationId xmlns:a16="http://schemas.microsoft.com/office/drawing/2014/main" id="{34C273F2-4441-1132-2F14-03EFBF742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338266"/>
              </p:ext>
            </p:extLst>
          </p:nvPr>
        </p:nvGraphicFramePr>
        <p:xfrm>
          <a:off x="1098945" y="1689101"/>
          <a:ext cx="8493922" cy="4512764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2405498">
                  <a:extLst>
                    <a:ext uri="{9D8B030D-6E8A-4147-A177-3AD203B41FA5}">
                      <a16:colId xmlns:a16="http://schemas.microsoft.com/office/drawing/2014/main" val="1991772808"/>
                    </a:ext>
                  </a:extLst>
                </a:gridCol>
                <a:gridCol w="1522106">
                  <a:extLst>
                    <a:ext uri="{9D8B030D-6E8A-4147-A177-3AD203B41FA5}">
                      <a16:colId xmlns:a16="http://schemas.microsoft.com/office/drawing/2014/main" val="2482592775"/>
                    </a:ext>
                  </a:extLst>
                </a:gridCol>
                <a:gridCol w="1522106">
                  <a:extLst>
                    <a:ext uri="{9D8B030D-6E8A-4147-A177-3AD203B41FA5}">
                      <a16:colId xmlns:a16="http://schemas.microsoft.com/office/drawing/2014/main" val="2493965216"/>
                    </a:ext>
                  </a:extLst>
                </a:gridCol>
                <a:gridCol w="1522106">
                  <a:extLst>
                    <a:ext uri="{9D8B030D-6E8A-4147-A177-3AD203B41FA5}">
                      <a16:colId xmlns:a16="http://schemas.microsoft.com/office/drawing/2014/main" val="931045696"/>
                    </a:ext>
                  </a:extLst>
                </a:gridCol>
                <a:gridCol w="1522106">
                  <a:extLst>
                    <a:ext uri="{9D8B030D-6E8A-4147-A177-3AD203B41FA5}">
                      <a16:colId xmlns:a16="http://schemas.microsoft.com/office/drawing/2014/main" val="1442866135"/>
                    </a:ext>
                  </a:extLst>
                </a:gridCol>
              </a:tblGrid>
              <a:tr h="7532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Combustible</a:t>
                      </a:r>
                      <a:endParaRPr lang="ca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Sector domèstic</a:t>
                      </a:r>
                      <a:endParaRPr lang="ca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Sector institucional o comercial</a:t>
                      </a:r>
                      <a:endParaRPr lang="ca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977486"/>
                  </a:ext>
                </a:extLst>
              </a:tr>
              <a:tr h="1028442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b="1" dirty="0">
                          <a:effectLst/>
                        </a:rPr>
                        <a:t>PM10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b="1" dirty="0">
                          <a:effectLst/>
                        </a:rPr>
                        <a:t>(g/GJ)</a:t>
                      </a:r>
                      <a:endParaRPr lang="ca-E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b="1" dirty="0" err="1">
                          <a:effectLst/>
                        </a:rPr>
                        <a:t>BaP</a:t>
                      </a:r>
                      <a:endParaRPr lang="ca-ES" sz="18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b="1" dirty="0">
                          <a:effectLst/>
                        </a:rPr>
                        <a:t>(mg/GJ)</a:t>
                      </a:r>
                      <a:endParaRPr lang="ca-E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b="1" dirty="0">
                          <a:effectLst/>
                        </a:rPr>
                        <a:t>PM10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b="1" dirty="0">
                          <a:effectLst/>
                        </a:rPr>
                        <a:t>(g/GJ)</a:t>
                      </a:r>
                      <a:endParaRPr lang="ca-E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b="1" dirty="0" err="1">
                          <a:effectLst/>
                        </a:rPr>
                        <a:t>BaP</a:t>
                      </a:r>
                      <a:endParaRPr lang="ca-ES" sz="18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b="1" dirty="0">
                          <a:effectLst/>
                        </a:rPr>
                        <a:t>(mg/GJ)</a:t>
                      </a:r>
                      <a:endParaRPr lang="ca-E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6746431"/>
                  </a:ext>
                </a:extLst>
              </a:tr>
              <a:tr h="682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>
                          <a:effectLst/>
                        </a:rPr>
                        <a:t>Gas natural i GLP</a:t>
                      </a:r>
                      <a:endParaRPr lang="ca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1,2</a:t>
                      </a:r>
                      <a:endParaRPr lang="ca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0,0006</a:t>
                      </a:r>
                      <a:endParaRPr lang="ca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0,78</a:t>
                      </a:r>
                      <a:endParaRPr lang="ca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0,0007</a:t>
                      </a:r>
                      <a:endParaRPr lang="ca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2227172"/>
                  </a:ext>
                </a:extLst>
              </a:tr>
              <a:tr h="682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>
                          <a:effectLst/>
                        </a:rPr>
                        <a:t>Gasoil i Fueloil</a:t>
                      </a:r>
                      <a:endParaRPr lang="ca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1,9</a:t>
                      </a:r>
                      <a:endParaRPr lang="ca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0,0800</a:t>
                      </a:r>
                      <a:endParaRPr lang="ca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21</a:t>
                      </a:r>
                      <a:endParaRPr lang="ca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0,0019</a:t>
                      </a:r>
                      <a:endParaRPr lang="ca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0362264"/>
                  </a:ext>
                </a:extLst>
              </a:tr>
              <a:tr h="682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>
                          <a:effectLst/>
                        </a:rPr>
                        <a:t>Biomassa</a:t>
                      </a:r>
                      <a:endParaRPr lang="ca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760</a:t>
                      </a:r>
                      <a:endParaRPr lang="ca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121</a:t>
                      </a:r>
                      <a:endParaRPr lang="ca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10</a:t>
                      </a:r>
                      <a:endParaRPr lang="ca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6138547"/>
                  </a:ext>
                </a:extLst>
              </a:tr>
              <a:tr h="682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Carbó</a:t>
                      </a:r>
                      <a:endParaRPr lang="ca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404</a:t>
                      </a:r>
                      <a:endParaRPr lang="ca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230</a:t>
                      </a:r>
                      <a:endParaRPr lang="ca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117</a:t>
                      </a:r>
                      <a:endParaRPr lang="ca-ES" sz="18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45,5</a:t>
                      </a:r>
                      <a:endParaRPr lang="ca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6827596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5B3FFD81-E693-B2E7-8063-99B345A974A2}"/>
              </a:ext>
            </a:extLst>
          </p:cNvPr>
          <p:cNvSpPr/>
          <p:nvPr/>
        </p:nvSpPr>
        <p:spPr>
          <a:xfrm>
            <a:off x="1098945" y="6356476"/>
            <a:ext cx="8039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a-ES" sz="1400" i="1" dirty="0">
                <a:ea typeface="Times New Roman" panose="02020603050405020304" pitchFamily="18" charset="0"/>
              </a:rPr>
              <a:t> </a:t>
            </a:r>
            <a:r>
              <a:rPr lang="ca-ES" sz="1400" b="1" i="1" dirty="0">
                <a:ea typeface="Times New Roman" panose="02020603050405020304" pitchFamily="18" charset="0"/>
              </a:rPr>
              <a:t>Font:</a:t>
            </a:r>
            <a:r>
              <a:rPr lang="ca-ES" sz="1400" i="1" dirty="0">
                <a:ea typeface="Times New Roman" panose="02020603050405020304" pitchFamily="18" charset="0"/>
              </a:rPr>
              <a:t> EMEP/EEA </a:t>
            </a:r>
            <a:r>
              <a:rPr lang="ca-ES" sz="1400" i="1" dirty="0" err="1">
                <a:ea typeface="Times New Roman" panose="02020603050405020304" pitchFamily="18" charset="0"/>
              </a:rPr>
              <a:t>emission</a:t>
            </a:r>
            <a:r>
              <a:rPr lang="ca-ES" sz="1400" i="1" dirty="0">
                <a:ea typeface="Times New Roman" panose="02020603050405020304" pitchFamily="18" charset="0"/>
              </a:rPr>
              <a:t> </a:t>
            </a:r>
            <a:r>
              <a:rPr lang="ca-ES" sz="1400" i="1" dirty="0" err="1">
                <a:ea typeface="Times New Roman" panose="02020603050405020304" pitchFamily="18" charset="0"/>
              </a:rPr>
              <a:t>inventory</a:t>
            </a:r>
            <a:r>
              <a:rPr lang="ca-ES" sz="1400" i="1" dirty="0">
                <a:ea typeface="Times New Roman" panose="02020603050405020304" pitchFamily="18" charset="0"/>
              </a:rPr>
              <a:t> </a:t>
            </a:r>
            <a:r>
              <a:rPr lang="ca-ES" sz="1400" i="1" dirty="0" err="1">
                <a:ea typeface="Times New Roman" panose="02020603050405020304" pitchFamily="18" charset="0"/>
              </a:rPr>
              <a:t>guidebook</a:t>
            </a:r>
            <a:r>
              <a:rPr lang="ca-ES" sz="1400" i="1" dirty="0">
                <a:ea typeface="Times New Roman" panose="02020603050405020304" pitchFamily="18" charset="0"/>
              </a:rPr>
              <a:t> 2023 </a:t>
            </a:r>
          </a:p>
          <a:p>
            <a:pPr>
              <a:spcAft>
                <a:spcPts val="0"/>
              </a:spcAft>
            </a:pPr>
            <a:r>
              <a:rPr lang="ca-ES" sz="1400" i="1" dirty="0">
                <a:hlinkClick r:id="rId3"/>
              </a:rPr>
              <a:t>EMEP/EEA </a:t>
            </a:r>
            <a:r>
              <a:rPr lang="ca-ES" sz="1400" i="1" dirty="0" err="1">
                <a:hlinkClick r:id="rId3"/>
              </a:rPr>
              <a:t>air</a:t>
            </a:r>
            <a:r>
              <a:rPr lang="ca-ES" sz="1400" i="1" dirty="0">
                <a:hlinkClick r:id="rId3"/>
              </a:rPr>
              <a:t> </a:t>
            </a:r>
            <a:r>
              <a:rPr lang="ca-ES" sz="1400" i="1" dirty="0" err="1">
                <a:hlinkClick r:id="rId3"/>
              </a:rPr>
              <a:t>pollutant</a:t>
            </a:r>
            <a:r>
              <a:rPr lang="ca-ES" sz="1400" i="1" dirty="0">
                <a:hlinkClick r:id="rId3"/>
              </a:rPr>
              <a:t> </a:t>
            </a:r>
            <a:r>
              <a:rPr lang="ca-ES" sz="1400" i="1" dirty="0" err="1">
                <a:hlinkClick r:id="rId3"/>
              </a:rPr>
              <a:t>emission</a:t>
            </a:r>
            <a:r>
              <a:rPr lang="ca-ES" sz="1400" i="1" dirty="0">
                <a:hlinkClick r:id="rId3"/>
              </a:rPr>
              <a:t> </a:t>
            </a:r>
            <a:r>
              <a:rPr lang="ca-ES" sz="1400" i="1" dirty="0" err="1">
                <a:hlinkClick r:id="rId3"/>
              </a:rPr>
              <a:t>inventory</a:t>
            </a:r>
            <a:r>
              <a:rPr lang="ca-ES" sz="1400" i="1" dirty="0">
                <a:hlinkClick r:id="rId3"/>
              </a:rPr>
              <a:t> </a:t>
            </a:r>
            <a:r>
              <a:rPr lang="ca-ES" sz="1400" i="1" dirty="0" err="1">
                <a:hlinkClick r:id="rId3"/>
              </a:rPr>
              <a:t>guidebook</a:t>
            </a:r>
            <a:r>
              <a:rPr lang="ca-ES" sz="1400" i="1" dirty="0">
                <a:hlinkClick r:id="rId3"/>
              </a:rPr>
              <a:t> 2023 | </a:t>
            </a:r>
            <a:r>
              <a:rPr lang="ca-ES" sz="1400" i="1" dirty="0" err="1">
                <a:hlinkClick r:id="rId3"/>
              </a:rPr>
              <a:t>European</a:t>
            </a:r>
            <a:r>
              <a:rPr lang="ca-ES" sz="1400" i="1" dirty="0">
                <a:hlinkClick r:id="rId3"/>
              </a:rPr>
              <a:t> </a:t>
            </a:r>
            <a:r>
              <a:rPr lang="ca-ES" sz="1400" i="1" dirty="0" err="1">
                <a:hlinkClick r:id="rId3"/>
              </a:rPr>
              <a:t>Environment</a:t>
            </a:r>
            <a:r>
              <a:rPr lang="ca-ES" sz="1400" i="1" dirty="0">
                <a:hlinkClick r:id="rId3"/>
              </a:rPr>
              <a:t> </a:t>
            </a:r>
            <a:r>
              <a:rPr lang="ca-ES" sz="1400" i="1" dirty="0" err="1">
                <a:hlinkClick r:id="rId3"/>
              </a:rPr>
              <a:t>Agency</a:t>
            </a:r>
            <a:r>
              <a:rPr lang="ca-ES" sz="1400" i="1" dirty="0">
                <a:hlinkClick r:id="rId3"/>
              </a:rPr>
              <a:t> (europa.eu)</a:t>
            </a:r>
            <a:endParaRPr lang="ca-ES" sz="1400" i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E3FEAD-8FE1-02EB-2ECA-9B213503E855}"/>
              </a:ext>
            </a:extLst>
          </p:cNvPr>
          <p:cNvSpPr/>
          <p:nvPr/>
        </p:nvSpPr>
        <p:spPr>
          <a:xfrm>
            <a:off x="1098945" y="4813300"/>
            <a:ext cx="8493922" cy="1388565"/>
          </a:xfrm>
          <a:prstGeom prst="rect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01110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BC1A4-4A5D-2E9F-9FDE-0B7AB3A96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3B7D218-3474-285B-93C1-E10F86B04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0" y="0"/>
            <a:ext cx="10694853" cy="755752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37E4D80-8CA4-8C76-39B5-ECD07E9ADA59}"/>
              </a:ext>
            </a:extLst>
          </p:cNvPr>
          <p:cNvSpPr/>
          <p:nvPr/>
        </p:nvSpPr>
        <p:spPr>
          <a:xfrm>
            <a:off x="341781" y="827910"/>
            <a:ext cx="9626053" cy="5283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ca-ES" sz="3200" b="1" dirty="0">
                <a:latin typeface="Calibri" charset="0"/>
                <a:ea typeface="Calibri" charset="0"/>
                <a:cs typeface="Calibri" charset="0"/>
              </a:rPr>
              <a:t>1. Valors límit i de referència del </a:t>
            </a:r>
            <a:r>
              <a:rPr lang="ca-ES" sz="3200" b="1" dirty="0" err="1">
                <a:latin typeface="Calibri" charset="0"/>
                <a:ea typeface="Calibri" charset="0"/>
                <a:cs typeface="Calibri" charset="0"/>
              </a:rPr>
              <a:t>BaP</a:t>
            </a:r>
            <a:endParaRPr lang="ca-ES" sz="3200" b="1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6" name="Taula 5">
            <a:extLst>
              <a:ext uri="{FF2B5EF4-FFF2-40B4-BE49-F238E27FC236}">
                <a16:creationId xmlns:a16="http://schemas.microsoft.com/office/drawing/2014/main" id="{9CFA6006-AAF3-E6C0-835B-B646B1FAF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132029"/>
              </p:ext>
            </p:extLst>
          </p:nvPr>
        </p:nvGraphicFramePr>
        <p:xfrm>
          <a:off x="766871" y="1564920"/>
          <a:ext cx="8707329" cy="3596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6329">
                  <a:extLst>
                    <a:ext uri="{9D8B030D-6E8A-4147-A177-3AD203B41FA5}">
                      <a16:colId xmlns:a16="http://schemas.microsoft.com/office/drawing/2014/main" val="3288664996"/>
                    </a:ext>
                  </a:extLst>
                </a:gridCol>
                <a:gridCol w="1472959">
                  <a:extLst>
                    <a:ext uri="{9D8B030D-6E8A-4147-A177-3AD203B41FA5}">
                      <a16:colId xmlns:a16="http://schemas.microsoft.com/office/drawing/2014/main" val="1501975445"/>
                    </a:ext>
                  </a:extLst>
                </a:gridCol>
                <a:gridCol w="1940225">
                  <a:extLst>
                    <a:ext uri="{9D8B030D-6E8A-4147-A177-3AD203B41FA5}">
                      <a16:colId xmlns:a16="http://schemas.microsoft.com/office/drawing/2014/main" val="1893099315"/>
                    </a:ext>
                  </a:extLst>
                </a:gridCol>
                <a:gridCol w="2047816">
                  <a:extLst>
                    <a:ext uri="{9D8B030D-6E8A-4147-A177-3AD203B41FA5}">
                      <a16:colId xmlns:a16="http://schemas.microsoft.com/office/drawing/2014/main" val="594914379"/>
                    </a:ext>
                  </a:extLst>
                </a:gridCol>
              </a:tblGrid>
              <a:tr h="703682"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AIRE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  <a:latin typeface="+mn-lt"/>
                        </a:rPr>
                        <a:t>Període</a:t>
                      </a:r>
                      <a:endParaRPr lang="ca-E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  <a:latin typeface="+mn-lt"/>
                        </a:rPr>
                        <a:t>Valor</a:t>
                      </a:r>
                      <a:endParaRPr lang="ca-E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  <a:latin typeface="+mn-lt"/>
                        </a:rPr>
                        <a:t>Data de compliment</a:t>
                      </a:r>
                      <a:endParaRPr lang="ca-E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09075976"/>
                  </a:ext>
                </a:extLst>
              </a:tr>
              <a:tr h="964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  <a:latin typeface="+mn-lt"/>
                        </a:rPr>
                        <a:t>Valor objectiu</a:t>
                      </a:r>
                      <a:r>
                        <a:rPr lang="ca-ES" sz="180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ca-ES" sz="1800" dirty="0">
                          <a:effectLst/>
                          <a:latin typeface="+mn-lt"/>
                        </a:rPr>
                        <a:t>anual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  <a:latin typeface="+mn-lt"/>
                        </a:rPr>
                        <a:t>(RD 102/2011)</a:t>
                      </a:r>
                      <a:endParaRPr lang="ca-E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  <a:latin typeface="+mn-lt"/>
                        </a:rPr>
                        <a:t>1 any civil</a:t>
                      </a:r>
                      <a:endParaRPr lang="ca-E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b="1" dirty="0">
                          <a:effectLst/>
                          <a:latin typeface="+mn-lt"/>
                        </a:rPr>
                        <a:t>1</a:t>
                      </a:r>
                      <a:r>
                        <a:rPr lang="ca-ES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ca-ES" sz="1800" dirty="0" err="1">
                          <a:effectLst/>
                          <a:latin typeface="+mn-lt"/>
                        </a:rPr>
                        <a:t>ng</a:t>
                      </a:r>
                      <a:r>
                        <a:rPr lang="ca-ES" sz="1800" dirty="0">
                          <a:effectLst/>
                          <a:latin typeface="+mn-lt"/>
                        </a:rPr>
                        <a:t>/m</a:t>
                      </a:r>
                      <a:r>
                        <a:rPr lang="ca-ES" sz="1800" baseline="30000" dirty="0">
                          <a:effectLst/>
                          <a:latin typeface="+mn-lt"/>
                        </a:rPr>
                        <a:t>3</a:t>
                      </a:r>
                      <a:r>
                        <a:rPr lang="ca-ES" sz="1800" dirty="0">
                          <a:effectLst/>
                          <a:latin typeface="+mn-lt"/>
                        </a:rPr>
                        <a:t> </a:t>
                      </a:r>
                      <a:endParaRPr lang="ca-E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  <a:latin typeface="+mn-lt"/>
                        </a:rPr>
                        <a:t>1/1/2013</a:t>
                      </a:r>
                      <a:endParaRPr lang="ca-E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50494522"/>
                  </a:ext>
                </a:extLst>
              </a:tr>
              <a:tr h="964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 límit anual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Directiva 2024/2881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any civil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b="1" dirty="0">
                          <a:effectLst/>
                          <a:latin typeface="+mn-lt"/>
                        </a:rPr>
                        <a:t>1,0</a:t>
                      </a:r>
                      <a:r>
                        <a:rPr lang="ca-ES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ca-ES" sz="1800" dirty="0" err="1">
                          <a:effectLst/>
                          <a:latin typeface="+mn-lt"/>
                        </a:rPr>
                        <a:t>ng</a:t>
                      </a:r>
                      <a:r>
                        <a:rPr lang="ca-ES" sz="1800" dirty="0">
                          <a:effectLst/>
                          <a:latin typeface="+mn-lt"/>
                        </a:rPr>
                        <a:t>/m</a:t>
                      </a:r>
                      <a:r>
                        <a:rPr lang="ca-ES" sz="1800" baseline="30000" dirty="0">
                          <a:effectLst/>
                          <a:latin typeface="+mn-lt"/>
                        </a:rPr>
                        <a:t>3</a:t>
                      </a:r>
                      <a:endParaRPr lang="ca-E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spcAft>
                          <a:spcPts val="0"/>
                        </a:spcAft>
                      </a:pPr>
                      <a:r>
                        <a:rPr lang="ca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partir de 2030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89188220"/>
                  </a:ext>
                </a:extLst>
              </a:tr>
              <a:tr h="9642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  <a:latin typeface="+mn-lt"/>
                        </a:rPr>
                        <a:t>Nivell de referència anual (OMS)</a:t>
                      </a:r>
                      <a:endParaRPr lang="ca-E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  <a:latin typeface="+mn-lt"/>
                        </a:rPr>
                        <a:t>1 any civil</a:t>
                      </a:r>
                      <a:endParaRPr lang="ca-E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0,12</a:t>
                      </a:r>
                      <a:r>
                        <a:rPr lang="es-ES" sz="1800" dirty="0">
                          <a:effectLst/>
                          <a:latin typeface="+mn-lt"/>
                        </a:rPr>
                        <a:t> ng/m</a:t>
                      </a:r>
                      <a:r>
                        <a:rPr lang="es-ES" sz="1800" baseline="30000" dirty="0">
                          <a:effectLst/>
                          <a:latin typeface="+mn-lt"/>
                        </a:rPr>
                        <a:t>3</a:t>
                      </a:r>
                      <a:endParaRPr lang="ca-E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  <a:latin typeface="+mn-lt"/>
                        </a:rPr>
                        <a:t>-</a:t>
                      </a:r>
                      <a:endParaRPr lang="ca-E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36246543"/>
                  </a:ext>
                </a:extLst>
              </a:tr>
            </a:tbl>
          </a:graphicData>
        </a:graphic>
      </p:graphicFrame>
      <p:sp>
        <p:nvSpPr>
          <p:cNvPr id="11" name="Marcador de texto 5">
            <a:extLst>
              <a:ext uri="{FF2B5EF4-FFF2-40B4-BE49-F238E27FC236}">
                <a16:creationId xmlns:a16="http://schemas.microsoft.com/office/drawing/2014/main" id="{F9032F64-DA27-BD65-3A65-27BF3D351291}"/>
              </a:ext>
            </a:extLst>
          </p:cNvPr>
          <p:cNvSpPr txBox="1">
            <a:spLocks/>
          </p:cNvSpPr>
          <p:nvPr/>
        </p:nvSpPr>
        <p:spPr>
          <a:xfrm>
            <a:off x="695556" y="5601235"/>
            <a:ext cx="9272278" cy="13737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s-ES" sz="1800" b="1" u="sng" dirty="0"/>
              <a:t>AIGUA </a:t>
            </a:r>
            <a:r>
              <a:rPr lang="es-ES" sz="1800" b="1" u="sng" dirty="0" err="1"/>
              <a:t>consum</a:t>
            </a:r>
            <a:r>
              <a:rPr lang="es-ES" sz="1800" b="1" u="sng" dirty="0"/>
              <a:t> </a:t>
            </a:r>
            <a:r>
              <a:rPr lang="es-ES" sz="1800" b="1" u="sng" dirty="0" err="1"/>
              <a:t>humà</a:t>
            </a:r>
            <a:r>
              <a:rPr lang="es-ES" sz="1800" b="1" u="sng" dirty="0"/>
              <a:t>: </a:t>
            </a:r>
            <a:r>
              <a:rPr lang="es-ES" sz="1800" b="1" dirty="0"/>
              <a:t>0,01 </a:t>
            </a:r>
            <a:r>
              <a:rPr lang="el-GR" sz="1800" b="1" dirty="0"/>
              <a:t>μ</a:t>
            </a:r>
            <a:r>
              <a:rPr lang="es-ES" sz="1800" b="1" dirty="0"/>
              <a:t>g/L  </a:t>
            </a:r>
            <a:r>
              <a:rPr lang="es-ES" sz="1800" dirty="0"/>
              <a:t>(valor </a:t>
            </a:r>
            <a:r>
              <a:rPr lang="es-ES" sz="1800" dirty="0" err="1"/>
              <a:t>paramètric</a:t>
            </a:r>
            <a:r>
              <a:rPr lang="es-ES" sz="1800" dirty="0"/>
              <a:t> </a:t>
            </a:r>
            <a:r>
              <a:rPr lang="es-ES" sz="1800" dirty="0" err="1"/>
              <a:t>d’acord</a:t>
            </a:r>
            <a:r>
              <a:rPr lang="es-ES" sz="1800" dirty="0"/>
              <a:t> </a:t>
            </a:r>
            <a:r>
              <a:rPr lang="es-ES" sz="1800" dirty="0" err="1"/>
              <a:t>amb</a:t>
            </a:r>
            <a:r>
              <a:rPr lang="es-ES" sz="1800" dirty="0"/>
              <a:t> el </a:t>
            </a:r>
            <a:r>
              <a:rPr lang="es-ES" sz="1800" dirty="0" err="1"/>
              <a:t>Reial</a:t>
            </a:r>
            <a:r>
              <a:rPr lang="es-ES" sz="1800" dirty="0"/>
              <a:t> </a:t>
            </a:r>
            <a:r>
              <a:rPr lang="es-ES" sz="1800" dirty="0" err="1"/>
              <a:t>decret</a:t>
            </a:r>
            <a:r>
              <a:rPr lang="es-ES" sz="1800" dirty="0"/>
              <a:t> 3/2023)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s-ES" sz="1800" b="1" u="sng" dirty="0"/>
              <a:t>ALIMENTS</a:t>
            </a:r>
            <a:r>
              <a:rPr lang="es-ES" sz="1800" b="1" dirty="0"/>
              <a:t>: entre 1 i 10 </a:t>
            </a:r>
            <a:r>
              <a:rPr lang="el-GR" sz="1800" b="1" dirty="0"/>
              <a:t>μ</a:t>
            </a:r>
            <a:r>
              <a:rPr lang="es-ES" sz="1800" b="1" dirty="0"/>
              <a:t>g/kg en </a:t>
            </a:r>
            <a:r>
              <a:rPr lang="es-ES" sz="1800" b="1" dirty="0" err="1"/>
              <a:t>funció</a:t>
            </a:r>
            <a:r>
              <a:rPr lang="es-ES" sz="1800" b="1" dirty="0"/>
              <a:t> de </a:t>
            </a:r>
            <a:r>
              <a:rPr lang="es-ES" sz="1800" b="1" dirty="0" err="1"/>
              <a:t>tipus</a:t>
            </a:r>
            <a:r>
              <a:rPr lang="es-ES" sz="1800" b="1" dirty="0"/>
              <a:t> </a:t>
            </a:r>
            <a:r>
              <a:rPr lang="es-ES" sz="1800" b="1" dirty="0" err="1"/>
              <a:t>d’aliment</a:t>
            </a:r>
            <a:r>
              <a:rPr lang="es-ES" sz="1800" b="1" dirty="0"/>
              <a:t> </a:t>
            </a:r>
            <a:r>
              <a:rPr lang="es-ES" sz="1800" dirty="0"/>
              <a:t>(valor </a:t>
            </a:r>
            <a:r>
              <a:rPr lang="es-ES" sz="1800" dirty="0" err="1"/>
              <a:t>límit</a:t>
            </a:r>
            <a:r>
              <a:rPr lang="es-ES" sz="1800" dirty="0"/>
              <a:t> </a:t>
            </a:r>
            <a:r>
              <a:rPr lang="es-ES" sz="1800" dirty="0" err="1"/>
              <a:t>màxim</a:t>
            </a:r>
            <a:r>
              <a:rPr lang="es-ES" sz="1800" dirty="0"/>
              <a:t> </a:t>
            </a:r>
            <a:r>
              <a:rPr lang="es-ES" sz="1800" dirty="0" err="1"/>
              <a:t>d’acord</a:t>
            </a:r>
            <a:r>
              <a:rPr lang="es-ES" sz="1800" dirty="0"/>
              <a:t> </a:t>
            </a:r>
            <a:r>
              <a:rPr lang="es-ES" sz="1800" dirty="0" err="1"/>
              <a:t>amb</a:t>
            </a:r>
            <a:r>
              <a:rPr lang="es-ES" sz="1800" dirty="0"/>
              <a:t> el </a:t>
            </a:r>
            <a:r>
              <a:rPr lang="es-ES" sz="1800" dirty="0" err="1"/>
              <a:t>Reglament</a:t>
            </a:r>
            <a:r>
              <a:rPr lang="es-ES" sz="1800" dirty="0"/>
              <a:t> 2023/915)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ca-ES" sz="1800" dirty="0"/>
          </a:p>
        </p:txBody>
      </p:sp>
    </p:spTree>
    <p:extLst>
      <p:ext uri="{BB962C8B-B14F-4D97-AF65-F5344CB8AC3E}">
        <p14:creationId xmlns:p14="http://schemas.microsoft.com/office/powerpoint/2010/main" val="25779215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ici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4075</TotalTime>
  <Words>2254</Words>
  <Application>Microsoft Office PowerPoint</Application>
  <PresentationFormat>Personalitzat</PresentationFormat>
  <Paragraphs>404</Paragraphs>
  <Slides>32</Slides>
  <Notes>2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5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32</vt:i4>
      </vt:variant>
    </vt:vector>
  </HeadingPairs>
  <TitlesOfParts>
    <vt:vector size="38" baseType="lpstr">
      <vt:lpstr>Aptos</vt:lpstr>
      <vt:lpstr>Arial</vt:lpstr>
      <vt:lpstr>Calibri</vt:lpstr>
      <vt:lpstr>Calibri Light</vt:lpstr>
      <vt:lpstr>Times New Roman</vt:lpstr>
      <vt:lpstr>Tema de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BAKALI PONCE, YAMILA</cp:lastModifiedBy>
  <cp:revision>82</cp:revision>
  <cp:lastPrinted>2025-10-01T18:12:53Z</cp:lastPrinted>
  <dcterms:created xsi:type="dcterms:W3CDTF">2025-09-18T08:30:58Z</dcterms:created>
  <dcterms:modified xsi:type="dcterms:W3CDTF">2025-10-07T08:36:03Z</dcterms:modified>
</cp:coreProperties>
</file>