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5" r:id="rId6"/>
    <p:sldId id="261" r:id="rId7"/>
    <p:sldId id="262" r:id="rId8"/>
    <p:sldId id="270" r:id="rId9"/>
    <p:sldId id="267" r:id="rId10"/>
    <p:sldId id="269" r:id="rId11"/>
    <p:sldId id="273" r:id="rId12"/>
    <p:sldId id="264" r:id="rId13"/>
    <p:sldId id="272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A97"/>
    <a:srgbClr val="28AA9B"/>
    <a:srgbClr val="28AB8F"/>
    <a:srgbClr val="18A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405"/>
  </p:normalViewPr>
  <p:slideViewPr>
    <p:cSldViewPr snapToGrid="0">
      <p:cViewPr varScale="1">
        <p:scale>
          <a:sx n="66" d="100"/>
          <a:sy n="66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0F4D-960E-4BCF-A8E3-B77E5863E94A}" type="datetimeFigureOut">
              <a:rPr lang="ca-ES" smtClean="0"/>
              <a:t>14/10/2025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385F5-BAEC-44D7-B728-117CA8E41D3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451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Per poder entendre els</a:t>
            </a:r>
            <a:r>
              <a:rPr lang="ca-ES" baseline="0" dirty="0" smtClean="0"/>
              <a:t> reptes de la directiva de qualitat de l’aire és necessari conèixer l’objecte i l’objectiu d’aquesta directiva que estan establerts a l’article 1 i 2 de la directiva . A l’article 1 de la directiva s’estableix l’objectiu de contaminació zero per a l’any 2050. A l’article 2 es descriu l’objecte de la directiva és a dir, tots els aspectes que regula. Aquesta part és especialment important per identificar tots els reptes.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Establir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mètodes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i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criteris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comuns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per avaluar la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qualitat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l’aire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a Europa </a:t>
            </a:r>
          </a:p>
          <a:p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Definir i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establir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objectius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qualitat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l’aire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ambient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per evitar, prevenir o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reduir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els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efectes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nocius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la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contaminació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</a:p>
          <a:p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Establir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mètodes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i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criteris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comuns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per avaluar la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qualitat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l’aire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a Europa</a:t>
            </a:r>
          </a:p>
          <a:p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Mantenir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la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qualitat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l’aire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quan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sigui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bona, i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millorar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-se en la resta de casos</a:t>
            </a:r>
          </a:p>
          <a:p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Assegurar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que la informació sobre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qualitat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l’aire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ambinet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és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comparable en tota la Unió Europa i es trova a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disposició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del </a:t>
            </a:r>
            <a:r>
              <a:rPr lang="es-E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públic</a:t>
            </a:r>
            <a:endParaRPr lang="es-ES" sz="1200" b="1" kern="1200" dirty="0" smtClean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85F5-BAEC-44D7-B728-117CA8E41D39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13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24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9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2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1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62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30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942-411F-A845-A73D-808CDE0AED3F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BE01BE-C2EA-780E-7507-878A40D1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63" y="-53792"/>
            <a:ext cx="10850137" cy="76672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4787355-DC3C-548A-2772-2B41AA22629C}"/>
              </a:ext>
            </a:extLst>
          </p:cNvPr>
          <p:cNvSpPr/>
          <p:nvPr/>
        </p:nvSpPr>
        <p:spPr>
          <a:xfrm>
            <a:off x="-79164" y="4768093"/>
            <a:ext cx="10850137" cy="13726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SESSIÓ: </a:t>
            </a:r>
            <a:r>
              <a:rPr lang="es-ES" sz="2400" b="1" dirty="0" smtClean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Reptes de la Directiva 2024/2881 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relativa a la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qualitat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l’aire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i a </a:t>
            </a:r>
            <a:r>
              <a:rPr lang="es-ES" sz="2400" b="1" dirty="0" smtClean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un aire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ambient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més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net </a:t>
            </a:r>
            <a:r>
              <a:rPr lang="es-ES" sz="2400" b="1" dirty="0" smtClean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Europa </a:t>
            </a:r>
          </a:p>
          <a:p>
            <a:pPr>
              <a:lnSpc>
                <a:spcPts val="3400"/>
              </a:lnSpc>
            </a:pPr>
            <a:r>
              <a:rPr lang="es-ES" sz="2400" b="1" dirty="0" smtClean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Direcció 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general de Canvi Climàtic i Qualitat Ambiental (Generalitat de Catalunya)</a:t>
            </a:r>
          </a:p>
        </p:txBody>
      </p:sp>
    </p:spTree>
    <p:extLst>
      <p:ext uri="{BB962C8B-B14F-4D97-AF65-F5344CB8AC3E}">
        <p14:creationId xmlns:p14="http://schemas.microsoft.com/office/powerpoint/2010/main" val="21552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338843" y="1312837"/>
            <a:ext cx="9626053" cy="8053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Informació al </a:t>
            </a:r>
            <a:r>
              <a:rPr lang="es-ES" sz="3200" b="1" dirty="0" err="1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Públic</a:t>
            </a: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. Reptes</a:t>
            </a:r>
          </a:p>
          <a:p>
            <a:endParaRPr lang="ca-ES" dirty="0" smtClean="0"/>
          </a:p>
        </p:txBody>
      </p:sp>
      <p:sp>
        <p:nvSpPr>
          <p:cNvPr id="10" name="Rectangle arrodonit 9"/>
          <p:cNvSpPr/>
          <p:nvPr/>
        </p:nvSpPr>
        <p:spPr>
          <a:xfrm>
            <a:off x="456926" y="1970383"/>
            <a:ext cx="9817231" cy="4510355"/>
          </a:xfrm>
          <a:prstGeom prst="roundRect">
            <a:avLst/>
          </a:prstGeom>
          <a:solidFill>
            <a:srgbClr val="29AA9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a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Estats membres han de garantir que el públic estigui informat de manera gratuïta mitjançant mitjans fàcilment accessibles, de manera coherent i fàcil d'entendre.</a:t>
            </a:r>
          </a:p>
          <a:p>
            <a:endParaRPr lang="ca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-Informació sobre la qualitat de l'aire quan es produeixin superacions o risc de 	superacions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dels 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 límit de qualitat de l'aire.</a:t>
            </a:r>
          </a:p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-Localització de les estacions de mesura + informació sobre problemes de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cobertura 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	dades.</a:t>
            </a:r>
          </a:p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-Informació sobre símptomes i comportaments de protecció + foment de la 	visualització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 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llocs freqüentats per grups sensibles/vulnerables.</a:t>
            </a:r>
          </a:p>
          <a:p>
            <a:endParaRPr lang="ca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Estats membres han d'establir i posar a disposició a través d'una font pública, de manera fàcil d'entendre, un índex de qualitat de l'aire.</a:t>
            </a:r>
          </a:p>
        </p:txBody>
      </p:sp>
    </p:spTree>
    <p:extLst>
      <p:ext uri="{BB962C8B-B14F-4D97-AF65-F5344CB8AC3E}">
        <p14:creationId xmlns:p14="http://schemas.microsoft.com/office/powerpoint/2010/main" val="3399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338844" y="1312837"/>
            <a:ext cx="9883330" cy="12413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err="1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Guia</a:t>
            </a: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per 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l'Elaboració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Plans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Millora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la Qualitat de l'Aire. Mesures eficaces.</a:t>
            </a:r>
            <a:endParaRPr lang="es-ES" sz="3200" b="1" dirty="0" smtClean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ca-ES" dirty="0" smtClean="0"/>
          </a:p>
        </p:txBody>
      </p:sp>
      <p:sp>
        <p:nvSpPr>
          <p:cNvPr id="10" name="Rectangle arrodonit 9"/>
          <p:cNvSpPr/>
          <p:nvPr/>
        </p:nvSpPr>
        <p:spPr>
          <a:xfrm>
            <a:off x="484222" y="2307029"/>
            <a:ext cx="9817231" cy="4510355"/>
          </a:xfrm>
          <a:prstGeom prst="roundRect">
            <a:avLst/>
          </a:prstGeom>
          <a:solidFill>
            <a:srgbClr val="29AA9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73" y="2593484"/>
            <a:ext cx="2581070" cy="3800605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4262650" y="2647128"/>
            <a:ext cx="505422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Aquesta guia es divideix en 10 apartats: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</a:t>
            </a:r>
            <a:endParaRPr lang="ca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Legislació</a:t>
            </a:r>
            <a:endParaRPr lang="ca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de Qualitat de l'Aire RD102/2011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de Qualitat de l'Aire Directiva UE 2024/2881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Pròrrogues Directiva UE 2024/2881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Recomanacions addicionals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Sanció i demandes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Consideracions prèvies al disseny i aplicació de mesures correctores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Mesurades correctores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Consideracions finals</a:t>
            </a:r>
          </a:p>
        </p:txBody>
      </p:sp>
    </p:spTree>
    <p:extLst>
      <p:ext uri="{BB962C8B-B14F-4D97-AF65-F5344CB8AC3E}">
        <p14:creationId xmlns:p14="http://schemas.microsoft.com/office/powerpoint/2010/main" val="22442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/>
          <p:nvPr/>
        </p:nvSpPr>
        <p:spPr>
          <a:xfrm>
            <a:off x="766870" y="2838698"/>
            <a:ext cx="97911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646" y="2617015"/>
            <a:ext cx="93428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Directiva UE 2024/2881, de 23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d’octubre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reptes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l’avaluació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l’aire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suposaran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oportunitat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 de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l’aire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respira la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ciutadania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refina i perfecciona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l’avaluació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l’aire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s’introdueixen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paràmetres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determinar i es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l’ús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modelització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l’àmbit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d’avaluació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S’introdueixen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noves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garantir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l’eficàcia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a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L’experiència dels gestors de qualitat de l’aire, la col·laboració amb la comunitat científica i la participació dels agents implicats i la ciutadana són imprescindibles per aconseguir millorar la qualitat de l’aire. </a:t>
            </a:r>
            <a:endParaRPr lang="ca-E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321" y="1259678"/>
            <a:ext cx="10003679" cy="830997"/>
          </a:xfrm>
          <a:prstGeom prst="rect">
            <a:avLst/>
          </a:prstGeom>
          <a:solidFill>
            <a:srgbClr val="29AA97">
              <a:alpha val="87059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s-ES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Conclusions</a:t>
            </a:r>
            <a:endParaRPr lang="es-ES_tradnl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s-E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4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7"/>
            <a:ext cx="10694853" cy="75575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/>
          <p:nvPr/>
        </p:nvSpPr>
        <p:spPr>
          <a:xfrm>
            <a:off x="766870" y="2838698"/>
            <a:ext cx="97911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18" y="4127915"/>
            <a:ext cx="93428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ca-ES" sz="5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Gràcies!</a:t>
            </a:r>
            <a:endParaRPr lang="ca-E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8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0" y="0"/>
            <a:ext cx="10694853" cy="7557527"/>
          </a:xfrm>
          <a:prstGeom prst="rect">
            <a:avLst/>
          </a:prstGeom>
          <a:solidFill>
            <a:srgbClr val="29AA97">
              <a:alpha val="45000"/>
            </a:srgbClr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008F956-7B6B-85B7-2F57-3F821506CCE9}"/>
              </a:ext>
            </a:extLst>
          </p:cNvPr>
          <p:cNvSpPr/>
          <p:nvPr/>
        </p:nvSpPr>
        <p:spPr>
          <a:xfrm>
            <a:off x="396605" y="1437050"/>
            <a:ext cx="9626053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La</a:t>
            </a:r>
            <a:r>
              <a:rPr lang="es-ES" sz="32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Directiva 2024/2881</a:t>
            </a: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de 23 </a:t>
            </a:r>
            <a:r>
              <a:rPr lang="es-ES" sz="28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d’octubre</a:t>
            </a: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de 2024, relativa a la </a:t>
            </a:r>
            <a:r>
              <a:rPr lang="es-ES" sz="28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qualitat</a:t>
            </a: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de </a:t>
            </a:r>
            <a:r>
              <a:rPr lang="es-ES" sz="28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l’aire</a:t>
            </a: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i a una aire </a:t>
            </a:r>
            <a:r>
              <a:rPr lang="es-ES" sz="28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ambient</a:t>
            </a: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més</a:t>
            </a:r>
            <a:r>
              <a:rPr lang="es-ES" sz="28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net a Europa.</a:t>
            </a:r>
            <a:r>
              <a:rPr lang="es-ES" sz="32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Novetats</a:t>
            </a:r>
            <a:r>
              <a:rPr lang="es-ES" sz="32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 </a:t>
            </a:r>
            <a:endParaRPr lang="es-ES_tradnl" sz="3600" b="1" dirty="0">
              <a:solidFill>
                <a:srgbClr val="28AA9B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33" y="3225077"/>
            <a:ext cx="4735547" cy="1539332"/>
          </a:xfrm>
          <a:prstGeom prst="rect">
            <a:avLst/>
          </a:prstGeom>
          <a:solidFill>
            <a:schemeClr val="bg1">
              <a:lumMod val="50000"/>
              <a:alpha val="16000"/>
            </a:schemeClr>
          </a:solidFill>
        </p:spPr>
        <p:txBody>
          <a:bodyPr wrap="square">
            <a:spAutoFit/>
          </a:bodyPr>
          <a:lstStyle/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Objectiu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contaminació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zero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per a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l'any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2050</a:t>
            </a: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Valors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límit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i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valors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objectius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més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estrictes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a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complir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l'any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2030</a:t>
            </a: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Objectius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compliment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IEM </a:t>
            </a:r>
            <a:r>
              <a:rPr lang="es-ES" sz="1600" dirty="0" smtClean="0">
                <a:latin typeface="+mj-lt"/>
                <a:cs typeface="Calibri" panose="020F0502020204030204" pitchFamily="34" charset="0"/>
              </a:rPr>
              <a:t>(</a:t>
            </a:r>
            <a:r>
              <a:rPr lang="ca-ES" sz="1600" dirty="0" smtClean="0">
                <a:latin typeface="+mj-lt"/>
                <a:cs typeface="Calibri" panose="020F0502020204030204" pitchFamily="34" charset="0"/>
              </a:rPr>
              <a:t>PM2,5</a:t>
            </a:r>
            <a:r>
              <a:rPr lang="es-ES" sz="16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i NO2)</a:t>
            </a: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Mecanismes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 smtClean="0">
                <a:latin typeface="+mj-lt"/>
                <a:cs typeface="Calibri" panose="020F0502020204030204" pitchFamily="34" charset="0"/>
              </a:rPr>
              <a:t>revisió</a:t>
            </a:r>
            <a:endParaRPr lang="es-ES" sz="1600" dirty="0" smtClean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endParaRPr lang="es-ES" sz="1403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33" y="2929420"/>
            <a:ext cx="4735547" cy="338554"/>
          </a:xfrm>
          <a:prstGeom prst="rect">
            <a:avLst/>
          </a:prstGeom>
          <a:solidFill>
            <a:srgbClr val="29AA97">
              <a:alpha val="87059"/>
            </a:srgbClr>
          </a:solidFill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Medi</a:t>
            </a: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Ambient</a:t>
            </a: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i Salut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3259" y="3226936"/>
            <a:ext cx="4735547" cy="1569660"/>
          </a:xfrm>
          <a:prstGeom prst="rect">
            <a:avLst/>
          </a:prstGeom>
          <a:solidFill>
            <a:schemeClr val="bg1">
              <a:lumMod val="50000"/>
              <a:alpha val="16078"/>
            </a:schemeClr>
          </a:solidFill>
        </p:spPr>
        <p:txBody>
          <a:bodyPr wrap="square">
            <a:spAutoFit/>
          </a:bodyPr>
          <a:lstStyle/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Calibri" panose="020F0502020204030204" pitchFamily="34" charset="0"/>
              </a:rPr>
              <a:t>Perfeccionar el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monitoratge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la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qualitat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l'aire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i incrementar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l'ús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la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modelització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Calibri" panose="020F0502020204030204" pitchFamily="34" charset="0"/>
              </a:rPr>
              <a:t>Informació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addicional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sobre la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representativitat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les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estacions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Punts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crítics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,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supersites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i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monitoratge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‘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contaminants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emergents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’: NH3, BC, UFP.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3259" y="2932782"/>
            <a:ext cx="4735547" cy="338554"/>
          </a:xfrm>
          <a:prstGeom prst="rect">
            <a:avLst/>
          </a:prstGeom>
          <a:solidFill>
            <a:srgbClr val="29AA97">
              <a:alpha val="87059"/>
            </a:srgbClr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Avaluació de la qualitat de l'aire</a:t>
            </a:r>
            <a:endParaRPr lang="es-E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733" y="4921875"/>
            <a:ext cx="4735547" cy="338554"/>
          </a:xfrm>
          <a:prstGeom prst="rect">
            <a:avLst/>
          </a:prstGeom>
          <a:solidFill>
            <a:srgbClr val="29AA97">
              <a:alpha val="87059"/>
            </a:srgbClr>
          </a:solidFill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Governança</a:t>
            </a: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i </a:t>
            </a:r>
            <a:r>
              <a:rPr lang="es-ES" sz="1600" b="1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aplicabilitat</a:t>
            </a:r>
            <a:endParaRPr lang="es-E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3259" y="5218769"/>
            <a:ext cx="4735547" cy="1569660"/>
          </a:xfrm>
          <a:prstGeom prst="rect">
            <a:avLst/>
          </a:prstGeom>
          <a:solidFill>
            <a:schemeClr val="bg1">
              <a:lumMod val="50000"/>
              <a:alpha val="16078"/>
            </a:schemeClr>
          </a:solidFill>
        </p:spPr>
        <p:txBody>
          <a:bodyPr wrap="square">
            <a:spAutoFit/>
          </a:bodyPr>
          <a:lstStyle/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Reforçar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l’actualització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les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dades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en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línia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Harmonització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dels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índexs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qualitat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l'aire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d'acord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amb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l'Índex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Europeu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amb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actualització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horària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Calibri" panose="020F0502020204030204" pitchFamily="34" charset="0"/>
              </a:rPr>
              <a:t>Informar el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públic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sobre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els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possibles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impactes de la contaminació en la salut i facilitar </a:t>
            </a:r>
            <a:r>
              <a:rPr lang="es-ES" sz="1600" dirty="0" err="1" smtClean="0">
                <a:latin typeface="+mj-lt"/>
                <a:cs typeface="Calibri" panose="020F0502020204030204" pitchFamily="34" charset="0"/>
              </a:rPr>
              <a:t>recomanacions</a:t>
            </a:r>
            <a:endParaRPr lang="es-ES" sz="1600" dirty="0" smtClean="0">
              <a:latin typeface="+mj-lt"/>
              <a:cs typeface="Calibri" panose="020F0502020204030204" pitchFamily="34" charset="0"/>
            </a:endParaRPr>
          </a:p>
          <a:p>
            <a:endParaRPr lang="es-ES" sz="1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3258" y="4941153"/>
            <a:ext cx="4735547" cy="338554"/>
          </a:xfrm>
          <a:prstGeom prst="rect">
            <a:avLst/>
          </a:prstGeom>
          <a:solidFill>
            <a:srgbClr val="29AA97">
              <a:alpha val="87059"/>
            </a:srgbClr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Informació i </a:t>
            </a:r>
            <a:r>
              <a:rPr lang="es-ES" sz="1600" b="1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comunicació</a:t>
            </a: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b="1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dades</a:t>
            </a:r>
            <a:endParaRPr lang="es-E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733" y="5218771"/>
            <a:ext cx="4735547" cy="1569660"/>
          </a:xfrm>
          <a:prstGeom prst="rect">
            <a:avLst/>
          </a:prstGeom>
          <a:solidFill>
            <a:schemeClr val="bg1">
              <a:lumMod val="50000"/>
              <a:alpha val="16078"/>
            </a:schemeClr>
          </a:solidFill>
        </p:spPr>
        <p:txBody>
          <a:bodyPr wrap="square">
            <a:spAutoFit/>
          </a:bodyPr>
          <a:lstStyle/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>
                <a:latin typeface="+mj-lt"/>
                <a:cs typeface="Calibri" panose="020F0502020204030204" pitchFamily="34" charset="0"/>
              </a:rPr>
              <a:t>Plans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qualitat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l'aire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més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efectius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Millora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en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l'execució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: noves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disposicions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sobre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l'accés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a la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justícia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, les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sancions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i les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compensacions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Més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cooperació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en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matèria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contaminació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+mj-lt"/>
                <a:cs typeface="Calibri" panose="020F0502020204030204" pitchFamily="34" charset="0"/>
              </a:rPr>
              <a:t>transfronterera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  <a:p>
            <a:pPr marL="150362" indent="-150362">
              <a:buFont typeface="Arial" panose="020B0604020202020204" pitchFamily="34" charset="0"/>
              <a:buChar char="•"/>
            </a:pPr>
            <a:r>
              <a:rPr lang="es-ES" sz="1600" dirty="0" err="1">
                <a:latin typeface="+mj-lt"/>
                <a:cs typeface="Calibri" panose="020F0502020204030204" pitchFamily="34" charset="0"/>
              </a:rPr>
              <a:t>Mecanismes</a:t>
            </a:r>
            <a:r>
              <a:rPr lang="es-ES" sz="1600" dirty="0">
                <a:latin typeface="+mj-lt"/>
                <a:cs typeface="Calibri" panose="020F0502020204030204" pitchFamily="34" charset="0"/>
              </a:rPr>
              <a:t> de </a:t>
            </a:r>
            <a:r>
              <a:rPr lang="es-ES" sz="1600" dirty="0" err="1">
                <a:latin typeface="+mj-lt"/>
                <a:cs typeface="Calibri" panose="020F0502020204030204" pitchFamily="34" charset="0"/>
              </a:rPr>
              <a:t>flexibilitat</a:t>
            </a:r>
            <a:endParaRPr lang="es-ES" sz="16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008F956-7B6B-85B7-2F57-3F821506CCE9}"/>
              </a:ext>
            </a:extLst>
          </p:cNvPr>
          <p:cNvSpPr/>
          <p:nvPr/>
        </p:nvSpPr>
        <p:spPr>
          <a:xfrm>
            <a:off x="457030" y="1377841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Reptes Directiva 2024/2881</a:t>
            </a:r>
            <a:endParaRPr lang="es-ES_tradnl" sz="3200" b="1" dirty="0">
              <a:solidFill>
                <a:srgbClr val="29AA97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C0D376-D797-F266-6562-4EE2358A3540}"/>
              </a:ext>
            </a:extLst>
          </p:cNvPr>
          <p:cNvSpPr/>
          <p:nvPr/>
        </p:nvSpPr>
        <p:spPr>
          <a:xfrm>
            <a:off x="766871" y="2376685"/>
            <a:ext cx="979119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arrodonit 1"/>
          <p:cNvSpPr/>
          <p:nvPr/>
        </p:nvSpPr>
        <p:spPr>
          <a:xfrm>
            <a:off x="630080" y="2108279"/>
            <a:ext cx="9279955" cy="4496726"/>
          </a:xfrm>
          <a:prstGeom prst="roundRect">
            <a:avLst/>
          </a:prstGeom>
          <a:solidFill>
            <a:srgbClr val="29AA97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ts val="3400"/>
              </a:lnSpc>
              <a:buAutoNum type="arabicPeriod"/>
            </a:pPr>
            <a:r>
              <a:rPr lang="es-ES" sz="3200" b="1" dirty="0" err="1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Avaluació</a:t>
            </a: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de la Qualitat de l’Aire</a:t>
            </a:r>
          </a:p>
          <a:p>
            <a:pPr marL="514350" indent="-514350">
              <a:lnSpc>
                <a:spcPts val="3400"/>
              </a:lnSpc>
              <a:buAutoNum type="arabicPeriod"/>
            </a:pPr>
            <a:endParaRPr lang="es-ES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lnSpc>
                <a:spcPts val="3400"/>
              </a:lnSpc>
              <a:buAutoNum type="arabicPeriod"/>
            </a:pP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Gestió de la Qualitat de l’Aire</a:t>
            </a:r>
          </a:p>
          <a:p>
            <a:pPr marL="514350" indent="-514350">
              <a:lnSpc>
                <a:spcPts val="3400"/>
              </a:lnSpc>
              <a:buAutoNum type="arabicPeriod"/>
            </a:pPr>
            <a:endParaRPr lang="es-ES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lnSpc>
                <a:spcPts val="3400"/>
              </a:lnSpc>
              <a:buAutoNum type="arabicPeriod"/>
            </a:pP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Plans</a:t>
            </a:r>
          </a:p>
          <a:p>
            <a:pPr marL="514350" indent="-514350">
              <a:lnSpc>
                <a:spcPts val="3400"/>
              </a:lnSpc>
              <a:buAutoNum type="arabicPeriod"/>
            </a:pPr>
            <a:endParaRPr lang="es-ES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lnSpc>
                <a:spcPts val="3400"/>
              </a:lnSpc>
              <a:buAutoNum type="arabicPeriod"/>
            </a:pP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Informació i Comunicació de </a:t>
            </a:r>
            <a:r>
              <a:rPr lang="es-ES" sz="3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dades</a:t>
            </a:r>
            <a:endParaRPr lang="es-ES_tradnl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463196" y="1413102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err="1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Avaluació</a:t>
            </a:r>
            <a:r>
              <a:rPr lang="es-ES" sz="3200" b="1" dirty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de la Qualitat de 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l’Aire. Reptes</a:t>
            </a:r>
            <a:endParaRPr lang="es-ES" sz="3200" b="1" dirty="0">
              <a:solidFill>
                <a:srgbClr val="29AA97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68440F-17B3-6BD3-0BDC-31164ED4710B}"/>
              </a:ext>
            </a:extLst>
          </p:cNvPr>
          <p:cNvSpPr/>
          <p:nvPr/>
        </p:nvSpPr>
        <p:spPr>
          <a:xfrm>
            <a:off x="571661" y="2551021"/>
            <a:ext cx="9791193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160"/>
              </a:lnSpc>
              <a:buFontTx/>
              <a:buChar char="-"/>
            </a:pP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Qualitat de l’Aire i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Territorials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d’Exposició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endParaRPr lang="es-ES_tradnl" sz="2000" b="1" dirty="0" smtClean="0">
              <a:solidFill>
                <a:srgbClr val="29A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endParaRPr lang="es-ES_tradnl" sz="2000" b="1" dirty="0">
              <a:solidFill>
                <a:srgbClr val="29A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el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mètodes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d’avaluació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cada zona de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l’aire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llindars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d’avalució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_tradnl" sz="2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endParaRPr lang="es-ES_tradnl" sz="2000" b="1" dirty="0" smtClean="0">
              <a:solidFill>
                <a:srgbClr val="29A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l’estructura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XVPCA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requeriments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llindars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d’avaluació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Representativitat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estacions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punts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crítics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ts val="2160"/>
              </a:lnSpc>
              <a:buFontTx/>
              <a:buChar char="-"/>
            </a:pPr>
            <a:endParaRPr lang="es-ES_tradn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modelització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representativitat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estacions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XVPCA)</a:t>
            </a:r>
          </a:p>
          <a:p>
            <a:pPr marL="342900" indent="-342900">
              <a:lnSpc>
                <a:spcPts val="2160"/>
              </a:lnSpc>
              <a:buFontTx/>
              <a:buChar char="-"/>
            </a:pPr>
            <a:endParaRPr lang="es-ES_tradnl" sz="2000" b="1" dirty="0">
              <a:solidFill>
                <a:srgbClr val="29A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r>
              <a:rPr lang="es-ES_tradnl" sz="2000" b="1" dirty="0" err="1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2000" b="1" dirty="0" err="1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es-ES_tradnl" sz="2000" b="1" dirty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paràmetres</a:t>
            </a:r>
            <a:r>
              <a:rPr lang="es-ES_tradnl" sz="2000" b="1" dirty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_tradnl" sz="2000" b="1" dirty="0" smtClean="0">
              <a:solidFill>
                <a:srgbClr val="29A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60"/>
              </a:lnSpc>
            </a:pPr>
            <a:r>
              <a:rPr lang="es-ES_tradnl" sz="2000" b="1" dirty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UFP </a:t>
            </a:r>
            <a:r>
              <a:rPr lang="es-ES_tradnl" sz="2000" b="1" dirty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_tradnl" sz="2000" b="1" dirty="0" err="1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</a:t>
            </a:r>
            <a:r>
              <a:rPr lang="es-ES_tradnl" sz="2000" b="1" dirty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Negre</a:t>
            </a:r>
            <a:r>
              <a:rPr lang="es-ES_tradnl" sz="2000" b="1" dirty="0" smtClean="0">
                <a:solidFill>
                  <a:srgbClr val="29A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16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III.D: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concentracions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elevades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5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milions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d'habitants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      </a:t>
            </a:r>
            <a:endParaRPr lang="es-ES_tradnl" sz="2400" b="1" dirty="0">
              <a:solidFill>
                <a:srgbClr val="29AA97"/>
              </a:solidFill>
            </a:endParaRPr>
          </a:p>
          <a:p>
            <a:pPr>
              <a:lnSpc>
                <a:spcPts val="2160"/>
              </a:lnSpc>
            </a:pPr>
            <a:endParaRPr lang="es-ES_tradnl" sz="2400" b="1" dirty="0">
              <a:solidFill>
                <a:srgbClr val="29AA97"/>
              </a:solidFill>
            </a:endParaRPr>
          </a:p>
          <a:p>
            <a:pPr marL="342900" indent="-342900">
              <a:lnSpc>
                <a:spcPts val="2160"/>
              </a:lnSpc>
              <a:buFontTx/>
              <a:buChar char="-"/>
            </a:pPr>
            <a:endParaRPr lang="es-ES_tradnl" sz="2400" b="1" dirty="0">
              <a:solidFill>
                <a:srgbClr val="29AA97"/>
              </a:solidFill>
            </a:endParaRPr>
          </a:p>
          <a:p>
            <a:pPr>
              <a:lnSpc>
                <a:spcPts val="2160"/>
              </a:lnSpc>
            </a:pPr>
            <a:endParaRPr lang="es-ES_trad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60" y="-33607"/>
            <a:ext cx="2694295" cy="2232277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490" y="5326407"/>
            <a:ext cx="3030394" cy="1623699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174" y="5706566"/>
            <a:ext cx="2351219" cy="13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2139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531359" y="1403092"/>
            <a:ext cx="9626053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Avaluació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 la Qualitat de 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l’Aire. Reptes</a:t>
            </a:r>
          </a:p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Superemplaçaments</a:t>
            </a:r>
            <a:r>
              <a:rPr lang="es-ES" sz="3200" b="1" dirty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 </a:t>
            </a:r>
            <a:r>
              <a:rPr lang="es-ES" sz="3200" b="1" dirty="0" err="1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Article</a:t>
            </a:r>
            <a:r>
              <a:rPr lang="es-ES" sz="3200" b="1" dirty="0">
                <a:solidFill>
                  <a:srgbClr val="28AA9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ts val="3400"/>
              </a:lnSpc>
            </a:pPr>
            <a:endParaRPr lang="es-ES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9899" y="4151537"/>
            <a:ext cx="2743942" cy="1154162"/>
          </a:xfrm>
          <a:prstGeom prst="rect">
            <a:avLst/>
          </a:prstGeom>
          <a:solidFill>
            <a:schemeClr val="bg1">
              <a:lumMod val="65000"/>
              <a:alpha val="16000"/>
            </a:schemeClr>
          </a:solidFill>
        </p:spPr>
        <p:txBody>
          <a:bodyPr wrap="square">
            <a:spAutoFit/>
          </a:bodyPr>
          <a:lstStyle/>
          <a:p>
            <a:endParaRPr lang="es-ES" sz="500" b="0" dirty="0" smtClean="0">
              <a:solidFill>
                <a:schemeClr val="bg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1 </a:t>
            </a:r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punt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UF per a cada 10 </a:t>
            </a:r>
            <a:r>
              <a:rPr lang="es-ES" sz="16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milions</a:t>
            </a:r>
            <a:r>
              <a:rPr lang="es-ES" sz="1600" b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d’habitants</a:t>
            </a:r>
            <a:r>
              <a:rPr lang="es-ES" sz="1600" b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</a:p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4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tot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l’Estat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1 a Catalunya.</a:t>
            </a:r>
          </a:p>
          <a:p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Barcelona (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Palau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Reial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0" name="Imatge 9" descr="En aquest mapa es mostren els 107 punts de mesurament de la Xarxa de Vigilància i Previsió de la Contaminació Atmosfèrica i de l'EMEP a Catalunya, juntament amb estadístics de la xarxa." title="Estacions i estadístics de la XVPCA (2023)"/>
          <p:cNvPicPr/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3" t="10829" r="14698" b="56555"/>
          <a:stretch/>
        </p:blipFill>
        <p:spPr>
          <a:xfrm>
            <a:off x="622615" y="4050727"/>
            <a:ext cx="2582918" cy="14756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5752" y="4151537"/>
            <a:ext cx="2651695" cy="1154162"/>
          </a:xfrm>
          <a:prstGeom prst="rect">
            <a:avLst/>
          </a:prstGeom>
          <a:solidFill>
            <a:schemeClr val="bg1">
              <a:lumMod val="50000"/>
              <a:alpha val="16000"/>
            </a:schemeClr>
          </a:solidFill>
        </p:spPr>
        <p:txBody>
          <a:bodyPr wrap="square">
            <a:spAutoFit/>
          </a:bodyPr>
          <a:lstStyle/>
          <a:p>
            <a:endParaRPr lang="es-ES" sz="500" b="0" dirty="0" smtClean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1 </a:t>
            </a:r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punt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RF per a cada 100.000 km</a:t>
            </a:r>
            <a:r>
              <a:rPr lang="es-ES" sz="1600" b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2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5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tot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l’Estat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1 a Catalunya</a:t>
            </a:r>
          </a:p>
          <a:p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Montseny</a:t>
            </a:r>
            <a:endParaRPr lang="es-ES" sz="16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9349" y="6013136"/>
            <a:ext cx="2743943" cy="923330"/>
          </a:xfrm>
          <a:prstGeom prst="rect">
            <a:avLst/>
          </a:prstGeom>
          <a:solidFill>
            <a:schemeClr val="bg1">
              <a:lumMod val="50000"/>
              <a:alpha val="16078"/>
            </a:schemeClr>
          </a:solidFill>
        </p:spPr>
        <p:txBody>
          <a:bodyPr wrap="square">
            <a:spAutoFit/>
          </a:bodyPr>
          <a:lstStyle/>
          <a:p>
            <a:endParaRPr lang="es-ES" sz="500" b="0" dirty="0" smtClean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  <a:p>
            <a:endParaRPr lang="es-ES" sz="500" b="0" dirty="0" smtClean="0">
              <a:solidFill>
                <a:schemeClr val="bg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Contaminants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a mesurar: </a:t>
            </a:r>
            <a:r>
              <a:rPr lang="es-ES" sz="16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Annex</a:t>
            </a:r>
            <a:r>
              <a:rPr lang="es-ES" sz="1600" b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VII. </a:t>
            </a:r>
            <a:endParaRPr lang="es-ES" sz="1600" b="0" baseline="30000" dirty="0" smtClean="0">
              <a:solidFill>
                <a:schemeClr val="bg1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endParaRPr lang="es-ES" sz="900" b="0" baseline="30000" dirty="0">
              <a:latin typeface="+mj-lt"/>
              <a:cs typeface="Calibri" panose="020F0502020204030204" pitchFamily="34" charset="0"/>
            </a:endParaRPr>
          </a:p>
          <a:p>
            <a:endParaRPr lang="es-ES" sz="6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48" y="1695841"/>
            <a:ext cx="8925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800" dirty="0" smtClean="0"/>
          </a:p>
          <a:p>
            <a:endParaRPr lang="ca-ES" dirty="0"/>
          </a:p>
          <a:p>
            <a:endParaRPr lang="ca-ES" sz="1800" dirty="0" smtClean="0"/>
          </a:p>
          <a:p>
            <a:r>
              <a:rPr lang="ca-E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superemplaçaments</a:t>
            </a:r>
            <a:r>
              <a:rPr lang="ca-E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són estacions de monitoratge en punts </a:t>
            </a:r>
            <a:r>
              <a:rPr lang="ca-E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urbans de fons o rurals de fons </a:t>
            </a:r>
            <a:r>
              <a:rPr lang="ca-E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</a:t>
            </a:r>
            <a:r>
              <a:rPr lang="ca-E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ombinen la determinació de diversos contaminants </a:t>
            </a:r>
            <a:r>
              <a:rPr lang="ca-E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(més </a:t>
            </a:r>
            <a:r>
              <a:rPr lang="ca-E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enllà dels que tenen valor </a:t>
            </a:r>
            <a:r>
              <a:rPr lang="ca-E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límit) amb l’objectiu de recopilar informació a llarg termini, incloent contaminants de preocupació emergent com són les Partícules Ultrafines, el Carboni Negre i l’Amoníac. Els paràmetres a determinar estan </a:t>
            </a:r>
            <a:r>
              <a:rPr lang="ca-E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recollits a l’annex </a:t>
            </a:r>
            <a:r>
              <a:rPr lang="ca-E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4"/>
          <a:srcRect t="2824"/>
          <a:stretch/>
        </p:blipFill>
        <p:spPr>
          <a:xfrm>
            <a:off x="4229899" y="5291850"/>
            <a:ext cx="2743942" cy="1328672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5"/>
          <a:srcRect l="-1" t="7403" r="1739" b="8985"/>
          <a:stretch/>
        </p:blipFill>
        <p:spPr>
          <a:xfrm>
            <a:off x="7015751" y="5305699"/>
            <a:ext cx="2651695" cy="13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13" y="0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366786" y="135172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Gestió de la Qualitat de l’Aire. Reptes</a:t>
            </a:r>
            <a:endParaRPr lang="es-ES" sz="3200" b="1" dirty="0">
              <a:solidFill>
                <a:srgbClr val="29AA97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68103"/>
              </p:ext>
            </p:extLst>
          </p:nvPr>
        </p:nvGraphicFramePr>
        <p:xfrm>
          <a:off x="458647" y="2056602"/>
          <a:ext cx="9626053" cy="3879037"/>
        </p:xfrm>
        <a:graphic>
          <a:graphicData uri="http://schemas.openxmlformats.org/drawingml/2006/table">
            <a:tbl>
              <a:tblPr/>
              <a:tblGrid>
                <a:gridCol w="1506098">
                  <a:extLst>
                    <a:ext uri="{9D8B030D-6E8A-4147-A177-3AD203B41FA5}">
                      <a16:colId xmlns:a16="http://schemas.microsoft.com/office/drawing/2014/main" val="757626692"/>
                    </a:ext>
                  </a:extLst>
                </a:gridCol>
                <a:gridCol w="1994043">
                  <a:extLst>
                    <a:ext uri="{9D8B030D-6E8A-4147-A177-3AD203B41FA5}">
                      <a16:colId xmlns:a16="http://schemas.microsoft.com/office/drawing/2014/main" val="442933083"/>
                    </a:ext>
                  </a:extLst>
                </a:gridCol>
                <a:gridCol w="2013033">
                  <a:extLst>
                    <a:ext uri="{9D8B030D-6E8A-4147-A177-3AD203B41FA5}">
                      <a16:colId xmlns:a16="http://schemas.microsoft.com/office/drawing/2014/main" val="1255445896"/>
                    </a:ext>
                  </a:extLst>
                </a:gridCol>
                <a:gridCol w="1992491">
                  <a:extLst>
                    <a:ext uri="{9D8B030D-6E8A-4147-A177-3AD203B41FA5}">
                      <a16:colId xmlns:a16="http://schemas.microsoft.com/office/drawing/2014/main" val="3981754940"/>
                    </a:ext>
                  </a:extLst>
                </a:gridCol>
                <a:gridCol w="2120388">
                  <a:extLst>
                    <a:ext uri="{9D8B030D-6E8A-4147-A177-3AD203B41FA5}">
                      <a16:colId xmlns:a16="http://schemas.microsoft.com/office/drawing/2014/main" val="2802909457"/>
                    </a:ext>
                  </a:extLst>
                </a:gridCol>
              </a:tblGrid>
              <a:tr h="546541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Contaminant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A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Període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A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Fins</a:t>
                      </a:r>
                      <a:r>
                        <a:rPr lang="es-ES" sz="18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8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s-ES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2030</a:t>
                      </a:r>
                    </a:p>
                  </a:txBody>
                  <a:tcPr marL="3388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A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es-ES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partir del </a:t>
                      </a:r>
                      <a:r>
                        <a:rPr lang="es-ES" sz="1800" b="1" i="0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2030</a:t>
                      </a:r>
                      <a:endParaRPr lang="es-ES" sz="18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388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A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Guia OMS</a:t>
                      </a:r>
                      <a:endParaRPr lang="ca-E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388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33339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PM2,5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25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10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96257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PM10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 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40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20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15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41218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NO2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40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20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1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10 µg/m³</a:t>
                      </a:r>
                      <a:endParaRPr lang="ca-E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49555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SO2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 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µg/m³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85836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C6H6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 </a:t>
                      </a:r>
                      <a:r>
                        <a:rPr lang="ca-E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3.4 </a:t>
                      </a:r>
                      <a:r>
                        <a:rPr lang="ca-E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1.7 </a:t>
                      </a:r>
                      <a:r>
                        <a:rPr lang="ca-E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79766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Pb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 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13415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As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6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	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6.0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6.6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10909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Cd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 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5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	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5.0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5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47121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Ni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	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	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	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74232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BaP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Anual 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1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	</a:t>
                      </a:r>
                      <a:endParaRPr lang="ca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1,0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</a:t>
                      </a:r>
                      <a:endParaRPr lang="ca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0,12 </a:t>
                      </a:r>
                      <a:r>
                        <a:rPr lang="ca-ES" sz="18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/m³</a:t>
                      </a:r>
                      <a:endParaRPr lang="ca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28435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Ozó VO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a-ES" sz="1800" b="0" i="0" u="none" strike="noStrike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anys_mitj-AOT40</a:t>
                      </a:r>
                      <a:endParaRPr lang="ca-E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18.000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 x h</a:t>
                      </a:r>
                      <a:endParaRPr lang="ca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18.000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 x h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61143"/>
                  </a:ext>
                </a:extLst>
              </a:tr>
              <a:tr h="27015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Ozó OLP</a:t>
                      </a:r>
                      <a:endParaRPr lang="ca-ES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3388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0" i="0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ca-E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anys_mitj-AOT40</a:t>
                      </a:r>
                      <a:endParaRPr lang="ca-ES" sz="1800" b="0" i="0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6.000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 x h	</a:t>
                      </a:r>
                      <a:endParaRPr lang="ca-ES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6.000 μ</a:t>
                      </a: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g/m³ x h	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338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1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458647" y="1361995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Gestió de la Qualitat de l’Aire. Reptes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0" y="1890366"/>
            <a:ext cx="4491547" cy="4975581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257" y="1890344"/>
            <a:ext cx="4606547" cy="49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314809" y="1351721"/>
            <a:ext cx="9626053" cy="9643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Plans de </a:t>
            </a:r>
            <a:r>
              <a:rPr lang="es-ES" sz="3200" b="1" dirty="0" err="1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Millora</a:t>
            </a: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la Qualitat de l’Aire i </a:t>
            </a:r>
            <a:r>
              <a:rPr lang="es-ES" sz="3200" b="1" dirty="0" err="1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Fulls</a:t>
            </a:r>
            <a:r>
              <a:rPr lang="es-ES" sz="3200" b="1" dirty="0" smtClean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de Ruta. Reptes</a:t>
            </a:r>
            <a:endParaRPr lang="es-ES" sz="3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arrodonit 5"/>
          <p:cNvSpPr/>
          <p:nvPr/>
        </p:nvSpPr>
        <p:spPr bwMode="auto">
          <a:xfrm>
            <a:off x="493159" y="4591611"/>
            <a:ext cx="3304517" cy="1500836"/>
          </a:xfrm>
          <a:prstGeom prst="roundRect">
            <a:avLst/>
          </a:prstGeom>
          <a:solidFill>
            <a:srgbClr val="29AA97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s-ES" sz="2400" dirty="0" smtClea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  <a:p>
            <a:pPr algn="ctr"/>
            <a:endParaRPr lang="es-ES" sz="2400" dirty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A PARTIR DEL 2030</a:t>
            </a:r>
          </a:p>
          <a:p>
            <a:pPr algn="ctr"/>
            <a:endParaRPr lang="es-ES" sz="2400" dirty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  <a:p>
            <a:pPr algn="ctr"/>
            <a:endParaRPr lang="es-ES" sz="2400" dirty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7" name="Rectangle arrodonit 6"/>
          <p:cNvSpPr/>
          <p:nvPr/>
        </p:nvSpPr>
        <p:spPr bwMode="auto">
          <a:xfrm>
            <a:off x="3968392" y="2840439"/>
            <a:ext cx="3491636" cy="1354627"/>
          </a:xfrm>
          <a:prstGeom prst="roundRect">
            <a:avLst/>
          </a:prstGeom>
          <a:solidFill>
            <a:schemeClr val="bg1">
              <a:lumMod val="75000"/>
              <a:alpha val="19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Si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s’enregistra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una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superació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del valor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límit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o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objectiu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aplicable </a:t>
            </a:r>
            <a:r>
              <a:rPr lang="es-ES" sz="1400" u="sng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a </a:t>
            </a:r>
            <a:r>
              <a:rPr lang="es-ES" sz="1400" u="sng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partir del 2030</a:t>
            </a:r>
            <a:r>
              <a:rPr lang="es-ES" sz="1400" u="sng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kumimoji="0" lang="es-ES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Calibri" panose="020F0502020204030204" pitchFamily="34" charset="0"/>
              </a:rPr>
              <a:t>Àmbit</a:t>
            </a:r>
            <a:r>
              <a:rPr kumimoji="0" lang="es-ES" sz="1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Calibri" panose="020F0502020204030204" pitchFamily="34" charset="0"/>
              </a:rPr>
              <a:t> territorial: ZQA o </a:t>
            </a:r>
            <a:r>
              <a:rPr kumimoji="0" lang="es-ES" sz="1400" b="1" i="0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Calibri" panose="020F0502020204030204" pitchFamily="34" charset="0"/>
              </a:rPr>
              <a:t>unitat</a:t>
            </a:r>
            <a:r>
              <a:rPr kumimoji="0" lang="es-ES" sz="1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Calibri" panose="020F0502020204030204" pitchFamily="34" charset="0"/>
              </a:rPr>
              <a:t> territorial</a:t>
            </a:r>
            <a:endParaRPr kumimoji="0" lang="ca-ES" sz="2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arrodonit 7"/>
          <p:cNvSpPr/>
          <p:nvPr/>
        </p:nvSpPr>
        <p:spPr bwMode="auto">
          <a:xfrm>
            <a:off x="3968392" y="4591610"/>
            <a:ext cx="3491636" cy="1500836"/>
          </a:xfrm>
          <a:prstGeom prst="roundRect">
            <a:avLst/>
          </a:prstGeom>
          <a:solidFill>
            <a:schemeClr val="bg1">
              <a:lumMod val="75000"/>
              <a:alpha val="19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Si </a:t>
            </a:r>
            <a:r>
              <a:rPr lang="es-ES" sz="1400" dirty="0" err="1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s’enregistra</a:t>
            </a:r>
            <a:r>
              <a:rPr lang="es-ES" sz="1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una </a:t>
            </a:r>
            <a:r>
              <a:rPr lang="es-ES" sz="1400" dirty="0" err="1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superació</a:t>
            </a:r>
            <a:r>
              <a:rPr lang="es-ES" sz="1400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del valor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límit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,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objectiu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o </a:t>
            </a:r>
            <a:r>
              <a:rPr lang="es-ES" sz="1400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objectiu</a:t>
            </a:r>
            <a:r>
              <a:rPr lang="es-ES" sz="1400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IEM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b="1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Ámbit</a:t>
            </a:r>
            <a:r>
              <a:rPr lang="es-ES" sz="1400" b="1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</a:t>
            </a:r>
            <a:r>
              <a:rPr lang="es-ES" sz="1400" b="1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territorial: </a:t>
            </a:r>
            <a:r>
              <a:rPr lang="es-ES" sz="1400" b="1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ZQA, </a:t>
            </a:r>
            <a:r>
              <a:rPr lang="es-ES" sz="1400" b="1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unitat</a:t>
            </a:r>
            <a:r>
              <a:rPr lang="es-ES" sz="1400" b="1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territorial o </a:t>
            </a:r>
            <a:r>
              <a:rPr lang="es-ES" sz="1400" b="1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unitat</a:t>
            </a:r>
            <a:r>
              <a:rPr lang="es-ES" sz="1400" b="1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territorial de </a:t>
            </a:r>
            <a:r>
              <a:rPr lang="es-ES" sz="1400" b="1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exposició</a:t>
            </a:r>
            <a:r>
              <a:rPr lang="es-ES" sz="1400" b="1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mitjana</a:t>
            </a:r>
            <a:endParaRPr kumimoji="0" lang="ca-E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arrodonit 8"/>
          <p:cNvSpPr/>
          <p:nvPr/>
        </p:nvSpPr>
        <p:spPr bwMode="auto">
          <a:xfrm>
            <a:off x="7657740" y="2840439"/>
            <a:ext cx="2534224" cy="132563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FULL DE RUTA</a:t>
            </a:r>
            <a:endParaRPr lang="es-ES" sz="2000" dirty="0" smtClea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Amb l'objectiu d'assolir </a:t>
            </a:r>
            <a:r>
              <a:rPr lang="fr-FR" sz="1000" dirty="0" smtClean="0">
                <a:solidFill>
                  <a:schemeClr val="bg1"/>
                </a:solidFill>
              </a:rPr>
              <a:t>els valors límit </a:t>
            </a:r>
            <a:r>
              <a:rPr lang="fr-FR" sz="1000" dirty="0">
                <a:solidFill>
                  <a:schemeClr val="bg1"/>
                </a:solidFill>
              </a:rPr>
              <a:t>o els valors </a:t>
            </a:r>
            <a:r>
              <a:rPr lang="fr-FR" sz="1000" dirty="0" smtClean="0">
                <a:solidFill>
                  <a:schemeClr val="bg1"/>
                </a:solidFill>
              </a:rPr>
              <a:t>objectiu </a:t>
            </a:r>
            <a:r>
              <a:rPr lang="fr-FR" sz="1000" dirty="0">
                <a:solidFill>
                  <a:schemeClr val="bg1"/>
                </a:solidFill>
              </a:rPr>
              <a:t>abans del </a:t>
            </a:r>
            <a:r>
              <a:rPr lang="fr-FR" sz="1000" dirty="0" smtClean="0">
                <a:solidFill>
                  <a:schemeClr val="bg1"/>
                </a:solidFill>
              </a:rPr>
              <a:t>2030</a:t>
            </a:r>
            <a:r>
              <a:rPr lang="es-ES" sz="1000" dirty="0" smtClean="0">
                <a:solidFill>
                  <a:schemeClr val="bg1"/>
                </a:solidFill>
                <a:latin typeface="Arial"/>
                <a:cs typeface="Calibri" panose="020F0502020204030204" pitchFamily="34" charset="0"/>
              </a:rPr>
              <a:t>. </a:t>
            </a:r>
            <a:endParaRPr lang="es-ES" sz="1000" dirty="0">
              <a:solidFill>
                <a:schemeClr val="bg1"/>
              </a:solidFill>
              <a:latin typeface="Arial"/>
              <a:cs typeface="Calibri" panose="020F0502020204030204" pitchFamily="34" charset="0"/>
            </a:endParaRPr>
          </a:p>
        </p:txBody>
      </p:sp>
      <p:sp>
        <p:nvSpPr>
          <p:cNvPr id="10" name="Rectangle arrodonit 9"/>
          <p:cNvSpPr/>
          <p:nvPr/>
        </p:nvSpPr>
        <p:spPr bwMode="auto">
          <a:xfrm>
            <a:off x="7657740" y="4635171"/>
            <a:ext cx="2534223" cy="14572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PLA DE QUALITAT DE L’AIRE</a:t>
            </a:r>
          </a:p>
          <a:p>
            <a:pPr algn="ctr"/>
            <a:r>
              <a:rPr lang="es-ES" sz="1000" dirty="0">
                <a:solidFill>
                  <a:schemeClr val="bg1"/>
                </a:solidFill>
              </a:rPr>
              <a:t>Amb </a:t>
            </a:r>
            <a:r>
              <a:rPr lang="es-ES" sz="1000" dirty="0" err="1">
                <a:solidFill>
                  <a:schemeClr val="bg1"/>
                </a:solidFill>
              </a:rPr>
              <a:t>l’objectiu</a:t>
            </a:r>
            <a:r>
              <a:rPr lang="es-ES" sz="1000" dirty="0">
                <a:solidFill>
                  <a:schemeClr val="bg1"/>
                </a:solidFill>
              </a:rPr>
              <a:t> que el </a:t>
            </a:r>
            <a:r>
              <a:rPr lang="es-ES" sz="1000" dirty="0" err="1">
                <a:solidFill>
                  <a:schemeClr val="bg1"/>
                </a:solidFill>
              </a:rPr>
              <a:t>període</a:t>
            </a:r>
            <a:r>
              <a:rPr lang="es-ES" sz="1000" dirty="0">
                <a:solidFill>
                  <a:schemeClr val="bg1"/>
                </a:solidFill>
              </a:rPr>
              <a:t> de </a:t>
            </a:r>
            <a:r>
              <a:rPr lang="es-ES" sz="1000" dirty="0" err="1">
                <a:solidFill>
                  <a:schemeClr val="bg1"/>
                </a:solidFill>
              </a:rPr>
              <a:t>superació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sigui</a:t>
            </a:r>
            <a:r>
              <a:rPr lang="es-ES" sz="1000" dirty="0">
                <a:solidFill>
                  <a:schemeClr val="bg1"/>
                </a:solidFill>
              </a:rPr>
              <a:t> al </a:t>
            </a:r>
            <a:r>
              <a:rPr lang="es-ES" sz="1000" dirty="0" err="1">
                <a:solidFill>
                  <a:schemeClr val="bg1"/>
                </a:solidFill>
              </a:rPr>
              <a:t>més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breu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possible</a:t>
            </a:r>
            <a:r>
              <a:rPr lang="es-E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Rectangle arrodonit 10"/>
          <p:cNvSpPr/>
          <p:nvPr/>
        </p:nvSpPr>
        <p:spPr bwMode="auto">
          <a:xfrm>
            <a:off x="493160" y="2840439"/>
            <a:ext cx="3277518" cy="1354627"/>
          </a:xfrm>
          <a:prstGeom prst="roundRect">
            <a:avLst/>
          </a:prstGeom>
          <a:solidFill>
            <a:srgbClr val="29AA97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Arial"/>
                <a:cs typeface="Calibri" panose="020F0502020204030204" pitchFamily="34" charset="0"/>
              </a:rPr>
              <a:t>ABANS DEL 2030</a:t>
            </a:r>
          </a:p>
          <a:p>
            <a:pPr algn="ctr">
              <a:lnSpc>
                <a:spcPts val="2100"/>
              </a:lnSpc>
            </a:pPr>
            <a:r>
              <a:rPr lang="es-ES" sz="1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(entre l’1 de </a:t>
            </a:r>
            <a:r>
              <a:rPr lang="es-ES" sz="1400" b="1" dirty="0" err="1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gener</a:t>
            </a:r>
            <a:r>
              <a:rPr lang="es-ES" sz="1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de 2030 i el 31 de desembre de 2029)</a:t>
            </a:r>
          </a:p>
          <a:p>
            <a:pPr algn="ctr"/>
            <a:endParaRPr lang="es-ES" sz="2400" dirty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  <a:p>
            <a:pPr algn="ctr"/>
            <a:endParaRPr lang="es-ES" sz="2400" dirty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cxnSp>
        <p:nvCxnSpPr>
          <p:cNvPr id="12" name="Connector recte 11"/>
          <p:cNvCxnSpPr/>
          <p:nvPr/>
        </p:nvCxnSpPr>
        <p:spPr bwMode="auto">
          <a:xfrm>
            <a:off x="411769" y="4412470"/>
            <a:ext cx="9893211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4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EA3623-E21A-893C-E06D-0ED94F3412FE}"/>
              </a:ext>
            </a:extLst>
          </p:cNvPr>
          <p:cNvSpPr/>
          <p:nvPr/>
        </p:nvSpPr>
        <p:spPr>
          <a:xfrm>
            <a:off x="314809" y="1351721"/>
            <a:ext cx="9626053" cy="9643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Plans de </a:t>
            </a:r>
            <a:r>
              <a:rPr lang="es-ES" sz="3200" b="1" dirty="0" err="1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Millora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de la Qualitat de l’Aire i </a:t>
            </a:r>
            <a:r>
              <a:rPr lang="es-ES" sz="3200" b="1" dirty="0" err="1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Fulls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de Ruta. Estructura i </a:t>
            </a:r>
            <a:r>
              <a:rPr lang="es-ES" sz="3200" b="1" dirty="0" err="1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contingut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dels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plans</a:t>
            </a:r>
            <a:r>
              <a:rPr lang="es-ES" sz="3200" b="1" dirty="0" smtClean="0">
                <a:solidFill>
                  <a:srgbClr val="29AA97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 </a:t>
            </a:r>
            <a:endParaRPr lang="es-ES" sz="3200" b="1" dirty="0">
              <a:solidFill>
                <a:srgbClr val="29AA97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426992" y="2393877"/>
            <a:ext cx="9596063" cy="4510355"/>
          </a:xfrm>
          <a:prstGeom prst="roundRect">
            <a:avLst/>
          </a:prstGeom>
          <a:solidFill>
            <a:srgbClr val="29AA9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Els plans han de tenir com objectiu establir mesures de reducció per assolir el compliment dels valors límit/objectiu. A l’annex VIII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 la Directiva es 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detalla la informació mínima que han de contenir. </a:t>
            </a:r>
            <a:endParaRPr lang="ca-ES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Anàlisi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inicial: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avaluació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detallada de la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situació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i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anàlisi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contribució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 Fonts.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L’anàlisi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 la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contribució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de Fonts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permetrà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conèixer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les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sobre les que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s’ha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d’actuar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i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l’àmbit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territorial.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a-ES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Quantificació 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dels impactes esperats de les mesures dels plans i </a:t>
            </a:r>
            <a:r>
              <a:rPr lang="ca-ES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fulls 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 </a:t>
            </a:r>
            <a:r>
              <a:rPr lang="ca-ES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rutes. </a:t>
            </a:r>
          </a:p>
          <a:p>
            <a:pPr>
              <a:spcBef>
                <a:spcPct val="50000"/>
              </a:spcBef>
            </a:pPr>
            <a:r>
              <a:rPr lang="ca-ES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Escenaris 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 futur 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 aportacions transfronterers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 altres requisits descrits annex VIII.</a:t>
            </a:r>
            <a:endParaRPr lang="ca-E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2144</TotalTime>
  <Words>1344</Words>
  <Application>Microsoft Office PowerPoint</Application>
  <PresentationFormat>Personalitzat</PresentationFormat>
  <Paragraphs>198</Paragraphs>
  <Slides>13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Pérez Gabucio, Eva M.</cp:lastModifiedBy>
  <cp:revision>45</cp:revision>
  <dcterms:created xsi:type="dcterms:W3CDTF">2025-09-18T08:30:58Z</dcterms:created>
  <dcterms:modified xsi:type="dcterms:W3CDTF">2025-10-14T09:03:56Z</dcterms:modified>
</cp:coreProperties>
</file>