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8" r:id="rId3"/>
    <p:sldId id="267" r:id="rId4"/>
    <p:sldId id="266" r:id="rId5"/>
    <p:sldId id="292" r:id="rId6"/>
    <p:sldId id="301" r:id="rId7"/>
    <p:sldId id="300" r:id="rId8"/>
    <p:sldId id="299" r:id="rId9"/>
    <p:sldId id="298" r:id="rId10"/>
    <p:sldId id="305" r:id="rId11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A97"/>
    <a:srgbClr val="28AA9B"/>
    <a:srgbClr val="18AE90"/>
    <a:srgbClr val="CFD5EA"/>
    <a:srgbClr val="F9C1C1"/>
    <a:srgbClr val="28A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 mitjà 2 - èmfasi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288" autoAdjust="0"/>
  </p:normalViewPr>
  <p:slideViewPr>
    <p:cSldViewPr snapToGrid="0">
      <p:cViewPr varScale="1">
        <p:scale>
          <a:sx n="61" d="100"/>
          <a:sy n="61" d="100"/>
        </p:scale>
        <p:origin x="1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DE9FC-1D54-44D0-B600-732F0B753920}" type="datetimeFigureOut">
              <a:rPr lang="ca-ES" smtClean="0"/>
              <a:t>14/10/2025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03FD9-9385-41F1-B7C2-093965D22EBC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77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363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8078B-B144-E701-7EC8-6E736663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319F2F47-80CC-414B-598A-F31599526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7CF4D46C-3699-8D9A-A314-2675346C7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2DA0FBF6-80FA-1F5B-BF1A-476DC0BDE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753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0314C-CCAD-4BAF-F21D-F44C96F5E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3199A5B0-437F-09EC-67B9-61B516AA2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D1E01FEF-A42F-05F3-CC8F-313C362D2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D752856F-F34B-65D3-291F-6FF5F8384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224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C7190-043A-9804-0B89-8CA1338E3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46EA6E4B-7FF3-92E7-1C94-1B27E51D1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1CF76C02-4A72-EB73-43EC-D71C4EEBE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01B0A813-729D-704A-F932-086B352C2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827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73C39-0710-83D5-6D23-23DECB51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0542D577-0008-7DA6-758E-018D8DF23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7D3D7845-87A0-3288-EE03-2CB4FB74F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87881FFC-4100-C4B4-6B65-D1B8D94C9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290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DC341-9E72-432F-1874-13F81E29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>
            <a:extLst>
              <a:ext uri="{FF2B5EF4-FFF2-40B4-BE49-F238E27FC236}">
                <a16:creationId xmlns:a16="http://schemas.microsoft.com/office/drawing/2014/main" id="{701A477B-AAA8-3F5D-AED9-602301400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45A707A0-0378-025D-1D51-3A2BA45F8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0EEDF9A3-C6DB-4B19-81BA-6281F097D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03FD9-9385-41F1-B7C2-093965D22EBC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6516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24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9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53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90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20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77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11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62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30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58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39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D9942-411F-A845-A73D-808CDE0AED3F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A4534-9F99-8C40-BE21-1DA10B781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9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amb.cat/web/medi-ambient/sostenibilitat/qualitat-de-laire/salut-i-med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BE01BE-C2EA-780E-7507-878A40D1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63" y="-53792"/>
            <a:ext cx="10850137" cy="76672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4787355-DC3C-548A-2772-2B41AA22629C}"/>
              </a:ext>
            </a:extLst>
          </p:cNvPr>
          <p:cNvSpPr/>
          <p:nvPr/>
        </p:nvSpPr>
        <p:spPr>
          <a:xfrm>
            <a:off x="512957" y="5220481"/>
            <a:ext cx="9712712" cy="528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ca-ES" sz="2800" b="1" noProof="0" dirty="0">
                <a:solidFill>
                  <a:srgbClr val="28AA9B"/>
                </a:solidFill>
                <a:latin typeface="Calibri" charset="0"/>
                <a:ea typeface="Calibri" charset="0"/>
                <a:cs typeface="Calibri" charset="0"/>
              </a:rPr>
              <a:t>SESSIÓ: De la recerca a la presa de decisions (BSC)</a:t>
            </a:r>
            <a:endParaRPr lang="ca-ES" sz="3200" b="1" noProof="0" dirty="0">
              <a:solidFill>
                <a:srgbClr val="28AA9B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8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66884-668B-2771-2CE3-BBB98AF6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BD8D1F-F1BD-9736-110C-BC137FCC3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AA631A5-56AC-7481-3801-5C084FA8EAF3}"/>
              </a:ext>
            </a:extLst>
          </p:cNvPr>
          <p:cNvSpPr/>
          <p:nvPr/>
        </p:nvSpPr>
        <p:spPr>
          <a:xfrm>
            <a:off x="766871" y="2295540"/>
            <a:ext cx="9520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b="1" noProof="0" dirty="0">
              <a:solidFill>
                <a:srgbClr val="18AE90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b="1" noProof="0" dirty="0">
              <a:solidFill>
                <a:srgbClr val="18AE90"/>
              </a:solidFill>
              <a:cs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286266-3F07-CB75-EF1C-1E956ECC0FF8}"/>
              </a:ext>
            </a:extLst>
          </p:cNvPr>
          <p:cNvSpPr txBox="1"/>
          <p:nvPr/>
        </p:nvSpPr>
        <p:spPr>
          <a:xfrm>
            <a:off x="1336975" y="2838657"/>
            <a:ext cx="8379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000" b="1" noProof="0" dirty="0">
                <a:solidFill>
                  <a:srgbClr val="18AE90"/>
                </a:solidFill>
              </a:rPr>
              <a:t>GRÀCIES PER LA VOSTRE ATENCIÓ</a:t>
            </a:r>
          </a:p>
          <a:p>
            <a:pPr algn="ctr"/>
            <a:endParaRPr lang="ca-ES" sz="4000" b="1" noProof="0" dirty="0">
              <a:solidFill>
                <a:srgbClr val="18AE90"/>
              </a:solidFill>
            </a:endParaRPr>
          </a:p>
          <a:p>
            <a:pPr algn="ctr"/>
            <a:endParaRPr lang="ca-ES" sz="4000" b="1" noProof="0" dirty="0">
              <a:solidFill>
                <a:srgbClr val="18AE90"/>
              </a:solidFill>
            </a:endParaRPr>
          </a:p>
          <a:p>
            <a:pPr algn="ctr"/>
            <a:endParaRPr lang="ca-ES" sz="4000" b="1" noProof="0" dirty="0">
              <a:solidFill>
                <a:srgbClr val="18AE90"/>
              </a:solidFill>
            </a:endParaRPr>
          </a:p>
          <a:p>
            <a:pPr algn="ctr"/>
            <a:r>
              <a:rPr lang="ca-ES" sz="4000" b="1" noProof="0" dirty="0">
                <a:solidFill>
                  <a:srgbClr val="18AE90"/>
                </a:solidFill>
              </a:rPr>
              <a:t>Elena Veza</a:t>
            </a:r>
          </a:p>
          <a:p>
            <a:pPr algn="ctr"/>
            <a:r>
              <a:rPr lang="ca-ES" sz="4000" b="1" noProof="0" dirty="0">
                <a:solidFill>
                  <a:srgbClr val="18AE90"/>
                </a:solidFill>
              </a:rPr>
              <a:t>eveza@amb.cat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0BD305-0607-8AFB-862B-0F282601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163" y="3927955"/>
            <a:ext cx="5556179" cy="80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0FD4A-06CD-DD95-6181-60F0281F0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6DCC57-9DA0-8763-8CAF-6C180055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63" y="-53792"/>
            <a:ext cx="10850137" cy="766725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F362ACC-93B5-E49D-330F-B2BCA3BFC0F8}"/>
              </a:ext>
            </a:extLst>
          </p:cNvPr>
          <p:cNvSpPr/>
          <p:nvPr/>
        </p:nvSpPr>
        <p:spPr>
          <a:xfrm>
            <a:off x="512957" y="5021100"/>
            <a:ext cx="9712712" cy="5141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ca-ES" sz="2800" b="1" noProof="0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La gestió de la qualitat de l’aire basada en el coneixement</a:t>
            </a:r>
          </a:p>
        </p:txBody>
      </p:sp>
    </p:spTree>
    <p:extLst>
      <p:ext uri="{BB962C8B-B14F-4D97-AF65-F5344CB8AC3E}">
        <p14:creationId xmlns:p14="http://schemas.microsoft.com/office/powerpoint/2010/main" val="179899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D5B53-C9FB-481C-4BB6-CA3DEAF99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BBD2C9-51FC-3F9C-90E6-5C573F05D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0" y="2148"/>
            <a:ext cx="10694853" cy="7557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04BB524-9D70-C78C-3467-99DAC5E33488}"/>
              </a:ext>
            </a:extLst>
          </p:cNvPr>
          <p:cNvSpPr/>
          <p:nvPr/>
        </p:nvSpPr>
        <p:spPr>
          <a:xfrm>
            <a:off x="766872" y="1331173"/>
            <a:ext cx="9367156" cy="96436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ca-ES" sz="3200" b="1" noProof="0" dirty="0">
                <a:solidFill>
                  <a:srgbClr val="29AA97"/>
                </a:solidFill>
                <a:latin typeface="Calibri" charset="0"/>
                <a:ea typeface="Calibri" charset="0"/>
                <a:cs typeface="Calibri" charset="0"/>
              </a:rPr>
              <a:t>La gestió de la qualitat de l’aire basada en el coneixement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41CC00-9D27-E251-2DE7-13A56A13FD92}"/>
              </a:ext>
            </a:extLst>
          </p:cNvPr>
          <p:cNvSpPr/>
          <p:nvPr/>
        </p:nvSpPr>
        <p:spPr>
          <a:xfrm>
            <a:off x="766870" y="2838698"/>
            <a:ext cx="9367157" cy="347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ca-ES" sz="2400" b="1" noProof="0" dirty="0">
                <a:solidFill>
                  <a:srgbClr val="29AA97"/>
                </a:solidFill>
              </a:rPr>
              <a:t>CONTEXT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ca-ES" sz="2400" b="1" noProof="0" dirty="0">
                <a:solidFill>
                  <a:srgbClr val="29AA97"/>
                </a:solidFill>
              </a:rPr>
              <a:t>CONEIXEMENT I ESTAT DE CADA MUNICIPI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ca-ES" sz="2400" b="1" noProof="0" dirty="0">
                <a:solidFill>
                  <a:srgbClr val="29AA97"/>
                </a:solidFill>
              </a:rPr>
              <a:t>ACCIONS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ca-ES" sz="2400" b="1" noProof="0" dirty="0">
                <a:solidFill>
                  <a:srgbClr val="29AA97"/>
                </a:solidFill>
              </a:rPr>
              <a:t>REPTES</a:t>
            </a: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360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4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5C53-F0F3-AE63-82BE-9428F5FF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A93C1A-C202-31D0-B72F-D4819BE2D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BD9034A-97C7-485C-CD91-68001C25E3D9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BB33FB-0601-A015-C7A5-89607EF81554}"/>
              </a:ext>
            </a:extLst>
          </p:cNvPr>
          <p:cNvSpPr txBox="1"/>
          <p:nvPr/>
        </p:nvSpPr>
        <p:spPr>
          <a:xfrm>
            <a:off x="645327" y="1128192"/>
            <a:ext cx="9091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1. CONTEXT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41453364-7577-546C-E5F8-FF402E28E529}"/>
              </a:ext>
            </a:extLst>
          </p:cNvPr>
          <p:cNvSpPr/>
          <p:nvPr/>
        </p:nvSpPr>
        <p:spPr>
          <a:xfrm rot="5400000">
            <a:off x="50131" y="3907430"/>
            <a:ext cx="5794861" cy="705372"/>
          </a:xfrm>
          <a:prstGeom prst="rightArrow">
            <a:avLst/>
          </a:prstGeom>
          <a:solidFill>
            <a:srgbClr val="28AA9B"/>
          </a:solidFill>
          <a:ln>
            <a:solidFill>
              <a:srgbClr val="18A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noProof="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E467A61-8CE4-2F26-AAE4-23C300D293B8}"/>
              </a:ext>
            </a:extLst>
          </p:cNvPr>
          <p:cNvSpPr txBox="1"/>
          <p:nvPr/>
        </p:nvSpPr>
        <p:spPr>
          <a:xfrm>
            <a:off x="3479228" y="1234543"/>
            <a:ext cx="7088343" cy="769441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noProof="0" dirty="0"/>
              <a:t> </a:t>
            </a:r>
            <a:r>
              <a:rPr lang="ca-ES" sz="2400" b="1" noProof="0" dirty="0">
                <a:solidFill>
                  <a:srgbClr val="18AE90"/>
                </a:solidFill>
              </a:rPr>
              <a:t>2017</a:t>
            </a:r>
          </a:p>
          <a:p>
            <a:pPr algn="ctr"/>
            <a:r>
              <a:rPr lang="ca-ES" sz="2000" b="1" noProof="0" dirty="0">
                <a:solidFill>
                  <a:srgbClr val="18AE90"/>
                </a:solidFill>
              </a:rPr>
              <a:t> </a:t>
            </a:r>
            <a:r>
              <a:rPr lang="ca-ES" b="1" noProof="0" dirty="0">
                <a:solidFill>
                  <a:srgbClr val="18AE90"/>
                </a:solidFill>
              </a:rPr>
              <a:t>Programa i Protocol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BF8CD5B-825F-5293-DF6E-F25682B954C2}"/>
              </a:ext>
            </a:extLst>
          </p:cNvPr>
          <p:cNvSpPr txBox="1"/>
          <p:nvPr/>
        </p:nvSpPr>
        <p:spPr>
          <a:xfrm>
            <a:off x="3243813" y="1908694"/>
            <a:ext cx="7170627" cy="1292662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       2017-2019</a:t>
            </a:r>
          </a:p>
          <a:p>
            <a:pPr algn="ctr"/>
            <a:r>
              <a:rPr lang="ca-ES" b="1" noProof="0" dirty="0">
                <a:solidFill>
                  <a:srgbClr val="18AE90"/>
                </a:solidFill>
              </a:rPr>
              <a:t>Guia petites empreses Ordenances Obres i  Indústries, Plans d’Acció per instal·lacions Residus i Tractament Aigües Metropolitans, Fulletons informatius, vídeos, falca i activitats educatives.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B55EABA-46C5-FF34-5A6F-302F940B2C5A}"/>
              </a:ext>
            </a:extLst>
          </p:cNvPr>
          <p:cNvSpPr txBox="1"/>
          <p:nvPr/>
        </p:nvSpPr>
        <p:spPr>
          <a:xfrm>
            <a:off x="3479228" y="3062525"/>
            <a:ext cx="7133932" cy="738664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2020</a:t>
            </a:r>
          </a:p>
          <a:p>
            <a:pPr algn="ctr"/>
            <a:r>
              <a:rPr lang="ca-ES" b="1" noProof="0" dirty="0">
                <a:solidFill>
                  <a:srgbClr val="18AE90"/>
                </a:solidFill>
              </a:rPr>
              <a:t>Actualització del Protocol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DAAA2D0-A04C-BAE4-B9E6-1571D1517FE7}"/>
              </a:ext>
            </a:extLst>
          </p:cNvPr>
          <p:cNvSpPr txBox="1"/>
          <p:nvPr/>
        </p:nvSpPr>
        <p:spPr>
          <a:xfrm>
            <a:off x="3433638" y="4434710"/>
            <a:ext cx="7133933" cy="2400657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2024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Pla Qualitat de l’Aire Horitzó 27 (PQAH27)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Incorporació PM</a:t>
            </a:r>
            <a:r>
              <a:rPr lang="ca-ES" b="1" baseline="-25000" noProof="0" dirty="0">
                <a:solidFill>
                  <a:srgbClr val="18AE90"/>
                </a:solidFill>
              </a:rPr>
              <a:t>2,5</a:t>
            </a:r>
            <a:r>
              <a:rPr lang="ca-ES" b="1" noProof="0" dirty="0">
                <a:solidFill>
                  <a:srgbClr val="18AE90"/>
                </a:solidFill>
              </a:rPr>
              <a:t> O</a:t>
            </a:r>
            <a:r>
              <a:rPr lang="ca-ES" b="1" baseline="-25000" noProof="0" dirty="0">
                <a:solidFill>
                  <a:srgbClr val="18AE90"/>
                </a:solidFill>
              </a:rPr>
              <a:t>3</a:t>
            </a:r>
            <a:r>
              <a:rPr lang="ca-ES" b="1" noProof="0" dirty="0">
                <a:solidFill>
                  <a:srgbClr val="18AE90"/>
                </a:solidFill>
              </a:rPr>
              <a:t> i SO</a:t>
            </a:r>
            <a:r>
              <a:rPr lang="ca-ES" b="1" baseline="-25000" noProof="0" dirty="0">
                <a:solidFill>
                  <a:srgbClr val="18AE90"/>
                </a:solidFill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Directiva Europea 2024/2881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Avaluació dels 36 municipis al 2027 (PQAH27) 2030 (D24/2881</a:t>
            </a:r>
            <a:r>
              <a:rPr lang="ca-ES" b="1" noProof="0" dirty="0">
                <a:solidFill>
                  <a:srgbClr val="29AA97"/>
                </a:solidFill>
              </a:rPr>
              <a:t>)</a:t>
            </a:r>
          </a:p>
          <a:p>
            <a:pPr algn="ctr"/>
            <a:endParaRPr lang="ca-ES" b="1" noProof="0" dirty="0">
              <a:solidFill>
                <a:srgbClr val="18AE9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A840FB0-323D-C122-B71E-C8DBFD5F3768}"/>
              </a:ext>
            </a:extLst>
          </p:cNvPr>
          <p:cNvSpPr txBox="1"/>
          <p:nvPr/>
        </p:nvSpPr>
        <p:spPr>
          <a:xfrm>
            <a:off x="3473523" y="6261733"/>
            <a:ext cx="7048054" cy="1018869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a-ES" sz="2400" b="1" noProof="0" dirty="0">
                <a:solidFill>
                  <a:srgbClr val="18AE90"/>
                </a:solidFill>
              </a:rPr>
              <a:t>2025 </a:t>
            </a:r>
          </a:p>
          <a:p>
            <a:pPr algn="ctr">
              <a:lnSpc>
                <a:spcPct val="150000"/>
              </a:lnSpc>
            </a:pPr>
            <a:r>
              <a:rPr lang="ca-ES" b="1" noProof="0" dirty="0">
                <a:solidFill>
                  <a:srgbClr val="18AE90"/>
                </a:solidFill>
              </a:rPr>
              <a:t>PMQA30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D1CA89-DDB5-CC9E-38ED-C92A1616E447}"/>
              </a:ext>
            </a:extLst>
          </p:cNvPr>
          <p:cNvSpPr txBox="1"/>
          <p:nvPr/>
        </p:nvSpPr>
        <p:spPr>
          <a:xfrm>
            <a:off x="3497280" y="3762028"/>
            <a:ext cx="7133932" cy="738664"/>
          </a:xfrm>
          <a:prstGeom prst="rect">
            <a:avLst/>
          </a:prstGeom>
          <a:noFill/>
        </p:spPr>
        <p:txBody>
          <a:bodyPr wrap="square" spcCol="144000" rtlCol="0">
            <a:spAutoFit/>
          </a:bodyPr>
          <a:lstStyle/>
          <a:p>
            <a:pPr algn="ctr"/>
            <a:r>
              <a:rPr lang="ca-ES" sz="2400" b="1" noProof="0" dirty="0">
                <a:solidFill>
                  <a:srgbClr val="18AE90"/>
                </a:solidFill>
              </a:rPr>
              <a:t>2021</a:t>
            </a:r>
          </a:p>
          <a:p>
            <a:pPr algn="ctr"/>
            <a:r>
              <a:rPr lang="ca-ES" b="1" noProof="0" dirty="0">
                <a:solidFill>
                  <a:srgbClr val="18AE90"/>
                </a:solidFill>
              </a:rPr>
              <a:t>Actualització Guia OMS</a:t>
            </a:r>
          </a:p>
        </p:txBody>
      </p:sp>
    </p:spTree>
    <p:extLst>
      <p:ext uri="{BB962C8B-B14F-4D97-AF65-F5344CB8AC3E}">
        <p14:creationId xmlns:p14="http://schemas.microsoft.com/office/powerpoint/2010/main" val="184480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1507B-D97B-5805-4705-2F24FC9C6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237A1D-AC70-7706-9A7F-72C66D1FE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93B7B43-8967-0D21-A540-911F957E07BF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DD25A3C6-D333-0749-BCF8-D3061675E138}"/>
              </a:ext>
            </a:extLst>
          </p:cNvPr>
          <p:cNvSpPr/>
          <p:nvPr/>
        </p:nvSpPr>
        <p:spPr>
          <a:xfrm>
            <a:off x="766870" y="2838698"/>
            <a:ext cx="9367157" cy="93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a-ES" noProof="0" dirty="0"/>
          </a:p>
          <a:p>
            <a:pPr algn="just"/>
            <a:endParaRPr lang="ca-ES" noProof="0" dirty="0"/>
          </a:p>
          <a:p>
            <a:pPr marL="342900" indent="-342900" algn="just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ca-ES" sz="24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5E224A-8D0F-1DCD-5FFE-6BA6F5CB382D}"/>
              </a:ext>
            </a:extLst>
          </p:cNvPr>
          <p:cNvSpPr txBox="1"/>
          <p:nvPr/>
        </p:nvSpPr>
        <p:spPr>
          <a:xfrm>
            <a:off x="692395" y="1064971"/>
            <a:ext cx="9516106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200000"/>
              </a:lnSpc>
              <a:buFont typeface="+mj-lt"/>
              <a:buAutoNum type="arabicPeriod"/>
              <a:defRPr sz="2400" b="1">
                <a:solidFill>
                  <a:srgbClr val="29AA97"/>
                </a:solidFill>
              </a:defRPr>
            </a:lvl1pPr>
          </a:lstStyle>
          <a:p>
            <a:pPr marL="0" indent="0">
              <a:buNone/>
            </a:pPr>
            <a:r>
              <a:rPr lang="ca-ES" noProof="0" dirty="0"/>
              <a:t>2.  CONEIXEMENT I ESTAT DE CADA MUNICIPI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3CE3DB-B51D-166D-16D4-499884CAF08D}"/>
              </a:ext>
            </a:extLst>
          </p:cNvPr>
          <p:cNvSpPr txBox="1"/>
          <p:nvPr/>
        </p:nvSpPr>
        <p:spPr>
          <a:xfrm>
            <a:off x="402204" y="2242117"/>
            <a:ext cx="951610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Informes Anuals Generalitat de Catalunya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Informes mesuraments puntuals diferents administracions (Generalitat, DIBA, Ajuntaments)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Informes  salut ASPB, Generalitat, </a:t>
            </a:r>
            <a:r>
              <a:rPr lang="ca-ES" sz="2000" b="1" noProof="0" dirty="0" err="1">
                <a:solidFill>
                  <a:srgbClr val="29AA97"/>
                </a:solidFill>
              </a:rPr>
              <a:t>ISGlobal</a:t>
            </a:r>
            <a:r>
              <a:rPr lang="ca-ES" sz="2000" b="1" noProof="0" dirty="0">
                <a:solidFill>
                  <a:srgbClr val="29AA97"/>
                </a:solidFill>
              </a:rPr>
              <a:t>, UE, OMS, Ecologistes en Acció, altres entitats.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Mesuraments de llarga durada associats a ZBE en municipis metropolitans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Mesuraments en entorns escolars  PEMB, AMB, </a:t>
            </a:r>
            <a:r>
              <a:rPr lang="ca-ES" sz="2000" b="1" noProof="0" dirty="0" err="1">
                <a:solidFill>
                  <a:srgbClr val="29AA97"/>
                </a:solidFill>
              </a:rPr>
              <a:t>ISGlobal</a:t>
            </a:r>
            <a:r>
              <a:rPr lang="ca-ES" sz="2000" b="1" noProof="0" dirty="0">
                <a:solidFill>
                  <a:srgbClr val="29AA97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Visors de Qualitat de l’Aire amb dades 24/7 Generalitat, BSC, AMB, Ajuntaments.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Prediccions i modelització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Col·laboració i reunions periòdiques amb les diferents administracions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Plans de Qualitat de l’Aire Municipals, Supramunicipals, Comarcals.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Programes per la Millora de la Qualitat de l’Aire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Protocols en cas d’Episodis per Contaminació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noProof="0" dirty="0">
                <a:solidFill>
                  <a:srgbClr val="29AA97"/>
                </a:solidFill>
              </a:rPr>
              <a:t>Plans de Mobilitat Urbana Municipals, Supramunicipals.</a:t>
            </a:r>
          </a:p>
          <a:p>
            <a:endParaRPr lang="ca-ES" noProof="0" dirty="0">
              <a:solidFill>
                <a:srgbClr val="29AA97"/>
              </a:solidFill>
            </a:endParaRP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96B3B0C6-7678-60E6-4527-2FB53EFBC9E2}"/>
              </a:ext>
            </a:extLst>
          </p:cNvPr>
          <p:cNvSpPr/>
          <p:nvPr/>
        </p:nvSpPr>
        <p:spPr>
          <a:xfrm>
            <a:off x="9659744" y="2242117"/>
            <a:ext cx="380427" cy="4558076"/>
          </a:xfrm>
          <a:prstGeom prst="rightBrace">
            <a:avLst>
              <a:gd name="adj1" fmla="val 8333"/>
              <a:gd name="adj2" fmla="val 48690"/>
            </a:avLst>
          </a:prstGeom>
          <a:ln w="38100">
            <a:solidFill>
              <a:srgbClr val="28A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62477D6-9382-1F74-515E-D17A1558A5DC}"/>
              </a:ext>
            </a:extLst>
          </p:cNvPr>
          <p:cNvSpPr txBox="1"/>
          <p:nvPr/>
        </p:nvSpPr>
        <p:spPr>
          <a:xfrm>
            <a:off x="9918310" y="1355834"/>
            <a:ext cx="461665" cy="577018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ca-ES" b="1" noProof="0" dirty="0">
                <a:solidFill>
                  <a:srgbClr val="29AA97"/>
                </a:solidFill>
              </a:rPr>
              <a:t>SABER PER ACTUAR COMPLIR I INFORMAR CONSCIENCIANT</a:t>
            </a:r>
          </a:p>
        </p:txBody>
      </p:sp>
    </p:spTree>
    <p:extLst>
      <p:ext uri="{BB962C8B-B14F-4D97-AF65-F5344CB8AC3E}">
        <p14:creationId xmlns:p14="http://schemas.microsoft.com/office/powerpoint/2010/main" val="297677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80E6-B548-CD0C-75AB-886C715A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91727E-D6C6-E5E6-D6B1-E3FB668C4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F9F3F27-4C43-AA46-972B-BD3BC08E3559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DAF2A827-1875-30FE-F4BC-EEB73BB56FDB}"/>
              </a:ext>
            </a:extLst>
          </p:cNvPr>
          <p:cNvSpPr/>
          <p:nvPr/>
        </p:nvSpPr>
        <p:spPr>
          <a:xfrm>
            <a:off x="766870" y="2838698"/>
            <a:ext cx="9367157" cy="93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a-ES" noProof="0" dirty="0"/>
          </a:p>
          <a:p>
            <a:pPr algn="just"/>
            <a:endParaRPr lang="ca-ES" noProof="0" dirty="0"/>
          </a:p>
          <a:p>
            <a:pPr marL="342900" indent="-342900" algn="just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ca-ES" sz="24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BF40DA-E164-6D89-8E67-76EB1328BEC2}"/>
              </a:ext>
            </a:extLst>
          </p:cNvPr>
          <p:cNvSpPr txBox="1"/>
          <p:nvPr/>
        </p:nvSpPr>
        <p:spPr>
          <a:xfrm>
            <a:off x="914400" y="2363555"/>
            <a:ext cx="9091448" cy="36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B2402F-1CE6-6FB7-BCC2-F6C1C57AB846}"/>
              </a:ext>
            </a:extLst>
          </p:cNvPr>
          <p:cNvSpPr txBox="1"/>
          <p:nvPr/>
        </p:nvSpPr>
        <p:spPr>
          <a:xfrm>
            <a:off x="541282" y="1343596"/>
            <a:ext cx="6595241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2. CONEIXEMENT I ESTAT DE CADA MUNICIPI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A7ABF61-6AD7-4DD8-4DA5-9821CE663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39549"/>
              </p:ext>
            </p:extLst>
          </p:nvPr>
        </p:nvGraphicFramePr>
        <p:xfrm>
          <a:off x="430937" y="2055260"/>
          <a:ext cx="4863621" cy="1494727"/>
        </p:xfrm>
        <a:graphic>
          <a:graphicData uri="http://schemas.openxmlformats.org/drawingml/2006/table">
            <a:tbl>
              <a:tblPr firstRow="1" firstCol="1" bandRow="1"/>
              <a:tblGrid>
                <a:gridCol w="2279501">
                  <a:extLst>
                    <a:ext uri="{9D8B030D-6E8A-4147-A177-3AD203B41FA5}">
                      <a16:colId xmlns:a16="http://schemas.microsoft.com/office/drawing/2014/main" val="123835976"/>
                    </a:ext>
                  </a:extLst>
                </a:gridCol>
                <a:gridCol w="1366344">
                  <a:extLst>
                    <a:ext uri="{9D8B030D-6E8A-4147-A177-3AD203B41FA5}">
                      <a16:colId xmlns:a16="http://schemas.microsoft.com/office/drawing/2014/main" val="3595770859"/>
                    </a:ext>
                  </a:extLst>
                </a:gridCol>
                <a:gridCol w="1217776">
                  <a:extLst>
                    <a:ext uri="{9D8B030D-6E8A-4147-A177-3AD203B41FA5}">
                      <a16:colId xmlns:a16="http://schemas.microsoft.com/office/drawing/2014/main" val="3038642257"/>
                    </a:ext>
                  </a:extLst>
                </a:gridCol>
              </a:tblGrid>
              <a:tr h="6985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Població metropolitana exposada a nivells de NO</a:t>
                      </a:r>
                      <a:r>
                        <a:rPr lang="ca-ES" sz="1400" b="1" kern="100" baseline="-250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per sobre dels límits de la nova Directiva UE (20 µg/m3)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Nombre de persones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població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73564"/>
                  </a:ext>
                </a:extLst>
              </a:tr>
              <a:tr h="6985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2.928.599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88,6 %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818866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B7091C6-B833-A38D-B666-C037C9F86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23779"/>
              </p:ext>
            </p:extLst>
          </p:nvPr>
        </p:nvGraphicFramePr>
        <p:xfrm>
          <a:off x="430937" y="3711492"/>
          <a:ext cx="4883574" cy="1189927"/>
        </p:xfrm>
        <a:graphic>
          <a:graphicData uri="http://schemas.openxmlformats.org/drawingml/2006/table">
            <a:tbl>
              <a:tblPr firstRow="1" firstCol="1" bandRow="1"/>
              <a:tblGrid>
                <a:gridCol w="2348124">
                  <a:extLst>
                    <a:ext uri="{9D8B030D-6E8A-4147-A177-3AD203B41FA5}">
                      <a16:colId xmlns:a16="http://schemas.microsoft.com/office/drawing/2014/main" val="3497499739"/>
                    </a:ext>
                  </a:extLst>
                </a:gridCol>
                <a:gridCol w="1366345">
                  <a:extLst>
                    <a:ext uri="{9D8B030D-6E8A-4147-A177-3AD203B41FA5}">
                      <a16:colId xmlns:a16="http://schemas.microsoft.com/office/drawing/2014/main" val="2307930916"/>
                    </a:ext>
                  </a:extLst>
                </a:gridCol>
                <a:gridCol w="1169105">
                  <a:extLst>
                    <a:ext uri="{9D8B030D-6E8A-4147-A177-3AD203B41FA5}">
                      <a16:colId xmlns:a16="http://schemas.microsoft.com/office/drawing/2014/main" val="2424202638"/>
                    </a:ext>
                  </a:extLst>
                </a:gridCol>
              </a:tblGrid>
              <a:tr h="13589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Població metropolitana exposada a nivells de PM</a:t>
                      </a:r>
                      <a:r>
                        <a:rPr lang="ca-ES" sz="1400" b="1" kern="100" baseline="-250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per sobre dels límits de la nova Directiva UE (20 µg/m3)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Nombre de persones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població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200253"/>
                  </a:ext>
                </a:extLst>
              </a:tr>
              <a:tr h="13589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3.096.552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93,7 %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39066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684BC00-8FA3-8B71-57E6-6E6570A0D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33684"/>
              </p:ext>
            </p:extLst>
          </p:nvPr>
        </p:nvGraphicFramePr>
        <p:xfrm>
          <a:off x="446538" y="5309928"/>
          <a:ext cx="4870272" cy="1494727"/>
        </p:xfrm>
        <a:graphic>
          <a:graphicData uri="http://schemas.openxmlformats.org/drawingml/2006/table">
            <a:tbl>
              <a:tblPr firstRow="1" firstCol="1" bandRow="1"/>
              <a:tblGrid>
                <a:gridCol w="2320448">
                  <a:extLst>
                    <a:ext uri="{9D8B030D-6E8A-4147-A177-3AD203B41FA5}">
                      <a16:colId xmlns:a16="http://schemas.microsoft.com/office/drawing/2014/main" val="4025762545"/>
                    </a:ext>
                  </a:extLst>
                </a:gridCol>
                <a:gridCol w="1415042">
                  <a:extLst>
                    <a:ext uri="{9D8B030D-6E8A-4147-A177-3AD203B41FA5}">
                      <a16:colId xmlns:a16="http://schemas.microsoft.com/office/drawing/2014/main" val="189865234"/>
                    </a:ext>
                  </a:extLst>
                </a:gridCol>
                <a:gridCol w="1134782">
                  <a:extLst>
                    <a:ext uri="{9D8B030D-6E8A-4147-A177-3AD203B41FA5}">
                      <a16:colId xmlns:a16="http://schemas.microsoft.com/office/drawing/2014/main" val="283360499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Població metropolitana exposada a nivells de PM</a:t>
                      </a:r>
                      <a:r>
                        <a:rPr lang="ca-ES" sz="1400" b="1" kern="100" baseline="-250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2,5 </a:t>
                      </a: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 sobre dels límits de la nova Directiva UE (10 µg/m3)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Nombre de persones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població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120408"/>
                  </a:ext>
                </a:extLst>
              </a:tr>
              <a:tr h="122555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3.304.155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a-ES" sz="1400" b="1" kern="100" noProof="0" dirty="0">
                          <a:solidFill>
                            <a:srgbClr val="29AA97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100 %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997673"/>
                  </a:ext>
                </a:extLst>
              </a:tr>
            </a:tbl>
          </a:graphicData>
        </a:graphic>
      </p:graphicFrame>
      <p:pic>
        <p:nvPicPr>
          <p:cNvPr id="9" name="Gráfico 1">
            <a:extLst>
              <a:ext uri="{FF2B5EF4-FFF2-40B4-BE49-F238E27FC236}">
                <a16:creationId xmlns:a16="http://schemas.microsoft.com/office/drawing/2014/main" id="{BE4C560D-7BAD-9C02-B28A-868CFB48D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3463" y="1972375"/>
            <a:ext cx="2507630" cy="1880723"/>
          </a:xfrm>
          <a:prstGeom prst="rect">
            <a:avLst/>
          </a:prstGeom>
        </p:spPr>
      </p:pic>
      <p:pic>
        <p:nvPicPr>
          <p:cNvPr id="11" name="Gráfico 1">
            <a:extLst>
              <a:ext uri="{FF2B5EF4-FFF2-40B4-BE49-F238E27FC236}">
                <a16:creationId xmlns:a16="http://schemas.microsoft.com/office/drawing/2014/main" id="{DE5AB0AF-2566-6CDC-2B9C-0D6216837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1093" y="1972375"/>
            <a:ext cx="2479980" cy="1860252"/>
          </a:xfrm>
          <a:prstGeom prst="rect">
            <a:avLst/>
          </a:prstGeom>
        </p:spPr>
      </p:pic>
      <p:pic>
        <p:nvPicPr>
          <p:cNvPr id="12" name="Gráfico 1">
            <a:extLst>
              <a:ext uri="{FF2B5EF4-FFF2-40B4-BE49-F238E27FC236}">
                <a16:creationId xmlns:a16="http://schemas.microsoft.com/office/drawing/2014/main" id="{F643B122-C2E1-FC71-8E74-683FBAB50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3463" y="3696181"/>
            <a:ext cx="2507630" cy="1880631"/>
          </a:xfrm>
          <a:prstGeom prst="rect">
            <a:avLst/>
          </a:prstGeom>
        </p:spPr>
      </p:pic>
      <p:pic>
        <p:nvPicPr>
          <p:cNvPr id="13" name="Gráfico 1">
            <a:extLst>
              <a:ext uri="{FF2B5EF4-FFF2-40B4-BE49-F238E27FC236}">
                <a16:creationId xmlns:a16="http://schemas.microsoft.com/office/drawing/2014/main" id="{A49937FF-7CDF-A2F9-C9A8-56116CC6A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31092" y="3716646"/>
            <a:ext cx="2479981" cy="1860166"/>
          </a:xfrm>
          <a:prstGeom prst="rect">
            <a:avLst/>
          </a:prstGeom>
        </p:spPr>
      </p:pic>
      <p:pic>
        <p:nvPicPr>
          <p:cNvPr id="14" name="Gráfico 1">
            <a:extLst>
              <a:ext uri="{FF2B5EF4-FFF2-40B4-BE49-F238E27FC236}">
                <a16:creationId xmlns:a16="http://schemas.microsoft.com/office/drawing/2014/main" id="{55CE1FC4-47CA-2701-4E2D-759EAF81F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16811" y="5350366"/>
            <a:ext cx="2479981" cy="1859799"/>
          </a:xfrm>
          <a:prstGeom prst="rect">
            <a:avLst/>
          </a:prstGeom>
        </p:spPr>
      </p:pic>
      <p:pic>
        <p:nvPicPr>
          <p:cNvPr id="15" name="Gráfico 1">
            <a:extLst>
              <a:ext uri="{FF2B5EF4-FFF2-40B4-BE49-F238E27FC236}">
                <a16:creationId xmlns:a16="http://schemas.microsoft.com/office/drawing/2014/main" id="{BA537760-2D2B-9566-814F-08EE9C722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37745" y="5350366"/>
            <a:ext cx="2507630" cy="18808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6DE6B7C-E24B-A4D9-87C4-6EA7376D425F}"/>
              </a:ext>
            </a:extLst>
          </p:cNvPr>
          <p:cNvSpPr txBox="1"/>
          <p:nvPr/>
        </p:nvSpPr>
        <p:spPr>
          <a:xfrm>
            <a:off x="276145" y="7169923"/>
            <a:ext cx="985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u="sng" noProof="0" dirty="0">
                <a:hlinkClick r:id="rId16"/>
              </a:rPr>
              <a:t>Salut i medi - Medi ambient - Àrea Metropolitana de Barcelona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218748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C9E19-5600-B36B-0A4E-4C152A3B4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1655350-EDDF-8FFC-59C7-941782AD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2791276-1301-1CAF-3BA5-A49B00141648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7CACDDC3-87A1-6C8D-7A65-DCD38CB0FB50}"/>
              </a:ext>
            </a:extLst>
          </p:cNvPr>
          <p:cNvSpPr/>
          <p:nvPr/>
        </p:nvSpPr>
        <p:spPr>
          <a:xfrm>
            <a:off x="766870" y="2838698"/>
            <a:ext cx="9367157" cy="93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a-ES" noProof="0" dirty="0"/>
          </a:p>
          <a:p>
            <a:pPr algn="just"/>
            <a:endParaRPr lang="ca-ES" noProof="0" dirty="0"/>
          </a:p>
          <a:p>
            <a:pPr marL="342900" indent="-342900" algn="just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ca-ES" sz="24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044268-7531-2556-F228-A0BBFA485E5B}"/>
              </a:ext>
            </a:extLst>
          </p:cNvPr>
          <p:cNvSpPr txBox="1"/>
          <p:nvPr/>
        </p:nvSpPr>
        <p:spPr>
          <a:xfrm>
            <a:off x="914400" y="2363555"/>
            <a:ext cx="9091448" cy="36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ct val="20000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A216B6-1EBA-81B2-AD1F-955AC54EB0B0}"/>
              </a:ext>
            </a:extLst>
          </p:cNvPr>
          <p:cNvSpPr txBox="1"/>
          <p:nvPr/>
        </p:nvSpPr>
        <p:spPr>
          <a:xfrm>
            <a:off x="541282" y="1343596"/>
            <a:ext cx="6595241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2. CONEIXEMENT I ESTAT DE CADA MUNICIPI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5C62127-FA33-F0E8-62A6-8DC8559B68DB}"/>
              </a:ext>
            </a:extLst>
          </p:cNvPr>
          <p:cNvSpPr txBox="1"/>
          <p:nvPr/>
        </p:nvSpPr>
        <p:spPr>
          <a:xfrm>
            <a:off x="630621" y="2186152"/>
            <a:ext cx="95034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noProof="0" dirty="0">
                <a:solidFill>
                  <a:srgbClr val="29AA97"/>
                </a:solidFill>
              </a:rPr>
              <a:t>DESEMBRE 2024 SITUACIÓ MUNICIPIS AMB: 35 INFORMES</a:t>
            </a:r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  <a:p>
            <a:endParaRPr lang="ca-ES" noProof="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8E09120-8B6E-B102-C3B4-893A7EC0CA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51" r="3670"/>
          <a:stretch>
            <a:fillRect/>
          </a:stretch>
        </p:blipFill>
        <p:spPr>
          <a:xfrm>
            <a:off x="786221" y="2793283"/>
            <a:ext cx="2471377" cy="368222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3639190-53A4-9F1D-FB28-3A56A220D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30" y="2788760"/>
            <a:ext cx="2598257" cy="3682226"/>
          </a:xfrm>
          <a:prstGeom prst="rect">
            <a:avLst/>
          </a:prstGeom>
        </p:spPr>
      </p:pic>
      <p:pic>
        <p:nvPicPr>
          <p:cNvPr id="21" name="Imagen 20" descr="Imagen que contiene Esquemático&#10;&#10;Descripción generada automáticamente">
            <a:extLst>
              <a:ext uri="{FF2B5EF4-FFF2-40B4-BE49-F238E27FC236}">
                <a16:creationId xmlns:a16="http://schemas.microsoft.com/office/drawing/2014/main" id="{9D1B45AF-A196-DA5F-BE37-1106AF032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96" y="2693562"/>
            <a:ext cx="1814874" cy="128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62DF48AB-59B9-C175-47E3-54A679A8F1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59" y="4009710"/>
            <a:ext cx="1772649" cy="1253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Imagen que contiene Mapa&#10;&#10;Descripción generada automáticamente">
            <a:extLst>
              <a:ext uri="{FF2B5EF4-FFF2-40B4-BE49-F238E27FC236}">
                <a16:creationId xmlns:a16="http://schemas.microsoft.com/office/drawing/2014/main" id="{D23E0035-F0A4-4A85-E4CC-9BC03B50B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08" y="5263338"/>
            <a:ext cx="1791528" cy="12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 descr="Diagrama&#10;&#10;Descripción generada automáticamente">
            <a:extLst>
              <a:ext uri="{FF2B5EF4-FFF2-40B4-BE49-F238E27FC236}">
                <a16:creationId xmlns:a16="http://schemas.microsoft.com/office/drawing/2014/main" id="{B2C72C6B-8607-B812-3E2F-6BF18ED1FD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38" y="5267297"/>
            <a:ext cx="1772979" cy="125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 descr="Diagrama&#10;&#10;Descripción generada automáticamente">
            <a:extLst>
              <a:ext uri="{FF2B5EF4-FFF2-40B4-BE49-F238E27FC236}">
                <a16:creationId xmlns:a16="http://schemas.microsoft.com/office/drawing/2014/main" id="{A940206B-D512-529C-27F3-8A3F998551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68" y="3996409"/>
            <a:ext cx="1791686" cy="126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 descr="Diagrama&#10;&#10;Descripción generada automáticamente">
            <a:extLst>
              <a:ext uri="{FF2B5EF4-FFF2-40B4-BE49-F238E27FC236}">
                <a16:creationId xmlns:a16="http://schemas.microsoft.com/office/drawing/2014/main" id="{BDC2B322-41EE-F741-5651-947627FE0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38" y="2693562"/>
            <a:ext cx="1834116" cy="1297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83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B376B-D01F-56D8-4E43-FEBCF1182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A4C897-107E-0A12-ED9B-41FE28F7D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C7F6E9D-4FD8-7F67-E707-54F891E4B38E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D92AAFE0-9BF3-0A55-8232-469C6ED7F3B5}"/>
              </a:ext>
            </a:extLst>
          </p:cNvPr>
          <p:cNvSpPr/>
          <p:nvPr/>
        </p:nvSpPr>
        <p:spPr>
          <a:xfrm>
            <a:off x="766870" y="2838698"/>
            <a:ext cx="9367157" cy="93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a-ES" noProof="0" dirty="0"/>
          </a:p>
          <a:p>
            <a:pPr algn="just"/>
            <a:endParaRPr lang="ca-ES" noProof="0" dirty="0"/>
          </a:p>
          <a:p>
            <a:pPr marL="342900" indent="-342900" algn="just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ca-ES" sz="24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22A0FE-4EFC-EE6B-844E-F736E95C678A}"/>
              </a:ext>
            </a:extLst>
          </p:cNvPr>
          <p:cNvSpPr txBox="1"/>
          <p:nvPr/>
        </p:nvSpPr>
        <p:spPr>
          <a:xfrm>
            <a:off x="766870" y="1257754"/>
            <a:ext cx="9091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3. ACCIONS A REALITZAR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243BB8-12E8-BB69-ADF6-6D426F50DF33}"/>
              </a:ext>
            </a:extLst>
          </p:cNvPr>
          <p:cNvSpPr txBox="1"/>
          <p:nvPr/>
        </p:nvSpPr>
        <p:spPr>
          <a:xfrm>
            <a:off x="872359" y="2259724"/>
            <a:ext cx="92616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noProof="0" dirty="0">
                <a:solidFill>
                  <a:srgbClr val="29AA97"/>
                </a:solidFill>
              </a:rPr>
              <a:t>AMB 2025: Elaboració Programa Metropolità Qualitat de l’Aire 2030</a:t>
            </a:r>
          </a:p>
          <a:p>
            <a:pPr algn="just"/>
            <a:endParaRPr lang="ca-ES" sz="2000" b="1" noProof="0" dirty="0">
              <a:solidFill>
                <a:srgbClr val="29AA97"/>
              </a:solidFill>
            </a:endParaRPr>
          </a:p>
          <a:p>
            <a:pPr algn="just"/>
            <a:r>
              <a:rPr lang="ca-ES" sz="2000" b="1" noProof="0" dirty="0">
                <a:solidFill>
                  <a:srgbClr val="29AA97"/>
                </a:solidFill>
              </a:rPr>
              <a:t>1. Establir accions en línia amb PQAH2027, PMMU2025-2030, PDU i Directiva 2024/2028 en els diferents àmbits.</a:t>
            </a:r>
          </a:p>
          <a:p>
            <a:pPr algn="just"/>
            <a:endParaRPr lang="ca-ES" sz="2000" b="1" noProof="0" dirty="0">
              <a:solidFill>
                <a:srgbClr val="29AA97"/>
              </a:solidFill>
            </a:endParaRPr>
          </a:p>
          <a:p>
            <a:pPr algn="just"/>
            <a:r>
              <a:rPr lang="ca-ES" sz="2000" b="1" noProof="0" dirty="0">
                <a:solidFill>
                  <a:srgbClr val="29AA97"/>
                </a:solidFill>
              </a:rPr>
              <a:t>2. Incorporar mesuraments indicatius i normatius per conèixer municipis on es requereixen accions prioritàries per situació actual de cara a assolir els nous límits.</a:t>
            </a:r>
          </a:p>
          <a:p>
            <a:pPr algn="just"/>
            <a:endParaRPr lang="ca-ES" sz="2000" b="1" noProof="0" dirty="0">
              <a:solidFill>
                <a:srgbClr val="29AA97"/>
              </a:solidFill>
            </a:endParaRPr>
          </a:p>
          <a:p>
            <a:pPr algn="just"/>
            <a:r>
              <a:rPr lang="ca-ES" sz="2000" b="1" noProof="0" dirty="0">
                <a:solidFill>
                  <a:srgbClr val="29AA97"/>
                </a:solidFill>
              </a:rPr>
              <a:t>3. Conèixer els efectes en la salut per cada municipi dels contaminants bàsics NO</a:t>
            </a:r>
            <a:r>
              <a:rPr lang="ca-ES" sz="2000" b="1" baseline="-25000" noProof="0" dirty="0">
                <a:solidFill>
                  <a:srgbClr val="29AA97"/>
                </a:solidFill>
              </a:rPr>
              <a:t>2</a:t>
            </a:r>
            <a:r>
              <a:rPr lang="ca-ES" sz="2000" b="1" noProof="0" dirty="0">
                <a:solidFill>
                  <a:srgbClr val="29AA97"/>
                </a:solidFill>
              </a:rPr>
              <a:t>, PM</a:t>
            </a:r>
            <a:r>
              <a:rPr lang="ca-ES" sz="2000" b="1" baseline="-25000" noProof="0" dirty="0">
                <a:solidFill>
                  <a:srgbClr val="29AA97"/>
                </a:solidFill>
              </a:rPr>
              <a:t>10</a:t>
            </a:r>
            <a:r>
              <a:rPr lang="ca-ES" sz="2000" b="1" noProof="0" dirty="0">
                <a:solidFill>
                  <a:srgbClr val="29AA97"/>
                </a:solidFill>
              </a:rPr>
              <a:t> i PM</a:t>
            </a:r>
            <a:r>
              <a:rPr lang="ca-ES" sz="2000" b="1" baseline="-25000" noProof="0" dirty="0">
                <a:solidFill>
                  <a:srgbClr val="29AA97"/>
                </a:solidFill>
              </a:rPr>
              <a:t>2,5</a:t>
            </a:r>
            <a:r>
              <a:rPr lang="ca-ES" sz="2000" b="1" noProof="0" dirty="0">
                <a:solidFill>
                  <a:srgbClr val="29AA97"/>
                </a:solidFill>
              </a:rPr>
              <a:t> i identificar els col·lectius diana en cada zona de cada municipi.</a:t>
            </a:r>
          </a:p>
          <a:p>
            <a:pPr algn="just"/>
            <a:endParaRPr lang="ca-ES" sz="2000" b="1" noProof="0" dirty="0">
              <a:solidFill>
                <a:srgbClr val="29AA97"/>
              </a:solidFill>
            </a:endParaRPr>
          </a:p>
          <a:p>
            <a:pPr algn="just"/>
            <a:r>
              <a:rPr lang="ca-ES" sz="2000" b="1" noProof="0" dirty="0">
                <a:solidFill>
                  <a:srgbClr val="29AA97"/>
                </a:solidFill>
              </a:rPr>
              <a:t>4. Col·laborar amb entitats públiques i privades per disposar de la informació així com, per afinar les accions a realitzar.</a:t>
            </a:r>
          </a:p>
        </p:txBody>
      </p:sp>
    </p:spTree>
    <p:extLst>
      <p:ext uri="{BB962C8B-B14F-4D97-AF65-F5344CB8AC3E}">
        <p14:creationId xmlns:p14="http://schemas.microsoft.com/office/powerpoint/2010/main" val="384531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495FE-9C31-FB1B-557A-4FA93351D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5DB3FD-899A-A96A-62E1-73C5A2343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33" y="2148"/>
            <a:ext cx="10694853" cy="75575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C2F54F0-05F8-459C-1B5D-A56D655FE15F}"/>
              </a:ext>
            </a:extLst>
          </p:cNvPr>
          <p:cNvSpPr/>
          <p:nvPr/>
        </p:nvSpPr>
        <p:spPr>
          <a:xfrm>
            <a:off x="766870" y="2838698"/>
            <a:ext cx="9367157" cy="12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60"/>
              </a:lnSpc>
            </a:pPr>
            <a:endParaRPr lang="ca-ES" sz="2400" b="1" noProof="0" dirty="0">
              <a:solidFill>
                <a:srgbClr val="29AA97"/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2160"/>
              </a:lnSpc>
            </a:pPr>
            <a:endParaRPr lang="ca-E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EB0FA105-75D7-4333-38D2-C462731D2771}"/>
              </a:ext>
            </a:extLst>
          </p:cNvPr>
          <p:cNvSpPr/>
          <p:nvPr/>
        </p:nvSpPr>
        <p:spPr>
          <a:xfrm>
            <a:off x="766870" y="2838698"/>
            <a:ext cx="9367157" cy="939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a-ES" noProof="0" dirty="0"/>
          </a:p>
          <a:p>
            <a:pPr algn="just"/>
            <a:endParaRPr lang="ca-ES" noProof="0" dirty="0"/>
          </a:p>
          <a:p>
            <a:pPr marL="342900" indent="-342900" algn="just">
              <a:lnSpc>
                <a:spcPts val="2160"/>
              </a:lnSpc>
              <a:buFont typeface="Arial" panose="020B0604020202020204" pitchFamily="34" charset="0"/>
              <a:buChar char="•"/>
            </a:pPr>
            <a:endParaRPr lang="ca-ES" sz="24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8FD8A4-16B4-016B-7664-49710ED7C5E3}"/>
              </a:ext>
            </a:extLst>
          </p:cNvPr>
          <p:cNvSpPr txBox="1"/>
          <p:nvPr/>
        </p:nvSpPr>
        <p:spPr>
          <a:xfrm>
            <a:off x="766870" y="1249458"/>
            <a:ext cx="9091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a-ES" sz="2400" b="1" noProof="0" dirty="0">
                <a:solidFill>
                  <a:srgbClr val="29AA97"/>
                </a:solidFill>
              </a:rPr>
              <a:t>4. REPTES</a:t>
            </a:r>
            <a:endParaRPr lang="ca-ES" sz="2400" b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250C21-8C2C-76B7-054A-FF70E11E423E}"/>
              </a:ext>
            </a:extLst>
          </p:cNvPr>
          <p:cNvSpPr txBox="1"/>
          <p:nvPr/>
        </p:nvSpPr>
        <p:spPr>
          <a:xfrm>
            <a:off x="766870" y="1755004"/>
            <a:ext cx="9261668" cy="4969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endParaRPr lang="ca-ES" sz="2000" b="1" noProof="0" dirty="0">
              <a:solidFill>
                <a:srgbClr val="29AA97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Transposició Directiva previst finals 2026.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Fulls de ruta i contingut per prorrogar l’assoliment límits.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Revisions periòdiques cada 5 anys.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Temps disponible-&gt; Horitzó 2030.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Temps per articular les accions.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Resultats, sorpreses i modificacions associades.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Processos Administratius complexes i llargs.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Pressupost i finançament.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Nous contaminants no explorats a nivell contaminants bàsics NO</a:t>
            </a:r>
            <a:r>
              <a:rPr lang="ca-ES" sz="2000" b="1" baseline="-25000" noProof="0" dirty="0">
                <a:solidFill>
                  <a:srgbClr val="29AA97"/>
                </a:solidFill>
              </a:rPr>
              <a:t>2</a:t>
            </a:r>
            <a:r>
              <a:rPr lang="ca-ES" sz="2000" b="1" noProof="0" dirty="0">
                <a:solidFill>
                  <a:srgbClr val="29AA97"/>
                </a:solidFill>
              </a:rPr>
              <a:t>, PM</a:t>
            </a:r>
            <a:r>
              <a:rPr lang="ca-ES" sz="2000" b="1" baseline="-25000" noProof="0" dirty="0">
                <a:solidFill>
                  <a:srgbClr val="29AA97"/>
                </a:solidFill>
              </a:rPr>
              <a:t>10</a:t>
            </a:r>
            <a:r>
              <a:rPr lang="ca-ES" sz="2000" b="1" noProof="0" dirty="0">
                <a:solidFill>
                  <a:srgbClr val="29AA97"/>
                </a:solidFill>
              </a:rPr>
              <a:t> i PM</a:t>
            </a:r>
            <a:r>
              <a:rPr lang="ca-ES" sz="2000" b="1" baseline="-25000" noProof="0" dirty="0">
                <a:solidFill>
                  <a:srgbClr val="29AA97"/>
                </a:solidFill>
              </a:rPr>
              <a:t>2,5</a:t>
            </a:r>
            <a:r>
              <a:rPr lang="ca-ES" sz="2000" b="1" noProof="0" dirty="0">
                <a:solidFill>
                  <a:srgbClr val="29AA97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a-ES" sz="2000" b="1" noProof="0" dirty="0">
                <a:solidFill>
                  <a:srgbClr val="29AA97"/>
                </a:solidFill>
              </a:rPr>
              <a:t>Participació ciutadana i comunicació tot i la finalitat “beneficis en salut”.</a:t>
            </a:r>
          </a:p>
        </p:txBody>
      </p:sp>
    </p:spTree>
    <p:extLst>
      <p:ext uri="{BB962C8B-B14F-4D97-AF65-F5344CB8AC3E}">
        <p14:creationId xmlns:p14="http://schemas.microsoft.com/office/powerpoint/2010/main" val="2780011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3985</TotalTime>
  <Words>605</Words>
  <Application>Microsoft Office PowerPoint</Application>
  <PresentationFormat>Personalizado</PresentationFormat>
  <Paragraphs>120</Paragraphs>
  <Slides>10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Veza Martinez, Elena</cp:lastModifiedBy>
  <cp:revision>59</cp:revision>
  <dcterms:created xsi:type="dcterms:W3CDTF">2025-09-18T08:30:58Z</dcterms:created>
  <dcterms:modified xsi:type="dcterms:W3CDTF">2025-10-14T12:52:19Z</dcterms:modified>
</cp:coreProperties>
</file>