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58" r:id="rId3"/>
    <p:sldId id="332" r:id="rId4"/>
    <p:sldId id="333" r:id="rId5"/>
    <p:sldId id="334" r:id="rId6"/>
    <p:sldId id="335" r:id="rId7"/>
    <p:sldId id="342" r:id="rId8"/>
    <p:sldId id="336" r:id="rId9"/>
    <p:sldId id="338" r:id="rId10"/>
    <p:sldId id="339" r:id="rId11"/>
    <p:sldId id="340" r:id="rId12"/>
    <p:sldId id="341" r:id="rId13"/>
    <p:sldId id="343" r:id="rId14"/>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E90"/>
    <a:srgbClr val="29AA97"/>
    <a:srgbClr val="28AA9B"/>
    <a:srgbClr val="28A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647" autoAdjust="0"/>
  </p:normalViewPr>
  <p:slideViewPr>
    <p:cSldViewPr snapToGrid="0">
      <p:cViewPr varScale="1">
        <p:scale>
          <a:sx n="51" d="100"/>
          <a:sy n="51" d="100"/>
        </p:scale>
        <p:origin x="2117"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4DE8B-79DE-482B-904D-1C703CE872D6}" type="datetimeFigureOut">
              <a:rPr lang="ca-ES" smtClean="0"/>
              <a:t>9/10/2025</a:t>
            </a:fld>
            <a:endParaRPr lang="ca-ES"/>
          </a:p>
        </p:txBody>
      </p:sp>
      <p:sp>
        <p:nvSpPr>
          <p:cNvPr id="4" name="Contenidor d'imatge de diapositiva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A5A1D-47E9-4036-A6D2-98B0E1DC1CB8}" type="slidenum">
              <a:rPr lang="ca-ES" smtClean="0"/>
              <a:t>‹#›</a:t>
            </a:fld>
            <a:endParaRPr lang="ca-ES"/>
          </a:p>
        </p:txBody>
      </p:sp>
    </p:spTree>
    <p:extLst>
      <p:ext uri="{BB962C8B-B14F-4D97-AF65-F5344CB8AC3E}">
        <p14:creationId xmlns:p14="http://schemas.microsoft.com/office/powerpoint/2010/main" val="268795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Moltes gràcies David, per la presentació.</a:t>
            </a:r>
          </a:p>
          <a:p>
            <a:r>
              <a:rPr lang="ca-ES" dirty="0"/>
              <a:t>Jo us vinc a explicar una mica el meu treball de tesi i la investigació que vam fer des del CAP de la Mina, a Sant Adrià del Besòs</a:t>
            </a:r>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1</a:t>
            </a:fld>
            <a:endParaRPr lang="ca-ES"/>
          </a:p>
        </p:txBody>
      </p:sp>
    </p:spTree>
    <p:extLst>
      <p:ext uri="{BB962C8B-B14F-4D97-AF65-F5344CB8AC3E}">
        <p14:creationId xmlns:p14="http://schemas.microsoft.com/office/powerpoint/2010/main" val="202871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sz="1200" b="0" i="0" u="none" strike="noStrike" dirty="0">
                <a:solidFill>
                  <a:srgbClr val="000000"/>
                </a:solidFill>
                <a:latin typeface="Calibri"/>
                <a:ea typeface="Calibri"/>
                <a:cs typeface="Calibri"/>
                <a:sym typeface="Calibri"/>
              </a:rPr>
              <a:t>Així, tal com hem vist en el nostre estudi, les PUF són potser les principals responsables de l'augment de la PA. Si tinguéssim més registre i més ampli segurament veurem associació en tots els </a:t>
            </a:r>
            <a:r>
              <a:rPr lang="ca-ES" sz="1200" b="0" i="0" u="none" strike="noStrike" dirty="0" err="1">
                <a:solidFill>
                  <a:srgbClr val="000000"/>
                </a:solidFill>
                <a:latin typeface="Calibri"/>
                <a:ea typeface="Calibri"/>
                <a:cs typeface="Calibri"/>
                <a:sym typeface="Calibri"/>
              </a:rPr>
              <a:t>lags</a:t>
            </a:r>
            <a:r>
              <a:rPr lang="ca-ES" sz="1200" b="0" i="0" u="none" strike="noStrike" dirty="0">
                <a:solidFill>
                  <a:srgbClr val="000000"/>
                </a:solidFill>
                <a:latin typeface="Calibri"/>
                <a:ea typeface="Calibri"/>
                <a:cs typeface="Calibri"/>
                <a:sym typeface="Calibri"/>
              </a:rPr>
              <a:t>. 
</a:t>
            </a:r>
            <a:br>
              <a:rPr lang="ca-ES" sz="1200" b="0" i="0" u="none" strike="noStrike" dirty="0">
                <a:solidFill>
                  <a:srgbClr val="000000"/>
                </a:solidFill>
                <a:latin typeface="Calibri"/>
                <a:ea typeface="Calibri"/>
                <a:cs typeface="Calibri"/>
                <a:sym typeface="Calibri"/>
              </a:rPr>
            </a:br>
            <a:r>
              <a:rPr lang="ca-ES" sz="1200" b="0" i="0" u="none" strike="noStrike" dirty="0">
                <a:solidFill>
                  <a:srgbClr val="000000"/>
                </a:solidFill>
                <a:latin typeface="Calibri"/>
                <a:ea typeface="Calibri"/>
                <a:cs typeface="Calibri"/>
                <a:sym typeface="Calibri"/>
              </a:rPr>
              <a:t>A més a més, a nivell CV se sap que un augment de 2mm PAD implica...
Si poguéssim evitar aquests contaminants, en la seva majoria provinents del tràfic, evitaríem el RCV....</a:t>
            </a:r>
            <a:endParaRPr lang="ca-ES"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10</a:t>
            </a:fld>
            <a:endParaRPr lang="ca-ES"/>
          </a:p>
        </p:txBody>
      </p:sp>
    </p:spTree>
    <p:extLst>
      <p:ext uri="{BB962C8B-B14F-4D97-AF65-F5344CB8AC3E}">
        <p14:creationId xmlns:p14="http://schemas.microsoft.com/office/powerpoint/2010/main" val="2113566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000000"/>
                </a:solidFill>
                <a:latin typeface="Calibri"/>
                <a:ea typeface="Calibri"/>
                <a:cs typeface="Calibri"/>
                <a:sym typeface="Calibri"/>
              </a:rPr>
              <a:t>Como mensajes finales para llevarnos a casa: la Contaminación atmosférica </a:t>
            </a:r>
            <a:r>
              <a:rPr lang="es-ES" sz="1200" b="0" i="0" u="none" strike="noStrike" dirty="0" err="1">
                <a:solidFill>
                  <a:srgbClr val="000000"/>
                </a:solidFill>
                <a:latin typeface="Calibri"/>
                <a:ea typeface="Calibri"/>
                <a:cs typeface="Calibri"/>
                <a:sym typeface="Calibri"/>
              </a:rPr>
              <a:t>és</a:t>
            </a:r>
            <a:r>
              <a:rPr lang="es-ES" sz="1200" b="0" i="0" u="none" strike="noStrike" dirty="0">
                <a:solidFill>
                  <a:srgbClr val="000000"/>
                </a:solidFill>
                <a:latin typeface="Calibri"/>
                <a:ea typeface="Calibri"/>
                <a:cs typeface="Calibri"/>
                <a:sym typeface="Calibri"/>
              </a:rPr>
              <a:t> el factor… </a:t>
            </a:r>
            <a:endParaRPr lang="es-ES" b="0"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11</a:t>
            </a:fld>
            <a:endParaRPr lang="ca-ES"/>
          </a:p>
        </p:txBody>
      </p:sp>
    </p:spTree>
    <p:extLst>
      <p:ext uri="{BB962C8B-B14F-4D97-AF65-F5344CB8AC3E}">
        <p14:creationId xmlns:p14="http://schemas.microsoft.com/office/powerpoint/2010/main" val="320571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3244-70BE-253C-059F-F9D07B16D440}"/>
            </a:ext>
          </a:extLst>
        </p:cNvPr>
        <p:cNvGrpSpPr/>
        <p:nvPr/>
      </p:nvGrpSpPr>
      <p:grpSpPr>
        <a:xfrm>
          <a:off x="0" y="0"/>
          <a:ext cx="0" cy="0"/>
          <a:chOff x="0" y="0"/>
          <a:chExt cx="0" cy="0"/>
        </a:xfrm>
      </p:grpSpPr>
      <p:sp>
        <p:nvSpPr>
          <p:cNvPr id="2" name="Contenidor d'imatge de diapositiva 1">
            <a:extLst>
              <a:ext uri="{FF2B5EF4-FFF2-40B4-BE49-F238E27FC236}">
                <a16:creationId xmlns:a16="http://schemas.microsoft.com/office/drawing/2014/main" id="{06712E97-B3F2-0E31-4B16-63EB457C8BE5}"/>
              </a:ext>
            </a:extLst>
          </p:cNvPr>
          <p:cNvSpPr>
            <a:spLocks noGrp="1" noRot="1" noChangeAspect="1"/>
          </p:cNvSpPr>
          <p:nvPr>
            <p:ph type="sldImg"/>
          </p:nvPr>
        </p:nvSpPr>
        <p:spPr/>
      </p:sp>
      <p:sp>
        <p:nvSpPr>
          <p:cNvPr id="3" name="Contenidor de notes 2">
            <a:extLst>
              <a:ext uri="{FF2B5EF4-FFF2-40B4-BE49-F238E27FC236}">
                <a16:creationId xmlns:a16="http://schemas.microsoft.com/office/drawing/2014/main" id="{E57DEA3B-D2C6-8FFF-F4A8-928DC89D91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Josefin Sans" pitchFamily="34" charset="0"/>
                <a:ea typeface="Josefin Sans" pitchFamily="34" charset="-122"/>
                <a:cs typeface="Josefin Sans" pitchFamily="34" charset="-120"/>
              </a:rPr>
              <a:t>La </a:t>
            </a:r>
            <a:r>
              <a:rPr lang="en-US" sz="1200" dirty="0" err="1">
                <a:solidFill>
                  <a:srgbClr val="000000"/>
                </a:solidFill>
                <a:latin typeface="Josefin Sans" pitchFamily="34" charset="0"/>
                <a:ea typeface="Josefin Sans" pitchFamily="34" charset="-122"/>
                <a:cs typeface="Josefin Sans" pitchFamily="34" charset="-120"/>
              </a:rPr>
              <a:t>investigació</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en</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contaminació</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atmosfèrica</a:t>
            </a:r>
            <a:r>
              <a:rPr lang="en-US" sz="1200" dirty="0">
                <a:solidFill>
                  <a:srgbClr val="000000"/>
                </a:solidFill>
                <a:latin typeface="Josefin Sans" pitchFamily="34" charset="0"/>
                <a:ea typeface="Josefin Sans" pitchFamily="34" charset="-122"/>
                <a:cs typeface="Josefin Sans" pitchFamily="34" charset="-120"/>
              </a:rPr>
              <a:t> i </a:t>
            </a:r>
            <a:r>
              <a:rPr lang="en-US" sz="1200" dirty="0" err="1">
                <a:solidFill>
                  <a:srgbClr val="000000"/>
                </a:solidFill>
                <a:latin typeface="Josefin Sans" pitchFamily="34" charset="0"/>
                <a:ea typeface="Josefin Sans" pitchFamily="34" charset="-122"/>
                <a:cs typeface="Josefin Sans" pitchFamily="34" charset="-120"/>
              </a:rPr>
              <a:t>salut</a:t>
            </a:r>
            <a:r>
              <a:rPr lang="en-US" sz="1200" dirty="0">
                <a:solidFill>
                  <a:srgbClr val="000000"/>
                </a:solidFill>
                <a:latin typeface="Josefin Sans" pitchFamily="34" charset="0"/>
                <a:ea typeface="Josefin Sans" pitchFamily="34" charset="-122"/>
                <a:cs typeface="Josefin Sans" pitchFamily="34" charset="-120"/>
              </a:rPr>
              <a:t> cardiovascular </a:t>
            </a:r>
            <a:r>
              <a:rPr lang="en-US" sz="1200" dirty="0" err="1">
                <a:solidFill>
                  <a:srgbClr val="000000"/>
                </a:solidFill>
                <a:latin typeface="Josefin Sans" pitchFamily="34" charset="0"/>
                <a:ea typeface="Josefin Sans" pitchFamily="34" charset="-122"/>
                <a:cs typeface="Josefin Sans" pitchFamily="34" charset="-120"/>
              </a:rPr>
              <a:t>obre</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noves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oportunitats</a:t>
            </a:r>
            <a:r>
              <a:rPr lang="en-US" sz="1200" dirty="0">
                <a:solidFill>
                  <a:srgbClr val="000000"/>
                </a:solidFill>
                <a:latin typeface="Josefin Sans" pitchFamily="34" charset="0"/>
                <a:ea typeface="Josefin Sans" pitchFamily="34" charset="-122"/>
                <a:cs typeface="Josefin Sans" pitchFamily="34" charset="-120"/>
              </a:rPr>
              <a:t> per a la </a:t>
            </a:r>
            <a:r>
              <a:rPr lang="en-US" sz="1200" dirty="0" err="1">
                <a:solidFill>
                  <a:srgbClr val="000000"/>
                </a:solidFill>
                <a:latin typeface="Josefin Sans" pitchFamily="34" charset="0"/>
                <a:ea typeface="Josefin Sans" pitchFamily="34" charset="-122"/>
                <a:cs typeface="Josefin Sans" pitchFamily="34" charset="-120"/>
              </a:rPr>
              <a:t>prevenció</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primària</a:t>
            </a:r>
            <a:r>
              <a:rPr lang="en-US" sz="1200" dirty="0">
                <a:solidFill>
                  <a:srgbClr val="000000"/>
                </a:solidFill>
                <a:latin typeface="Josefin Sans" pitchFamily="34" charset="0"/>
                <a:ea typeface="Josefin Sans" pitchFamily="34" charset="-122"/>
                <a:cs typeface="Josefin Sans" pitchFamily="34" charset="-120"/>
              </a:rPr>
              <a:t> i </a:t>
            </a:r>
            <a:r>
              <a:rPr lang="en-US" sz="1200" dirty="0" err="1">
                <a:solidFill>
                  <a:srgbClr val="000000"/>
                </a:solidFill>
                <a:latin typeface="Josefin Sans" pitchFamily="34" charset="0"/>
                <a:ea typeface="Josefin Sans" pitchFamily="34" charset="-122"/>
                <a:cs typeface="Josefin Sans" pitchFamily="34" charset="-120"/>
              </a:rPr>
              <a:t>secundària</a:t>
            </a:r>
            <a:r>
              <a:rPr lang="en-US" sz="1200" dirty="0">
                <a:solidFill>
                  <a:srgbClr val="000000"/>
                </a:solidFill>
                <a:latin typeface="Josefin Sans" pitchFamily="34" charset="0"/>
                <a:ea typeface="Josefin Sans" pitchFamily="34" charset="-122"/>
                <a:cs typeface="Josefin Sans" pitchFamily="34" charset="-120"/>
              </a:rPr>
              <a:t>. La </a:t>
            </a:r>
            <a:r>
              <a:rPr lang="en-US" sz="1200" dirty="0" err="1">
                <a:solidFill>
                  <a:srgbClr val="000000"/>
                </a:solidFill>
                <a:latin typeface="Josefin Sans" pitchFamily="34" charset="0"/>
                <a:ea typeface="Josefin Sans" pitchFamily="34" charset="-122"/>
                <a:cs typeface="Josefin Sans" pitchFamily="34" charset="-120"/>
              </a:rPr>
              <a:t>col·laboració</a:t>
            </a:r>
            <a:r>
              <a:rPr lang="en-US" sz="1200" dirty="0">
                <a:solidFill>
                  <a:srgbClr val="000000"/>
                </a:solidFill>
                <a:latin typeface="Josefin Sans" pitchFamily="34" charset="0"/>
                <a:ea typeface="Josefin Sans" pitchFamily="34" charset="-122"/>
                <a:cs typeface="Josefin Sans" pitchFamily="34" charset="-120"/>
              </a:rPr>
              <a:t> entre professionals </a:t>
            </a:r>
            <a:r>
              <a:rPr lang="en-US" sz="1200" dirty="0" err="1">
                <a:solidFill>
                  <a:srgbClr val="000000"/>
                </a:solidFill>
                <a:latin typeface="Josefin Sans" pitchFamily="34" charset="0"/>
                <a:ea typeface="Josefin Sans" pitchFamily="34" charset="-122"/>
                <a:cs typeface="Josefin Sans" pitchFamily="34" charset="-120"/>
              </a:rPr>
              <a:t>sanitaris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investigadors</a:t>
            </a:r>
            <a:r>
              <a:rPr lang="en-US" sz="1200" dirty="0">
                <a:solidFill>
                  <a:srgbClr val="000000"/>
                </a:solidFill>
                <a:latin typeface="Josefin Sans" pitchFamily="34" charset="0"/>
                <a:ea typeface="Josefin Sans" pitchFamily="34" charset="-122"/>
                <a:cs typeface="Josefin Sans" pitchFamily="34" charset="-120"/>
              </a:rPr>
              <a:t> i </a:t>
            </a:r>
            <a:r>
              <a:rPr lang="en-US" sz="1200" dirty="0" err="1">
                <a:solidFill>
                  <a:srgbClr val="000000"/>
                </a:solidFill>
                <a:latin typeface="Josefin Sans" pitchFamily="34" charset="0"/>
                <a:ea typeface="Josefin Sans" pitchFamily="34" charset="-122"/>
                <a:cs typeface="Josefin Sans" pitchFamily="34" charset="-120"/>
              </a:rPr>
              <a:t>responsables</a:t>
            </a:r>
            <a:r>
              <a:rPr lang="en-US" sz="1200" dirty="0">
                <a:solidFill>
                  <a:srgbClr val="000000"/>
                </a:solidFill>
                <a:latin typeface="Josefin Sans" pitchFamily="34" charset="0"/>
                <a:ea typeface="Josefin Sans" pitchFamily="34" charset="-122"/>
                <a:cs typeface="Josefin Sans" pitchFamily="34" charset="-120"/>
              </a:rPr>
              <a:t> de </a:t>
            </a:r>
            <a:r>
              <a:rPr lang="en-US" sz="1200" dirty="0" err="1">
                <a:solidFill>
                  <a:srgbClr val="000000"/>
                </a:solidFill>
                <a:latin typeface="Josefin Sans" pitchFamily="34" charset="0"/>
                <a:ea typeface="Josefin Sans" pitchFamily="34" charset="-122"/>
                <a:cs typeface="Josefin Sans" pitchFamily="34" charset="-120"/>
              </a:rPr>
              <a:t>polítiques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públiques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és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essencial</a:t>
            </a:r>
            <a:r>
              <a:rPr lang="en-US" sz="1200" dirty="0">
                <a:solidFill>
                  <a:srgbClr val="000000"/>
                </a:solidFill>
                <a:latin typeface="Josefin Sans" pitchFamily="34" charset="0"/>
                <a:ea typeface="Josefin Sans" pitchFamily="34" charset="-122"/>
                <a:cs typeface="Josefin Sans" pitchFamily="34" charset="-120"/>
              </a:rPr>
              <a:t> per </a:t>
            </a:r>
            <a:r>
              <a:rPr lang="en-US" sz="1200" dirty="0" err="1">
                <a:solidFill>
                  <a:srgbClr val="000000"/>
                </a:solidFill>
                <a:latin typeface="Josefin Sans" pitchFamily="34" charset="0"/>
                <a:ea typeface="Josefin Sans" pitchFamily="34" charset="-122"/>
                <a:cs typeface="Josefin Sans" pitchFamily="34" charset="-120"/>
              </a:rPr>
              <a:t>abordar</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aquest</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repte</a:t>
            </a:r>
            <a:r>
              <a:rPr lang="en-US" sz="1200" dirty="0">
                <a:solidFill>
                  <a:srgbClr val="000000"/>
                </a:solidFill>
                <a:latin typeface="Josefin Sans" pitchFamily="34" charset="0"/>
                <a:ea typeface="Josefin Sans" pitchFamily="34" charset="-122"/>
                <a:cs typeface="Josefin Sans" pitchFamily="34" charset="-120"/>
              </a:rPr>
              <a:t> 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Josefin Sans" pitchFamily="34" charset="0"/>
              <a:ea typeface="Josefin Sans" pitchFamily="34" charset="-122"/>
              <a:cs typeface="Josefin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Josefin Sans" pitchFamily="34" charset="0"/>
                <a:ea typeface="Josefin Sans" pitchFamily="34" charset="-122"/>
                <a:cs typeface="Josefin Sans" pitchFamily="34" charset="-120"/>
              </a:rPr>
              <a:t>Per a </a:t>
            </a:r>
            <a:r>
              <a:rPr lang="en-US" sz="1200" dirty="0" err="1">
                <a:solidFill>
                  <a:srgbClr val="000000"/>
                </a:solidFill>
                <a:latin typeface="Josefin Sans" pitchFamily="34" charset="0"/>
                <a:ea typeface="Josefin Sans" pitchFamily="34" charset="-122"/>
                <a:cs typeface="Josefin Sans" pitchFamily="34" charset="-120"/>
              </a:rPr>
              <a:t>més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informació</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sobre</a:t>
            </a:r>
            <a:r>
              <a:rPr lang="en-US" sz="1200" dirty="0">
                <a:solidFill>
                  <a:srgbClr val="000000"/>
                </a:solidFill>
                <a:latin typeface="Josefin Sans" pitchFamily="34" charset="0"/>
                <a:ea typeface="Josefin Sans" pitchFamily="34" charset="-122"/>
                <a:cs typeface="Josefin Sans" pitchFamily="34" charset="-120"/>
              </a:rPr>
              <a:t> protocols de </a:t>
            </a:r>
            <a:r>
              <a:rPr lang="en-US" sz="1200" dirty="0" err="1">
                <a:solidFill>
                  <a:srgbClr val="000000"/>
                </a:solidFill>
                <a:latin typeface="Josefin Sans" pitchFamily="34" charset="0"/>
                <a:ea typeface="Josefin Sans" pitchFamily="34" charset="-122"/>
                <a:cs typeface="Josefin Sans" pitchFamily="34" charset="-120"/>
              </a:rPr>
              <a:t>monitoratge</a:t>
            </a:r>
            <a:r>
              <a:rPr lang="en-US" sz="1200" dirty="0">
                <a:solidFill>
                  <a:srgbClr val="000000"/>
                </a:solidFill>
                <a:latin typeface="Josefin Sans" pitchFamily="34" charset="0"/>
                <a:ea typeface="Josefin Sans" pitchFamily="34" charset="-122"/>
                <a:cs typeface="Josefin Sans" pitchFamily="34" charset="-120"/>
              </a:rPr>
              <a:t> i </a:t>
            </a:r>
            <a:r>
              <a:rPr lang="en-US" sz="1200" dirty="0" err="1">
                <a:solidFill>
                  <a:srgbClr val="000000"/>
                </a:solidFill>
                <a:latin typeface="Josefin Sans" pitchFamily="34" charset="0"/>
                <a:ea typeface="Josefin Sans" pitchFamily="34" charset="-122"/>
                <a:cs typeface="Josefin Sans" pitchFamily="34" charset="-120"/>
              </a:rPr>
              <a:t>recomanacions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clíniques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consulteu</a:t>
            </a:r>
            <a:r>
              <a:rPr lang="en-US" sz="1200" dirty="0">
                <a:solidFill>
                  <a:srgbClr val="000000"/>
                </a:solidFill>
                <a:latin typeface="Josefin Sans" pitchFamily="34" charset="0"/>
                <a:ea typeface="Josefin Sans" pitchFamily="34" charset="-122"/>
                <a:cs typeface="Josefin Sans" pitchFamily="34" charset="-120"/>
              </a:rPr>
              <a:t> les </a:t>
            </a:r>
            <a:r>
              <a:rPr lang="en-US" sz="1200" dirty="0" err="1">
                <a:solidFill>
                  <a:srgbClr val="000000"/>
                </a:solidFill>
                <a:latin typeface="Josefin Sans" pitchFamily="34" charset="0"/>
                <a:ea typeface="Josefin Sans" pitchFamily="34" charset="-122"/>
                <a:cs typeface="Josefin Sans" pitchFamily="34" charset="-120"/>
              </a:rPr>
              <a:t>guies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actualitzades</a:t>
            </a:r>
            <a:r>
              <a:rPr lang="en-US" sz="1200" dirty="0">
                <a:solidFill>
                  <a:srgbClr val="000000"/>
                </a:solidFill>
                <a:latin typeface="Josefin Sans" pitchFamily="34" charset="0"/>
                <a:ea typeface="Josefin Sans" pitchFamily="34" charset="-122"/>
                <a:cs typeface="Josefin Sans" pitchFamily="34" charset="-120"/>
              </a:rPr>
              <a:t> de la </a:t>
            </a:r>
            <a:r>
              <a:rPr lang="en-US" sz="1200" dirty="0" err="1">
                <a:solidFill>
                  <a:srgbClr val="000000"/>
                </a:solidFill>
                <a:latin typeface="Josefin Sans" pitchFamily="34" charset="0"/>
                <a:ea typeface="Josefin Sans" pitchFamily="34" charset="-122"/>
                <a:cs typeface="Josefin Sans" pitchFamily="34" charset="-120"/>
              </a:rPr>
              <a:t>Societat</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Espanyola</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d'Hipertensió</a:t>
            </a:r>
            <a:r>
              <a:rPr lang="en-US" sz="1200" dirty="0">
                <a:solidFill>
                  <a:srgbClr val="000000"/>
                </a:solidFill>
                <a:latin typeface="Josefin Sans" pitchFamily="34" charset="0"/>
                <a:ea typeface="Josefin Sans" pitchFamily="34" charset="-122"/>
                <a:cs typeface="Josefin Sans" pitchFamily="34" charset="-120"/>
              </a:rPr>
              <a:t> i les </a:t>
            </a:r>
            <a:r>
              <a:rPr lang="en-US" sz="1200" dirty="0" err="1">
                <a:solidFill>
                  <a:srgbClr val="000000"/>
                </a:solidFill>
                <a:latin typeface="Josefin Sans" pitchFamily="34" charset="0"/>
                <a:ea typeface="Josefin Sans" pitchFamily="34" charset="-122"/>
                <a:cs typeface="Josefin Sans" pitchFamily="34" charset="-120"/>
              </a:rPr>
              <a:t>directrius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europees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sobre</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qualitat</a:t>
            </a:r>
            <a:r>
              <a:rPr lang="en-US" sz="1200" dirty="0">
                <a:solidFill>
                  <a:srgbClr val="000000"/>
                </a:solidFill>
                <a:latin typeface="Josefin Sans" pitchFamily="34" charset="0"/>
                <a:ea typeface="Josefin Sans" pitchFamily="34" charset="-122"/>
                <a:cs typeface="Josefin Sans" pitchFamily="34" charset="-120"/>
              </a:rPr>
              <a:t> de </a:t>
            </a:r>
            <a:r>
              <a:rPr lang="en-US" sz="1200" dirty="0" err="1">
                <a:solidFill>
                  <a:srgbClr val="000000"/>
                </a:solidFill>
                <a:latin typeface="Josefin Sans" pitchFamily="34" charset="0"/>
                <a:ea typeface="Josefin Sans" pitchFamily="34" charset="-122"/>
                <a:cs typeface="Josefin Sans" pitchFamily="34" charset="-120"/>
              </a:rPr>
              <a:t>l'aire</a:t>
            </a:r>
            <a:r>
              <a:rPr lang="en-US" sz="1200" dirty="0">
                <a:solidFill>
                  <a:srgbClr val="000000"/>
                </a:solidFill>
                <a:latin typeface="Josefin Sans" pitchFamily="34" charset="0"/>
                <a:ea typeface="Josefin Sans" pitchFamily="34" charset="-122"/>
                <a:cs typeface="Josefin Sans" pitchFamily="34" charset="-120"/>
              </a:rPr>
              <a:t>.</a:t>
            </a:r>
            <a:endParaRPr lang="en-US" sz="1200" dirty="0"/>
          </a:p>
          <a:p>
            <a:endParaRPr lang="ca-ES" dirty="0"/>
          </a:p>
        </p:txBody>
      </p:sp>
      <p:sp>
        <p:nvSpPr>
          <p:cNvPr id="4" name="Contenidor de número de diapositiva 3">
            <a:extLst>
              <a:ext uri="{FF2B5EF4-FFF2-40B4-BE49-F238E27FC236}">
                <a16:creationId xmlns:a16="http://schemas.microsoft.com/office/drawing/2014/main" id="{A93389F0-DFE2-D63C-6614-265659890A5A}"/>
              </a:ext>
            </a:extLst>
          </p:cNvPr>
          <p:cNvSpPr>
            <a:spLocks noGrp="1"/>
          </p:cNvSpPr>
          <p:nvPr>
            <p:ph type="sldNum" sz="quarter" idx="5"/>
          </p:nvPr>
        </p:nvSpPr>
        <p:spPr/>
        <p:txBody>
          <a:bodyPr/>
          <a:lstStyle/>
          <a:p>
            <a:fld id="{3A0A5A1D-47E9-4036-A6D2-98B0E1DC1CB8}" type="slidenum">
              <a:rPr lang="ca-ES" smtClean="0"/>
              <a:t>13</a:t>
            </a:fld>
            <a:endParaRPr lang="ca-ES"/>
          </a:p>
        </p:txBody>
      </p:sp>
    </p:spTree>
    <p:extLst>
      <p:ext uri="{BB962C8B-B14F-4D97-AF65-F5344CB8AC3E}">
        <p14:creationId xmlns:p14="http://schemas.microsoft.com/office/powerpoint/2010/main" val="308768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Com</a:t>
            </a:r>
            <a:r>
              <a:rPr lang="es-ES" dirty="0"/>
              <a:t> </a:t>
            </a:r>
            <a:r>
              <a:rPr lang="es-ES" dirty="0" err="1"/>
              <a:t>molts</a:t>
            </a:r>
            <a:r>
              <a:rPr lang="es-ES" dirty="0"/>
              <a:t> ja </a:t>
            </a:r>
            <a:r>
              <a:rPr lang="es-ES" dirty="0" err="1"/>
              <a:t>coneixeu</a:t>
            </a:r>
            <a:r>
              <a:rPr lang="es-ES" dirty="0"/>
              <a:t>, la HTA </a:t>
            </a:r>
            <a:r>
              <a:rPr lang="es-ES" dirty="0" err="1"/>
              <a:t>és</a:t>
            </a:r>
            <a:r>
              <a:rPr lang="es-ES" dirty="0"/>
              <a:t> el factor de </a:t>
            </a:r>
            <a:r>
              <a:rPr lang="es-ES" dirty="0" err="1"/>
              <a:t>risc</a:t>
            </a:r>
            <a:r>
              <a:rPr lang="es-ES" dirty="0"/>
              <a:t> </a:t>
            </a:r>
            <a:r>
              <a:rPr lang="es-ES" dirty="0" err="1"/>
              <a:t>més</a:t>
            </a:r>
            <a:r>
              <a:rPr lang="es-ES" dirty="0"/>
              <a:t> </a:t>
            </a:r>
            <a:r>
              <a:rPr lang="es-ES" dirty="0" err="1"/>
              <a:t>important</a:t>
            </a:r>
            <a:r>
              <a:rPr lang="es-ES" dirty="0"/>
              <a:t> per la </a:t>
            </a:r>
            <a:r>
              <a:rPr lang="es-ES" dirty="0" err="1"/>
              <a:t>mortalitat</a:t>
            </a:r>
            <a:r>
              <a:rPr lang="es-ES" dirty="0"/>
              <a:t> global.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Però</a:t>
            </a:r>
            <a:r>
              <a:rPr lang="es-ES" dirty="0"/>
              <a:t> </a:t>
            </a:r>
            <a:r>
              <a:rPr lang="es-ES" dirty="0" err="1"/>
              <a:t>publicat</a:t>
            </a:r>
            <a:r>
              <a:rPr lang="es-ES" dirty="0"/>
              <a:t> el 2020 la CA es posiciona </a:t>
            </a:r>
            <a:r>
              <a:rPr lang="es-ES" dirty="0" err="1"/>
              <a:t>com</a:t>
            </a:r>
            <a:r>
              <a:rPr lang="es-ES" dirty="0"/>
              <a:t> a 4ª causa de </a:t>
            </a:r>
            <a:r>
              <a:rPr lang="es-ES" dirty="0" err="1"/>
              <a:t>mortalitat</a:t>
            </a:r>
            <a:r>
              <a:rPr lang="es-ES" dirty="0"/>
              <a:t> global (</a:t>
            </a:r>
            <a:r>
              <a:rPr lang="es-ES" dirty="0" err="1"/>
              <a:t>amb</a:t>
            </a:r>
            <a:r>
              <a:rPr lang="es-ES" dirty="0"/>
              <a:t> </a:t>
            </a:r>
            <a:r>
              <a:rPr lang="es-ES" dirty="0" err="1"/>
              <a:t>més</a:t>
            </a:r>
            <a:r>
              <a:rPr lang="es-ES" dirty="0"/>
              <a:t> de 6,67 </a:t>
            </a:r>
            <a:r>
              <a:rPr lang="es-ES" dirty="0" err="1"/>
              <a:t>milions</a:t>
            </a:r>
            <a:r>
              <a:rPr lang="es-ES" dirty="0"/>
              <a:t> de </a:t>
            </a:r>
            <a:r>
              <a:rPr lang="es-ES" dirty="0" err="1"/>
              <a:t>morts</a:t>
            </a:r>
            <a:r>
              <a:rPr lang="es-ES" dirty="0"/>
              <a:t> a nivel mundial). </a:t>
            </a:r>
            <a:r>
              <a:rPr lang="es-ES" dirty="0" err="1"/>
              <a:t>Com</a:t>
            </a:r>
            <a:r>
              <a:rPr lang="es-ES" dirty="0"/>
              <a:t> </a:t>
            </a:r>
            <a:r>
              <a:rPr lang="es-ES" dirty="0" err="1"/>
              <a:t>veieu</a:t>
            </a:r>
            <a:r>
              <a:rPr lang="es-ES" dirty="0"/>
              <a:t> es tracta de dos </a:t>
            </a:r>
            <a:r>
              <a:rPr lang="es-ES" dirty="0" err="1"/>
              <a:t>factors</a:t>
            </a:r>
            <a:r>
              <a:rPr lang="es-ES" dirty="0"/>
              <a:t> de </a:t>
            </a:r>
            <a:r>
              <a:rPr lang="es-ES" dirty="0" err="1"/>
              <a:t>risc</a:t>
            </a:r>
            <a:r>
              <a:rPr lang="es-ES" dirty="0"/>
              <a:t> </a:t>
            </a:r>
            <a:r>
              <a:rPr lang="es-ES" dirty="0" err="1"/>
              <a:t>d’alt</a:t>
            </a:r>
            <a:r>
              <a:rPr lang="es-ES" dirty="0"/>
              <a:t> 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Josefin Sans" pitchFamily="34" charset="0"/>
                <a:ea typeface="Josefin Sans" pitchFamily="34" charset="-122"/>
                <a:cs typeface="Josefin Sans" pitchFamily="34" charset="-120"/>
              </a:rPr>
              <a:t>Segons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dades</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publicades</a:t>
            </a:r>
            <a:r>
              <a:rPr lang="en-US" sz="1200" dirty="0">
                <a:solidFill>
                  <a:srgbClr val="000000"/>
                </a:solidFill>
                <a:latin typeface="Josefin Sans" pitchFamily="34" charset="0"/>
                <a:ea typeface="Josefin Sans" pitchFamily="34" charset="-122"/>
                <a:cs typeface="Josefin Sans" pitchFamily="34" charset="-120"/>
              </a:rPr>
              <a:t> a The Lancet </a:t>
            </a:r>
            <a:r>
              <a:rPr lang="en-US" sz="1200" dirty="0" err="1">
                <a:solidFill>
                  <a:srgbClr val="000000"/>
                </a:solidFill>
                <a:latin typeface="Josefin Sans" pitchFamily="34" charset="0"/>
                <a:ea typeface="Josefin Sans" pitchFamily="34" charset="-122"/>
                <a:cs typeface="Josefin Sans" pitchFamily="34" charset="-120"/>
              </a:rPr>
              <a:t>el</a:t>
            </a:r>
            <a:r>
              <a:rPr lang="en-US" sz="1200" dirty="0">
                <a:solidFill>
                  <a:srgbClr val="000000"/>
                </a:solidFill>
                <a:latin typeface="Josefin Sans" pitchFamily="34" charset="0"/>
                <a:ea typeface="Josefin Sans" pitchFamily="34" charset="-122"/>
                <a:cs typeface="Josefin Sans" pitchFamily="34" charset="-120"/>
              </a:rPr>
              <a:t> 2020, la </a:t>
            </a:r>
            <a:r>
              <a:rPr lang="en-US" sz="1200" dirty="0" err="1">
                <a:solidFill>
                  <a:srgbClr val="000000"/>
                </a:solidFill>
                <a:latin typeface="Josefin Sans" pitchFamily="34" charset="0"/>
                <a:ea typeface="Josefin Sans" pitchFamily="34" charset="-122"/>
                <a:cs typeface="Josefin Sans" pitchFamily="34" charset="-120"/>
              </a:rPr>
              <a:t>contaminació</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atmosfèrica</a:t>
            </a:r>
            <a:r>
              <a:rPr lang="en-US" sz="1200" dirty="0">
                <a:solidFill>
                  <a:srgbClr val="000000"/>
                </a:solidFill>
                <a:latin typeface="Josefin Sans" pitchFamily="34" charset="0"/>
                <a:ea typeface="Josefin Sans" pitchFamily="34" charset="-122"/>
                <a:cs typeface="Josefin Sans" pitchFamily="34" charset="-120"/>
              </a:rPr>
              <a:t> es </a:t>
            </a:r>
            <a:r>
              <a:rPr lang="en-US" sz="1200" dirty="0" err="1">
                <a:solidFill>
                  <a:srgbClr val="000000"/>
                </a:solidFill>
                <a:latin typeface="Josefin Sans" pitchFamily="34" charset="0"/>
                <a:ea typeface="Josefin Sans" pitchFamily="34" charset="-122"/>
                <a:cs typeface="Josefin Sans" pitchFamily="34" charset="-120"/>
              </a:rPr>
              <a:t>posiciona</a:t>
            </a:r>
            <a:r>
              <a:rPr lang="en-US" sz="1200" dirty="0">
                <a:solidFill>
                  <a:srgbClr val="000000"/>
                </a:solidFill>
                <a:latin typeface="Josefin Sans" pitchFamily="34" charset="0"/>
                <a:ea typeface="Josefin Sans" pitchFamily="34" charset="-122"/>
                <a:cs typeface="Josefin Sans" pitchFamily="34" charset="-120"/>
              </a:rPr>
              <a:t> com un dels principals factors de </a:t>
            </a:r>
            <a:r>
              <a:rPr lang="en-US" sz="1200" dirty="0" err="1">
                <a:solidFill>
                  <a:srgbClr val="000000"/>
                </a:solidFill>
                <a:latin typeface="Josefin Sans" pitchFamily="34" charset="0"/>
                <a:ea typeface="Josefin Sans" pitchFamily="34" charset="-122"/>
                <a:cs typeface="Josefin Sans" pitchFamily="34" charset="-120"/>
              </a:rPr>
              <a:t>risc</a:t>
            </a:r>
            <a:r>
              <a:rPr lang="en-US" sz="1200" dirty="0">
                <a:solidFill>
                  <a:srgbClr val="000000"/>
                </a:solidFill>
                <a:latin typeface="Josefin Sans" pitchFamily="34" charset="0"/>
                <a:ea typeface="Josefin Sans" pitchFamily="34" charset="-122"/>
                <a:cs typeface="Josefin Sans" pitchFamily="34" charset="-120"/>
              </a:rPr>
              <a:t> de </a:t>
            </a:r>
            <a:r>
              <a:rPr lang="en-US" sz="1200" dirty="0" err="1">
                <a:solidFill>
                  <a:srgbClr val="000000"/>
                </a:solidFill>
                <a:latin typeface="Josefin Sans" pitchFamily="34" charset="0"/>
                <a:ea typeface="Josefin Sans" pitchFamily="34" charset="-122"/>
                <a:cs typeface="Josefin Sans" pitchFamily="34" charset="-120"/>
              </a:rPr>
              <a:t>mortalitat</a:t>
            </a:r>
            <a:r>
              <a:rPr lang="en-US" sz="1200" dirty="0">
                <a:solidFill>
                  <a:srgbClr val="000000"/>
                </a:solidFill>
                <a:latin typeface="Josefin Sans" pitchFamily="34" charset="0"/>
                <a:ea typeface="Josefin Sans" pitchFamily="34" charset="-122"/>
                <a:cs typeface="Josefin Sans" pitchFamily="34" charset="-120"/>
              </a:rPr>
              <a:t> global. </a:t>
            </a:r>
            <a:r>
              <a:rPr lang="en-US" sz="1200" dirty="0" err="1">
                <a:solidFill>
                  <a:srgbClr val="000000"/>
                </a:solidFill>
                <a:latin typeface="Josefin Sans" pitchFamily="34" charset="0"/>
                <a:ea typeface="Josefin Sans" pitchFamily="34" charset="-122"/>
                <a:cs typeface="Josefin Sans" pitchFamily="34" charset="-120"/>
              </a:rPr>
              <a:t>L'anàlisi</a:t>
            </a:r>
            <a:r>
              <a:rPr lang="en-US" sz="1200" dirty="0">
                <a:solidFill>
                  <a:srgbClr val="000000"/>
                </a:solidFill>
                <a:latin typeface="Josefin Sans" pitchFamily="34" charset="0"/>
                <a:ea typeface="Josefin Sans" pitchFamily="34" charset="-122"/>
                <a:cs typeface="Josefin Sans" pitchFamily="34" charset="-120"/>
              </a:rPr>
              <a:t> de la </a:t>
            </a:r>
            <a:r>
              <a:rPr lang="en-US" sz="1200" dirty="0" err="1">
                <a:solidFill>
                  <a:srgbClr val="000000"/>
                </a:solidFill>
                <a:latin typeface="Josefin Sans" pitchFamily="34" charset="0"/>
                <a:ea typeface="Josefin Sans" pitchFamily="34" charset="-122"/>
                <a:cs typeface="Josefin Sans" pitchFamily="34" charset="-120"/>
              </a:rPr>
              <a:t>càrrega</a:t>
            </a:r>
            <a:r>
              <a:rPr lang="en-US" sz="1200" dirty="0">
                <a:solidFill>
                  <a:srgbClr val="000000"/>
                </a:solidFill>
                <a:latin typeface="Josefin Sans" pitchFamily="34" charset="0"/>
                <a:ea typeface="Josefin Sans" pitchFamily="34" charset="-122"/>
                <a:cs typeface="Josefin Sans" pitchFamily="34" charset="-120"/>
              </a:rPr>
              <a:t> global de </a:t>
            </a:r>
            <a:r>
              <a:rPr lang="en-US" sz="1200" dirty="0" err="1">
                <a:solidFill>
                  <a:srgbClr val="000000"/>
                </a:solidFill>
                <a:latin typeface="Josefin Sans" pitchFamily="34" charset="0"/>
                <a:ea typeface="Josefin Sans" pitchFamily="34" charset="-122"/>
                <a:cs typeface="Josefin Sans" pitchFamily="34" charset="-120"/>
              </a:rPr>
              <a:t>morbiditat</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demostra</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que</a:t>
            </a:r>
            <a:r>
              <a:rPr lang="en-US" sz="1200" dirty="0">
                <a:solidFill>
                  <a:srgbClr val="000000"/>
                </a:solidFill>
                <a:latin typeface="Josefin Sans" pitchFamily="34" charset="0"/>
                <a:ea typeface="Josefin Sans" pitchFamily="34" charset="-122"/>
                <a:cs typeface="Josefin Sans" pitchFamily="34" charset="-120"/>
              </a:rPr>
              <a:t> la </a:t>
            </a:r>
            <a:r>
              <a:rPr lang="en-US" sz="1200" dirty="0" err="1">
                <a:solidFill>
                  <a:srgbClr val="000000"/>
                </a:solidFill>
                <a:latin typeface="Josefin Sans" pitchFamily="34" charset="0"/>
                <a:ea typeface="Josefin Sans" pitchFamily="34" charset="-122"/>
                <a:cs typeface="Josefin Sans" pitchFamily="34" charset="-120"/>
              </a:rPr>
              <a:t>contaminació</a:t>
            </a:r>
            <a:r>
              <a:rPr lang="en-US" sz="1200" dirty="0">
                <a:solidFill>
                  <a:srgbClr val="000000"/>
                </a:solidFill>
                <a:latin typeface="Josefin Sans" pitchFamily="34" charset="0"/>
                <a:ea typeface="Josefin Sans" pitchFamily="34" charset="-122"/>
                <a:cs typeface="Josefin Sans" pitchFamily="34" charset="-120"/>
              </a:rPr>
              <a:t> de </a:t>
            </a:r>
            <a:r>
              <a:rPr lang="en-US" sz="1200" dirty="0" err="1">
                <a:solidFill>
                  <a:srgbClr val="000000"/>
                </a:solidFill>
                <a:latin typeface="Josefin Sans" pitchFamily="34" charset="0"/>
                <a:ea typeface="Josefin Sans" pitchFamily="34" charset="-122"/>
                <a:cs typeface="Josefin Sans" pitchFamily="34" charset="-120"/>
              </a:rPr>
              <a:t>l'aire</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contribueix</a:t>
            </a:r>
            <a:r>
              <a:rPr lang="en-US" sz="1200" dirty="0">
                <a:solidFill>
                  <a:srgbClr val="000000"/>
                </a:solidFill>
                <a:latin typeface="Josefin Sans" pitchFamily="34" charset="0"/>
                <a:ea typeface="Josefin Sans" pitchFamily="34" charset="-122"/>
                <a:cs typeface="Josefin Sans" pitchFamily="34" charset="-120"/>
              </a:rPr>
              <a:t> de </a:t>
            </a:r>
            <a:r>
              <a:rPr lang="en-US" sz="1200" dirty="0" err="1">
                <a:solidFill>
                  <a:srgbClr val="000000"/>
                </a:solidFill>
                <a:latin typeface="Josefin Sans" pitchFamily="34" charset="0"/>
                <a:ea typeface="Josefin Sans" pitchFamily="34" charset="-122"/>
                <a:cs typeface="Josefin Sans" pitchFamily="34" charset="-120"/>
              </a:rPr>
              <a:t>manera</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substancial</a:t>
            </a:r>
            <a:r>
              <a:rPr lang="en-US" sz="1200" dirty="0">
                <a:solidFill>
                  <a:srgbClr val="000000"/>
                </a:solidFill>
                <a:latin typeface="Josefin Sans" pitchFamily="34" charset="0"/>
                <a:ea typeface="Josefin Sans" pitchFamily="34" charset="-122"/>
                <a:cs typeface="Josefin Sans" pitchFamily="34" charset="-120"/>
              </a:rPr>
              <a:t> a la </a:t>
            </a:r>
            <a:r>
              <a:rPr lang="en-US" sz="1200" dirty="0" err="1">
                <a:solidFill>
                  <a:srgbClr val="000000"/>
                </a:solidFill>
                <a:latin typeface="Josefin Sans" pitchFamily="34" charset="0"/>
                <a:ea typeface="Josefin Sans" pitchFamily="34" charset="-122"/>
                <a:cs typeface="Josefin Sans" pitchFamily="34" charset="-120"/>
              </a:rPr>
              <a:t>mortalitat</a:t>
            </a:r>
            <a:r>
              <a:rPr lang="en-US" sz="1200" dirty="0">
                <a:solidFill>
                  <a:srgbClr val="000000"/>
                </a:solidFill>
                <a:latin typeface="Josefin Sans" pitchFamily="34" charset="0"/>
                <a:ea typeface="Josefin Sans" pitchFamily="34" charset="-122"/>
                <a:cs typeface="Josefin Sans" pitchFamily="34" charset="-120"/>
              </a:rPr>
              <a:t> cardiovascular </a:t>
            </a:r>
            <a:r>
              <a:rPr lang="en-US" sz="1200" dirty="0" err="1">
                <a:solidFill>
                  <a:srgbClr val="000000"/>
                </a:solidFill>
                <a:latin typeface="Josefin Sans" pitchFamily="34" charset="0"/>
                <a:ea typeface="Josefin Sans" pitchFamily="34" charset="-122"/>
                <a:cs typeface="Josefin Sans" pitchFamily="34" charset="-120"/>
              </a:rPr>
              <a:t>prematura</a:t>
            </a:r>
            <a:r>
              <a:rPr lang="en-US" sz="1200" dirty="0">
                <a:solidFill>
                  <a:srgbClr val="000000"/>
                </a:solidFill>
                <a:latin typeface="Josefin Sans" pitchFamily="34" charset="0"/>
                <a:ea typeface="Josefin Sans" pitchFamily="34" charset="-122"/>
                <a:cs typeface="Josefin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2</a:t>
            </a:fld>
            <a:endParaRPr lang="ca-ES"/>
          </a:p>
        </p:txBody>
      </p:sp>
    </p:spTree>
    <p:extLst>
      <p:ext uri="{BB962C8B-B14F-4D97-AF65-F5344CB8AC3E}">
        <p14:creationId xmlns:p14="http://schemas.microsoft.com/office/powerpoint/2010/main" val="49944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I si mirem com afecta aquesta CA sobre el sistema vascular, veiem que quan es donen les condicions ideals: tempestes de pols + baixa humitat </a:t>
            </a:r>
            <a:r>
              <a:rPr lang="ca-ES" dirty="0">
                <a:sym typeface="Wingdings" panose="05000000000000000000" pitchFamily="2" charset="2"/>
              </a:rPr>
              <a:t> s’acumulen contaminants a l’atmosfera a nivell vascular formació de plaques </a:t>
            </a:r>
            <a:r>
              <a:rPr lang="ca-ES" dirty="0" err="1">
                <a:sym typeface="Wingdings" panose="05000000000000000000" pitchFamily="2" charset="2"/>
              </a:rPr>
              <a:t>ateroescleròtica</a:t>
            </a:r>
            <a:r>
              <a:rPr lang="ca-ES" dirty="0">
                <a:sym typeface="Wingdings" panose="05000000000000000000" pitchFamily="2" charset="2"/>
              </a:rPr>
              <a:t>  obstrucció dels vasos  augment de les hospitalitzacions i mort CV</a:t>
            </a:r>
            <a:endParaRPr lang="ca-ES"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3</a:t>
            </a:fld>
            <a:endParaRPr lang="ca-ES"/>
          </a:p>
        </p:txBody>
      </p:sp>
    </p:spTree>
    <p:extLst>
      <p:ext uri="{BB962C8B-B14F-4D97-AF65-F5344CB8AC3E}">
        <p14:creationId xmlns:p14="http://schemas.microsoft.com/office/powerpoint/2010/main" val="428221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ca-ES" dirty="0"/>
              <a:t>Quan mirem específicament PA se’n coneixen 3 vies: </a:t>
            </a:r>
          </a:p>
          <a:p>
            <a:pPr marL="0" lvl="0" indent="0" algn="l" rtl="0">
              <a:lnSpc>
                <a:spcPct val="115000"/>
              </a:lnSpc>
              <a:spcBef>
                <a:spcPts val="0"/>
              </a:spcBef>
              <a:spcAft>
                <a:spcPts val="0"/>
              </a:spcAft>
              <a:buClr>
                <a:schemeClr val="dk1"/>
              </a:buClr>
              <a:buSzPts val="1100"/>
              <a:buFont typeface="Arial"/>
              <a:buNone/>
            </a:pPr>
            <a:r>
              <a:rPr lang="ca-ES" b="1" dirty="0"/>
              <a:t>1a: </a:t>
            </a:r>
            <a:r>
              <a:rPr lang="ca-ES" dirty="0"/>
              <a:t>entrada dels contaminants al pulmó</a:t>
            </a:r>
            <a:r>
              <a:rPr lang="ca-ES" dirty="0">
                <a:latin typeface="Arial"/>
                <a:cs typeface="Arial"/>
                <a:sym typeface="Arial"/>
              </a:rPr>
              <a:t> </a:t>
            </a:r>
            <a:r>
              <a:rPr lang="ca-ES" dirty="0">
                <a:latin typeface="Arial"/>
                <a:cs typeface="Arial"/>
                <a:sym typeface="Wingdings" panose="05000000000000000000" pitchFamily="2" charset="2"/>
              </a:rPr>
              <a:t></a:t>
            </a:r>
            <a:r>
              <a:rPr lang="ca-ES" dirty="0"/>
              <a:t> alt. Receptors nerviosos </a:t>
            </a:r>
            <a:r>
              <a:rPr lang="ca-ES" dirty="0">
                <a:sym typeface="Wingdings" panose="05000000000000000000" pitchFamily="2" charset="2"/>
              </a:rPr>
              <a:t> </a:t>
            </a:r>
            <a:r>
              <a:rPr lang="ca-ES" dirty="0"/>
              <a:t>afectació ràpida del SNA</a:t>
            </a:r>
            <a:r>
              <a:rPr lang="ca-ES" dirty="0">
                <a:latin typeface="Arial"/>
                <a:cs typeface="Arial"/>
                <a:sym typeface="Arial"/>
              </a:rPr>
              <a:t> </a:t>
            </a:r>
            <a:r>
              <a:rPr lang="ca-ES" dirty="0">
                <a:latin typeface="Arial"/>
                <a:cs typeface="Arial"/>
                <a:sym typeface="Wingdings" panose="05000000000000000000" pitchFamily="2" charset="2"/>
              </a:rPr>
              <a:t></a:t>
            </a:r>
            <a:r>
              <a:rPr lang="ca-ES" dirty="0"/>
              <a:t> vasoconstricció </a:t>
            </a:r>
            <a:r>
              <a:rPr lang="ca-ES" dirty="0">
                <a:sym typeface="Wingdings" panose="05000000000000000000" pitchFamily="2" charset="2"/>
              </a:rPr>
              <a:t></a:t>
            </a:r>
            <a:r>
              <a:rPr lang="ca-ES" dirty="0"/>
              <a:t> alt. </a:t>
            </a:r>
            <a:r>
              <a:rPr lang="ca-ES" dirty="0" err="1"/>
              <a:t>Hemodi</a:t>
            </a:r>
            <a:r>
              <a:rPr lang="ca-ES" dirty="0"/>
              <a:t> </a:t>
            </a:r>
            <a:r>
              <a:rPr lang="ca-ES" dirty="0">
                <a:sym typeface="Wingdings" panose="05000000000000000000" pitchFamily="2" charset="2"/>
              </a:rPr>
              <a:t> </a:t>
            </a:r>
            <a:r>
              <a:rPr lang="ca-ES" dirty="0"/>
              <a:t>HTA</a:t>
            </a:r>
          </a:p>
          <a:p>
            <a:pPr marL="0" lvl="0" indent="0" algn="l" rtl="0">
              <a:lnSpc>
                <a:spcPct val="115000"/>
              </a:lnSpc>
              <a:spcBef>
                <a:spcPts val="0"/>
              </a:spcBef>
              <a:spcAft>
                <a:spcPts val="0"/>
              </a:spcAft>
              <a:buClr>
                <a:schemeClr val="dk1"/>
              </a:buClr>
              <a:buSzPts val="1100"/>
              <a:buFont typeface="Arial"/>
              <a:buNone/>
            </a:pPr>
            <a:endParaRPr lang="ca-ES" b="1" dirty="0"/>
          </a:p>
          <a:p>
            <a:pPr marL="0" lvl="0" indent="0" algn="l" rtl="0">
              <a:lnSpc>
                <a:spcPct val="115000"/>
              </a:lnSpc>
              <a:spcBef>
                <a:spcPts val="0"/>
              </a:spcBef>
              <a:spcAft>
                <a:spcPts val="0"/>
              </a:spcAft>
              <a:buClr>
                <a:schemeClr val="dk1"/>
              </a:buClr>
              <a:buSzPts val="1100"/>
              <a:buFont typeface="Arial"/>
              <a:buNone/>
            </a:pPr>
            <a:r>
              <a:rPr lang="ca-ES" b="1" dirty="0"/>
              <a:t>2a: </a:t>
            </a:r>
            <a:r>
              <a:rPr lang="ca-ES" dirty="0"/>
              <a:t>més ben estudiada</a:t>
            </a:r>
            <a:r>
              <a:rPr lang="ca-ES" dirty="0">
                <a:latin typeface="Arial"/>
                <a:cs typeface="Arial"/>
                <a:sym typeface="Arial"/>
              </a:rPr>
              <a:t> </a:t>
            </a:r>
            <a:r>
              <a:rPr lang="ca-ES" dirty="0">
                <a:latin typeface="Arial"/>
                <a:cs typeface="Arial"/>
                <a:sym typeface="Wingdings" panose="05000000000000000000" pitchFamily="2" charset="2"/>
              </a:rPr>
              <a:t></a:t>
            </a:r>
            <a:r>
              <a:rPr lang="ca-ES" dirty="0"/>
              <a:t> naso-faringe-pulmonar</a:t>
            </a:r>
            <a:r>
              <a:rPr lang="ca-ES" dirty="0">
                <a:latin typeface="Arial"/>
                <a:cs typeface="Arial"/>
                <a:sym typeface="Arial"/>
              </a:rPr>
              <a:t> </a:t>
            </a:r>
            <a:r>
              <a:rPr lang="ca-ES" dirty="0">
                <a:latin typeface="Arial"/>
                <a:cs typeface="Arial"/>
                <a:sym typeface="Wingdings" panose="05000000000000000000" pitchFamily="2" charset="2"/>
              </a:rPr>
              <a:t></a:t>
            </a:r>
            <a:r>
              <a:rPr lang="ca-ES" dirty="0"/>
              <a:t> inflamació crònica + </a:t>
            </a:r>
            <a:r>
              <a:rPr lang="ca-ES" dirty="0" err="1"/>
              <a:t>estrés</a:t>
            </a:r>
            <a:r>
              <a:rPr lang="ca-ES" dirty="0"/>
              <a:t> oxidatiu</a:t>
            </a:r>
            <a:r>
              <a:rPr lang="ca-ES" dirty="0">
                <a:latin typeface="Arial"/>
                <a:cs typeface="Arial"/>
                <a:sym typeface="Arial"/>
              </a:rPr>
              <a:t> </a:t>
            </a:r>
            <a:r>
              <a:rPr lang="ca-ES" dirty="0">
                <a:latin typeface="Arial"/>
                <a:cs typeface="Arial"/>
                <a:sym typeface="Wingdings" panose="05000000000000000000" pitchFamily="2" charset="2"/>
              </a:rPr>
              <a:t></a:t>
            </a:r>
            <a:r>
              <a:rPr lang="ca-ES" dirty="0"/>
              <a:t> </a:t>
            </a:r>
            <a:r>
              <a:rPr lang="ca-ES" dirty="0" err="1"/>
              <a:t>aug</a:t>
            </a:r>
            <a:r>
              <a:rPr lang="ca-ES" dirty="0"/>
              <a:t> </a:t>
            </a:r>
            <a:r>
              <a:rPr lang="ca-ES" dirty="0" err="1"/>
              <a:t>endotelina</a:t>
            </a:r>
            <a:r>
              <a:rPr lang="ca-ES" dirty="0"/>
              <a:t> 1</a:t>
            </a:r>
            <a:r>
              <a:rPr lang="ca-ES" dirty="0">
                <a:latin typeface="Arial"/>
                <a:cs typeface="Arial"/>
                <a:sym typeface="Arial"/>
              </a:rPr>
              <a:t> </a:t>
            </a:r>
            <a:r>
              <a:rPr lang="ca-ES" dirty="0">
                <a:latin typeface="Arial"/>
                <a:cs typeface="Arial"/>
                <a:sym typeface="Wingdings" panose="05000000000000000000" pitchFamily="2" charset="2"/>
              </a:rPr>
              <a:t></a:t>
            </a:r>
            <a:r>
              <a:rPr lang="ca-ES" dirty="0" err="1"/>
              <a:t>augm</a:t>
            </a:r>
            <a:r>
              <a:rPr lang="ca-ES" dirty="0"/>
              <a:t> resistència vascular i renal i disminució FG.</a:t>
            </a:r>
            <a:r>
              <a:rPr lang="ca-ES" dirty="0">
                <a:sym typeface="Wingdings" panose="05000000000000000000" pitchFamily="2" charset="2"/>
              </a:rPr>
              <a:t></a:t>
            </a:r>
            <a:r>
              <a:rPr lang="ca-ES" dirty="0"/>
              <a:t> tb disfunció endotelial (</a:t>
            </a:r>
            <a:r>
              <a:rPr lang="ca-ES" dirty="0" err="1"/>
              <a:t>aug</a:t>
            </a:r>
            <a:r>
              <a:rPr lang="ca-ES" dirty="0"/>
              <a:t> interleucina 6 i TNF)</a:t>
            </a:r>
            <a:r>
              <a:rPr lang="ca-ES" dirty="0">
                <a:latin typeface="Arial"/>
                <a:cs typeface="Arial"/>
                <a:sym typeface="Arial"/>
              </a:rPr>
              <a:t> </a:t>
            </a:r>
            <a:r>
              <a:rPr lang="ca-ES" dirty="0">
                <a:latin typeface="Arial"/>
                <a:cs typeface="Arial"/>
                <a:sym typeface="Wingdings" panose="05000000000000000000" pitchFamily="2" charset="2"/>
              </a:rPr>
              <a:t></a:t>
            </a:r>
            <a:r>
              <a:rPr lang="ca-ES" dirty="0">
                <a:latin typeface="Arial"/>
                <a:ea typeface="Arial"/>
                <a:cs typeface="Arial"/>
                <a:sym typeface="Arial"/>
              </a:rPr>
              <a:t> </a:t>
            </a:r>
            <a:r>
              <a:rPr lang="ca-ES" b="1" dirty="0"/>
              <a:t>un augment de la sensibilitat del sistema vascular</a:t>
            </a:r>
            <a:r>
              <a:rPr lang="ca-ES" b="1" dirty="0">
                <a:latin typeface="Arial"/>
                <a:cs typeface="Arial"/>
                <a:sym typeface="Arial"/>
              </a:rPr>
              <a:t> </a:t>
            </a:r>
            <a:r>
              <a:rPr lang="ca-ES" b="1" dirty="0">
                <a:latin typeface="Arial"/>
                <a:cs typeface="Arial"/>
                <a:sym typeface="Wingdings" panose="05000000000000000000" pitchFamily="2" charset="2"/>
              </a:rPr>
              <a:t></a:t>
            </a:r>
            <a:r>
              <a:rPr lang="ca-ES" b="1" dirty="0">
                <a:latin typeface="Arial"/>
                <a:cs typeface="Arial"/>
                <a:sym typeface="Arial"/>
              </a:rPr>
              <a:t> </a:t>
            </a:r>
            <a:r>
              <a:rPr lang="ca-ES" dirty="0"/>
              <a:t>desequilibri vasomotor</a:t>
            </a:r>
            <a:r>
              <a:rPr lang="ca-ES" dirty="0">
                <a:latin typeface="Arial"/>
                <a:cs typeface="Arial"/>
                <a:sym typeface="Arial"/>
              </a:rPr>
              <a:t> </a:t>
            </a:r>
            <a:r>
              <a:rPr lang="ca-ES" dirty="0">
                <a:latin typeface="Arial"/>
                <a:cs typeface="Arial"/>
                <a:sym typeface="Wingdings" panose="05000000000000000000" pitchFamily="2" charset="2"/>
              </a:rPr>
              <a:t></a:t>
            </a:r>
            <a:r>
              <a:rPr lang="ca-ES" dirty="0"/>
              <a:t> HTA</a:t>
            </a:r>
          </a:p>
          <a:p>
            <a:pPr marL="0" lvl="0" indent="0" algn="l" rtl="0">
              <a:lnSpc>
                <a:spcPct val="100000"/>
              </a:lnSpc>
              <a:spcBef>
                <a:spcPts val="0"/>
              </a:spcBef>
              <a:spcAft>
                <a:spcPts val="0"/>
              </a:spcAft>
              <a:buClr>
                <a:schemeClr val="dk1"/>
              </a:buClr>
              <a:buSzPts val="1200"/>
              <a:buFont typeface="Calibri"/>
              <a:buNone/>
            </a:pPr>
            <a:endParaRPr lang="ca-ES" b="1" dirty="0"/>
          </a:p>
          <a:p>
            <a:pPr marL="0" lvl="0" indent="0" algn="l" rtl="0">
              <a:lnSpc>
                <a:spcPct val="100000"/>
              </a:lnSpc>
              <a:spcBef>
                <a:spcPts val="0"/>
              </a:spcBef>
              <a:spcAft>
                <a:spcPts val="0"/>
              </a:spcAft>
              <a:buClr>
                <a:schemeClr val="dk1"/>
              </a:buClr>
              <a:buSzPts val="1200"/>
              <a:buFont typeface="Calibri"/>
              <a:buNone/>
            </a:pPr>
            <a:r>
              <a:rPr lang="ca-ES" b="1" dirty="0"/>
              <a:t>3a </a:t>
            </a:r>
            <a:r>
              <a:rPr lang="ca-ES" dirty="0"/>
              <a:t>La última via</a:t>
            </a:r>
            <a:r>
              <a:rPr lang="ca-ES" dirty="0">
                <a:latin typeface="Arial"/>
                <a:cs typeface="Arial"/>
                <a:sym typeface="Arial"/>
              </a:rPr>
              <a:t> </a:t>
            </a:r>
            <a:r>
              <a:rPr lang="ca-ES" dirty="0">
                <a:latin typeface="Arial"/>
                <a:cs typeface="Arial"/>
                <a:sym typeface="Wingdings" panose="05000000000000000000" pitchFamily="2" charset="2"/>
              </a:rPr>
              <a:t></a:t>
            </a:r>
            <a:r>
              <a:rPr lang="ca-ES" dirty="0">
                <a:latin typeface="Arial"/>
                <a:cs typeface="Arial"/>
                <a:sym typeface="Arial"/>
              </a:rPr>
              <a:t> </a:t>
            </a:r>
            <a:r>
              <a:rPr lang="ca-ES" dirty="0"/>
              <a:t>entrada directe dels contaminants al sistema circulatori (sobretot PUF i metalls pesats)</a:t>
            </a:r>
            <a:r>
              <a:rPr lang="ca-ES" dirty="0">
                <a:latin typeface="Arial"/>
                <a:cs typeface="Arial"/>
                <a:sym typeface="Arial"/>
              </a:rPr>
              <a:t> </a:t>
            </a:r>
            <a:r>
              <a:rPr lang="ca-ES" dirty="0">
                <a:latin typeface="Arial"/>
                <a:cs typeface="Arial"/>
                <a:sym typeface="Wingdings" panose="05000000000000000000" pitchFamily="2" charset="2"/>
              </a:rPr>
              <a:t></a:t>
            </a:r>
            <a:r>
              <a:rPr lang="ca-ES" dirty="0">
                <a:latin typeface="Arial"/>
                <a:cs typeface="Arial"/>
                <a:sym typeface="Arial"/>
              </a:rPr>
              <a:t> </a:t>
            </a:r>
            <a:r>
              <a:rPr lang="ca-ES" dirty="0" err="1"/>
              <a:t>aug</a:t>
            </a:r>
            <a:r>
              <a:rPr lang="ca-ES" dirty="0"/>
              <a:t> vasoconstricció sistema </a:t>
            </a:r>
            <a:r>
              <a:rPr lang="ca-ES" dirty="0" err="1"/>
              <a:t>circul</a:t>
            </a:r>
            <a:r>
              <a:rPr lang="ca-ES" dirty="0">
                <a:latin typeface="Arial"/>
                <a:cs typeface="Arial"/>
                <a:sym typeface="Arial"/>
              </a:rPr>
              <a:t> </a:t>
            </a:r>
            <a:r>
              <a:rPr lang="ca-ES" dirty="0">
                <a:latin typeface="Arial"/>
                <a:cs typeface="Arial"/>
                <a:sym typeface="Wingdings" panose="05000000000000000000" pitchFamily="2" charset="2"/>
              </a:rPr>
              <a:t></a:t>
            </a:r>
            <a:r>
              <a:rPr lang="ca-ES" dirty="0">
                <a:latin typeface="Arial"/>
                <a:cs typeface="Arial"/>
                <a:sym typeface="Arial"/>
              </a:rPr>
              <a:t> </a:t>
            </a:r>
            <a:r>
              <a:rPr lang="ca-ES" dirty="0"/>
              <a:t>elevació HTA.  </a:t>
            </a:r>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4</a:t>
            </a:fld>
            <a:endParaRPr lang="ca-ES"/>
          </a:p>
        </p:txBody>
      </p:sp>
    </p:spTree>
    <p:extLst>
      <p:ext uri="{BB962C8B-B14F-4D97-AF65-F5344CB8AC3E}">
        <p14:creationId xmlns:p14="http://schemas.microsoft.com/office/powerpoint/2010/main" val="120826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Amb tot això, i revisant articles publicats, nosaltres disposàvem d’una base de dades de MAPA de 24h i vam pensar que podríem mirar quin efecte tenia la CA en aquests pacients. Pels que no ho </a:t>
            </a:r>
            <a:r>
              <a:rPr lang="ca-ES" dirty="0" err="1"/>
              <a:t>conexieu</a:t>
            </a:r>
            <a:r>
              <a:rPr lang="ca-ES" dirty="0"/>
              <a:t> un MAPA és un registre amb un manegot de la PA i un aparell de </a:t>
            </a:r>
            <a:r>
              <a:rPr lang="ca-ES" dirty="0" err="1"/>
              <a:t>resigstre</a:t>
            </a:r>
            <a:r>
              <a:rPr lang="ca-ES" dirty="0"/>
              <a:t> posat al pacient durant 24h amb mesures continuades de PA. Això ens permet tenir condicions excel·lents de mesura, dades reals, fiables i pronostiques i això dona valor als nostres resultats. </a:t>
            </a:r>
          </a:p>
          <a:p>
            <a:pPr marL="0" marR="0" lvl="0" indent="0" algn="l" defTabSz="914400" rtl="0" eaLnBrk="1" fontAlgn="auto" latinLnBrk="0" hangingPunct="1">
              <a:lnSpc>
                <a:spcPct val="100000"/>
              </a:lnSpc>
              <a:spcBef>
                <a:spcPts val="0"/>
              </a:spcBef>
              <a:spcAft>
                <a:spcPts val="0"/>
              </a:spcAft>
              <a:buClrTx/>
              <a:buSzTx/>
              <a:buFontTx/>
              <a:buNone/>
              <a:tabLst/>
              <a:defRPr/>
            </a:pPr>
            <a:r>
              <a:rPr lang="ca-ES" dirty="0"/>
              <a:t>La majoria d’articles publicats fins llavors eren només amb PA a la consulta! </a:t>
            </a:r>
          </a:p>
          <a:p>
            <a:r>
              <a:rPr lang="ca-ES" b="0" dirty="0"/>
              <a:t>Així, vam incloure pacients assignats... </a:t>
            </a:r>
          </a:p>
          <a:p>
            <a:r>
              <a:rPr lang="ca-ES" dirty="0"/>
              <a:t>Exclusió: </a:t>
            </a:r>
            <a:r>
              <a:rPr lang="ca-ES" dirty="0" err="1"/>
              <a:t>AcxFa</a:t>
            </a:r>
            <a:r>
              <a:rPr lang="ca-ES" dirty="0"/>
              <a:t>; MAPA</a:t>
            </a:r>
            <a:r>
              <a:rPr lang="ca-ES" baseline="0" dirty="0"/>
              <a:t> no vàlid; MAPA fora de l’àrea GIS;  no estació atmosfèrica àrea d’estudi. </a:t>
            </a:r>
            <a:endParaRPr lang="ca-ES"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5</a:t>
            </a:fld>
            <a:endParaRPr lang="ca-ES"/>
          </a:p>
        </p:txBody>
      </p:sp>
    </p:spTree>
    <p:extLst>
      <p:ext uri="{BB962C8B-B14F-4D97-AF65-F5344CB8AC3E}">
        <p14:creationId xmlns:p14="http://schemas.microsoft.com/office/powerpoint/2010/main" val="110784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n-US" sz="1200" dirty="0">
                <a:solidFill>
                  <a:srgbClr val="000000"/>
                </a:solidFill>
                <a:latin typeface="Josefin Sans" pitchFamily="34" charset="0"/>
                <a:ea typeface="Josefin Sans" pitchFamily="34" charset="-122"/>
                <a:cs typeface="Josefin Sans" pitchFamily="34" charset="-120"/>
              </a:rPr>
              <a:t>de la </a:t>
            </a:r>
            <a:r>
              <a:rPr lang="en-US" sz="1200" dirty="0" err="1">
                <a:solidFill>
                  <a:srgbClr val="000000"/>
                </a:solidFill>
                <a:latin typeface="Josefin Sans" pitchFamily="34" charset="0"/>
                <a:ea typeface="Josefin Sans" pitchFamily="34" charset="-122"/>
                <a:cs typeface="Josefin Sans" pitchFamily="34" charset="-120"/>
              </a:rPr>
              <a:t>Societat</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Espanyola</a:t>
            </a:r>
            <a:r>
              <a:rPr lang="en-US" sz="1200" dirty="0">
                <a:solidFill>
                  <a:srgbClr val="000000"/>
                </a:solidFill>
                <a:latin typeface="Josefin Sans" pitchFamily="34" charset="0"/>
                <a:ea typeface="Josefin Sans" pitchFamily="34" charset="-122"/>
                <a:cs typeface="Josefin Sans" pitchFamily="34" charset="-120"/>
              </a:rPr>
              <a:t> </a:t>
            </a:r>
            <a:r>
              <a:rPr lang="en-US" sz="1200" dirty="0" err="1">
                <a:solidFill>
                  <a:srgbClr val="000000"/>
                </a:solidFill>
                <a:latin typeface="Josefin Sans" pitchFamily="34" charset="0"/>
                <a:ea typeface="Josefin Sans" pitchFamily="34" charset="-122"/>
                <a:cs typeface="Josefin Sans" pitchFamily="34" charset="-120"/>
              </a:rPr>
              <a:t>d'Hipertensió</a:t>
            </a:r>
            <a:r>
              <a:rPr lang="en-US" sz="1200" dirty="0">
                <a:solidFill>
                  <a:srgbClr val="000000"/>
                </a:solidFill>
                <a:latin typeface="Josefin Sans" pitchFamily="34" charset="0"/>
                <a:ea typeface="Josefin Sans" pitchFamily="34" charset="-122"/>
                <a:cs typeface="Josefin Sans" pitchFamily="34" charset="-120"/>
              </a:rPr>
              <a:t>-Liga </a:t>
            </a:r>
            <a:r>
              <a:rPr lang="en-US" sz="1200" dirty="0" err="1">
                <a:solidFill>
                  <a:srgbClr val="000000"/>
                </a:solidFill>
                <a:latin typeface="Josefin Sans" pitchFamily="34" charset="0"/>
                <a:ea typeface="Josefin Sans" pitchFamily="34" charset="-122"/>
                <a:cs typeface="Josefin Sans" pitchFamily="34" charset="-120"/>
              </a:rPr>
              <a:t>Espanyola</a:t>
            </a:r>
            <a:r>
              <a:rPr lang="en-US" sz="1200" dirty="0">
                <a:solidFill>
                  <a:srgbClr val="000000"/>
                </a:solidFill>
                <a:latin typeface="Josefin Sans" pitchFamily="34" charset="0"/>
                <a:ea typeface="Josefin Sans" pitchFamily="34" charset="-122"/>
                <a:cs typeface="Josefin Sans" pitchFamily="34" charset="-120"/>
              </a:rPr>
              <a:t> per la </a:t>
            </a:r>
            <a:r>
              <a:rPr lang="en-US" sz="1200" dirty="0" err="1">
                <a:solidFill>
                  <a:srgbClr val="000000"/>
                </a:solidFill>
                <a:latin typeface="Josefin Sans" pitchFamily="34" charset="0"/>
                <a:ea typeface="Josefin Sans" pitchFamily="34" charset="-122"/>
                <a:cs typeface="Josefin Sans" pitchFamily="34" charset="-120"/>
              </a:rPr>
              <a:t>Lluita</a:t>
            </a:r>
            <a:r>
              <a:rPr lang="en-US" sz="1200" dirty="0">
                <a:solidFill>
                  <a:srgbClr val="000000"/>
                </a:solidFill>
                <a:latin typeface="Josefin Sans" pitchFamily="34" charset="0"/>
                <a:ea typeface="Josefin Sans" pitchFamily="34" charset="-122"/>
                <a:cs typeface="Josefin Sans" pitchFamily="34" charset="-120"/>
              </a:rPr>
              <a:t> contra </a:t>
            </a:r>
            <a:r>
              <a:rPr lang="en-US" sz="1200" dirty="0" err="1">
                <a:solidFill>
                  <a:srgbClr val="000000"/>
                </a:solidFill>
                <a:latin typeface="Josefin Sans" pitchFamily="34" charset="0"/>
                <a:ea typeface="Josefin Sans" pitchFamily="34" charset="-122"/>
                <a:cs typeface="Josefin Sans" pitchFamily="34" charset="-120"/>
              </a:rPr>
              <a:t>l'Hipertensió</a:t>
            </a:r>
            <a:r>
              <a:rPr lang="en-US" sz="1200" dirty="0">
                <a:solidFill>
                  <a:srgbClr val="000000"/>
                </a:solidFill>
                <a:latin typeface="Josefin Sans" pitchFamily="34" charset="0"/>
                <a:ea typeface="Josefin Sans" pitchFamily="34" charset="-122"/>
                <a:cs typeface="Josefin Sans" pitchFamily="34" charset="-120"/>
              </a:rPr>
              <a:t> Arterial (</a:t>
            </a:r>
            <a:r>
              <a:rPr lang="en-US" sz="1200" b="1" dirty="0" err="1">
                <a:solidFill>
                  <a:srgbClr val="18AE90"/>
                </a:solidFill>
                <a:latin typeface="Josefin Sans" pitchFamily="34" charset="0"/>
                <a:ea typeface="Josefin Sans" pitchFamily="34" charset="-122"/>
                <a:cs typeface="Josefin Sans" pitchFamily="34" charset="-120"/>
              </a:rPr>
              <a:t>Consell</a:t>
            </a:r>
            <a:r>
              <a:rPr lang="en-US" sz="1200" b="1" dirty="0">
                <a:solidFill>
                  <a:srgbClr val="18AE90"/>
                </a:solidFill>
                <a:latin typeface="Josefin Sans" pitchFamily="34" charset="0"/>
                <a:ea typeface="Josefin Sans" pitchFamily="34" charset="-122"/>
                <a:cs typeface="Josefin Sans" pitchFamily="34" charset="-120"/>
              </a:rPr>
              <a:t> Superior </a:t>
            </a:r>
            <a:r>
              <a:rPr lang="en-US" sz="1200" b="1" dirty="0" err="1">
                <a:solidFill>
                  <a:srgbClr val="18AE90"/>
                </a:solidFill>
                <a:latin typeface="Josefin Sans" pitchFamily="34" charset="0"/>
                <a:ea typeface="Josefin Sans" pitchFamily="34" charset="-122"/>
                <a:cs typeface="Josefin Sans" pitchFamily="34" charset="-120"/>
              </a:rPr>
              <a:t>d'Investigacions</a:t>
            </a:r>
            <a:r>
              <a:rPr lang="en-US" sz="1200" b="1" dirty="0">
                <a:solidFill>
                  <a:srgbClr val="18AE90"/>
                </a:solidFill>
                <a:latin typeface="Josefin Sans" pitchFamily="34" charset="0"/>
                <a:ea typeface="Josefin Sans" pitchFamily="34" charset="-122"/>
                <a:cs typeface="Josefin Sans" pitchFamily="34" charset="-120"/>
              </a:rPr>
              <a:t> </a:t>
            </a:r>
            <a:r>
              <a:rPr lang="en-US" sz="1200" b="1" dirty="0" err="1">
                <a:solidFill>
                  <a:srgbClr val="18AE90"/>
                </a:solidFill>
                <a:latin typeface="Josefin Sans" pitchFamily="34" charset="0"/>
                <a:ea typeface="Josefin Sans" pitchFamily="34" charset="-122"/>
                <a:cs typeface="Josefin Sans" pitchFamily="34" charset="-120"/>
              </a:rPr>
              <a:t>Científiques</a:t>
            </a:r>
            <a:r>
              <a:rPr lang="en-US" sz="1200" b="1" dirty="0">
                <a:solidFill>
                  <a:srgbClr val="18AE90"/>
                </a:solidFill>
                <a:latin typeface="Josefin Sans" pitchFamily="34" charset="0"/>
                <a:ea typeface="Josefin Sans" pitchFamily="34" charset="-122"/>
                <a:cs typeface="Josefin Sans" pitchFamily="34" charset="-120"/>
              </a:rPr>
              <a:t> (</a:t>
            </a:r>
            <a:r>
              <a:rPr lang="en-US" sz="1200" b="1" dirty="0" err="1">
                <a:solidFill>
                  <a:srgbClr val="18AE90"/>
                </a:solidFill>
                <a:latin typeface="Josefin Sans" pitchFamily="34" charset="0"/>
                <a:ea typeface="Josefin Sans" pitchFamily="34" charset="-122"/>
                <a:cs typeface="Josefin Sans" pitchFamily="34" charset="-120"/>
              </a:rPr>
              <a:t>Servei</a:t>
            </a:r>
            <a:r>
              <a:rPr lang="en-US" sz="1200" b="1" dirty="0">
                <a:solidFill>
                  <a:srgbClr val="18AE90"/>
                </a:solidFill>
                <a:latin typeface="Josefin Sans" pitchFamily="34" charset="0"/>
                <a:ea typeface="Josefin Sans" pitchFamily="34" charset="-122"/>
                <a:cs typeface="Josefin Sans" pitchFamily="34" charset="-120"/>
              </a:rPr>
              <a:t> </a:t>
            </a:r>
            <a:r>
              <a:rPr lang="en-US" sz="1200" b="1" dirty="0" err="1">
                <a:solidFill>
                  <a:srgbClr val="18AE90"/>
                </a:solidFill>
                <a:latin typeface="Josefin Sans" pitchFamily="34" charset="0"/>
                <a:ea typeface="Josefin Sans" pitchFamily="34" charset="-122"/>
                <a:cs typeface="Josefin Sans" pitchFamily="34" charset="-120"/>
              </a:rPr>
              <a:t>Meteorològic</a:t>
            </a:r>
            <a:r>
              <a:rPr lang="en-US" sz="1200" b="1" dirty="0">
                <a:solidFill>
                  <a:srgbClr val="18AE90"/>
                </a:solidFill>
                <a:latin typeface="Josefin Sans" pitchFamily="34" charset="0"/>
                <a:ea typeface="Josefin Sans" pitchFamily="34" charset="-122"/>
                <a:cs typeface="Josefin Sans" pitchFamily="34" charset="-120"/>
              </a:rPr>
              <a:t> de Catalunya (</a:t>
            </a:r>
          </a:p>
          <a:p>
            <a:endParaRPr lang="ca-ES" sz="1200" dirty="0"/>
          </a:p>
          <a:p>
            <a:r>
              <a:rPr lang="ca-ES" sz="1200" dirty="0"/>
              <a:t>Provenien</a:t>
            </a:r>
            <a:r>
              <a:rPr lang="ca-ES" sz="1200" baseline="0" dirty="0"/>
              <a:t> de...</a:t>
            </a:r>
            <a:r>
              <a:rPr lang="ca-ES" sz="1200" dirty="0"/>
              <a:t>Dades de</a:t>
            </a:r>
            <a:r>
              <a:rPr lang="ca-ES" sz="1200" baseline="0" dirty="0"/>
              <a:t> la BBDD </a:t>
            </a:r>
            <a:r>
              <a:rPr lang="ca-ES" sz="1200" baseline="0" dirty="0" err="1"/>
              <a:t>Cardiorisc</a:t>
            </a:r>
            <a:r>
              <a:rPr lang="ca-ES" sz="1200" baseline="0" dirty="0"/>
              <a:t>: es tracta d’una </a:t>
            </a:r>
            <a:r>
              <a:rPr lang="ca-ES" sz="1200" b="1" baseline="0" dirty="0"/>
              <a:t>plataforma virtual vinculada a la </a:t>
            </a:r>
            <a:r>
              <a:rPr lang="ca-ES" sz="1200" b="1" baseline="0" dirty="0" err="1"/>
              <a:t>S.Espanyola</a:t>
            </a:r>
            <a:r>
              <a:rPr lang="ca-ES" sz="1200" b="1" baseline="0" dirty="0"/>
              <a:t> HTA, en la que s’introdueixen registres de MAPA de tot el territori des de fa 13 anys. Hi ha més de 200.000 </a:t>
            </a:r>
            <a:r>
              <a:rPr lang="ca-ES" sz="1200" b="1" baseline="0" dirty="0" err="1"/>
              <a:t>MAPAs</a:t>
            </a:r>
            <a:r>
              <a:rPr lang="ca-ES" sz="1200" b="1" baseline="0" dirty="0"/>
              <a:t> actualment.</a:t>
            </a:r>
            <a:r>
              <a:rPr lang="ca-ES" sz="1200" b="0" baseline="0" dirty="0"/>
              <a:t> </a:t>
            </a:r>
            <a:r>
              <a:rPr lang="ca-ES" sz="1200" b="0" dirty="0"/>
              <a:t>Dades </a:t>
            </a:r>
            <a:r>
              <a:rPr lang="ca-ES" sz="1200" b="0" dirty="0" err="1"/>
              <a:t>Dep</a:t>
            </a:r>
            <a:r>
              <a:rPr lang="ca-ES" sz="1200" b="0" dirty="0"/>
              <a:t>. T i S:</a:t>
            </a:r>
            <a:r>
              <a:rPr lang="ca-ES" sz="1200" b="0" baseline="0" dirty="0"/>
              <a:t> valors de totes les </a:t>
            </a:r>
            <a:r>
              <a:rPr lang="ca-ES" sz="1200" b="0" baseline="0" dirty="0" err="1"/>
              <a:t>estaci</a:t>
            </a:r>
            <a:r>
              <a:rPr lang="ca-ES" sz="1200" b="0" baseline="0" dirty="0"/>
              <a:t>. </a:t>
            </a:r>
            <a:r>
              <a:rPr lang="ca-ES" sz="1200" b="0" baseline="0" dirty="0" err="1"/>
              <a:t>Atmosfe</a:t>
            </a:r>
            <a:r>
              <a:rPr lang="ca-ES" sz="1200" b="0" baseline="0" dirty="0"/>
              <a:t>., tant de registre manual com automàtic, PM10,..... </a:t>
            </a:r>
            <a:r>
              <a:rPr lang="ca-ES" sz="1200" b="0" dirty="0">
                <a:sym typeface="Wingdings" panose="05000000000000000000" pitchFamily="2" charset="2"/>
              </a:rPr>
              <a:t>Dades</a:t>
            </a:r>
            <a:r>
              <a:rPr lang="ca-ES" sz="1200" b="0" baseline="0" dirty="0">
                <a:sym typeface="Wingdings" panose="05000000000000000000" pitchFamily="2" charset="2"/>
              </a:rPr>
              <a:t> </a:t>
            </a:r>
            <a:r>
              <a:rPr lang="ca-ES" sz="1200" b="0" dirty="0">
                <a:sym typeface="Wingdings" panose="05000000000000000000" pitchFamily="2" charset="2"/>
              </a:rPr>
              <a:t>Servei</a:t>
            </a:r>
            <a:r>
              <a:rPr lang="ca-ES" sz="1200" b="0" baseline="0" dirty="0">
                <a:sym typeface="Wingdings" panose="05000000000000000000" pitchFamily="2" charset="2"/>
              </a:rPr>
              <a:t> Català de </a:t>
            </a:r>
            <a:r>
              <a:rPr lang="ca-ES" sz="1200" b="0" baseline="0" dirty="0" err="1">
                <a:sym typeface="Wingdings" panose="05000000000000000000" pitchFamily="2" charset="2"/>
              </a:rPr>
              <a:t>Meterologia</a:t>
            </a:r>
            <a:r>
              <a:rPr lang="ca-ES" sz="1200" b="0" baseline="0" dirty="0">
                <a:sym typeface="Wingdings" panose="05000000000000000000" pitchFamily="2" charset="2"/>
              </a:rPr>
              <a:t> </a:t>
            </a:r>
            <a:r>
              <a:rPr lang="ca-ES" sz="1200" b="0" dirty="0">
                <a:sym typeface="Wingdings" panose="05000000000000000000" pitchFamily="2" charset="2"/>
              </a:rPr>
              <a:t>(Ta) </a:t>
            </a:r>
            <a:r>
              <a:rPr lang="ca-ES" sz="1200" b="1" dirty="0">
                <a:sym typeface="Wingdings" panose="05000000000000000000" pitchFamily="2" charset="2"/>
              </a:rPr>
              <a:t>TOTES AQUESTES DADES</a:t>
            </a:r>
            <a:r>
              <a:rPr lang="ca-ES" sz="1200" b="1" baseline="0" dirty="0">
                <a:sym typeface="Wingdings" panose="05000000000000000000" pitchFamily="2" charset="2"/>
              </a:rPr>
              <a:t> CEDIDES DE FORMA DESINTERESSADA</a:t>
            </a:r>
            <a:r>
              <a:rPr lang="ca-ES" sz="1200" b="1"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ca-ES" b="1" dirty="0"/>
              <a:t>I el què es va fer va</a:t>
            </a:r>
            <a:r>
              <a:rPr lang="ca-ES" b="1" baseline="0" dirty="0"/>
              <a:t> ser </a:t>
            </a:r>
            <a:r>
              <a:rPr lang="ca-ES" b="1" baseline="0" dirty="0" err="1"/>
              <a:t>geolocal</a:t>
            </a:r>
            <a:r>
              <a:rPr lang="ca-ES" b="1" baseline="0" dirty="0"/>
              <a:t>. CAP on es realitzava el MAPA i Est. </a:t>
            </a:r>
            <a:r>
              <a:rPr lang="ca-ES" b="1" baseline="0" dirty="0" err="1"/>
              <a:t>Atmos</a:t>
            </a:r>
            <a:r>
              <a:rPr lang="ca-ES" b="1" baseline="0" dirty="0"/>
              <a:t> amb un radi de dist. </a:t>
            </a:r>
            <a:r>
              <a:rPr lang="ca-ES" b="1" dirty="0"/>
              <a:t>Màx. 3km entre un i l’altra.</a:t>
            </a:r>
            <a:r>
              <a:rPr lang="ca-ES" b="1" baseline="0" dirty="0"/>
              <a:t> (</a:t>
            </a:r>
            <a:r>
              <a:rPr lang="ca-ES" b="1" dirty="0"/>
              <a:t>el CAP</a:t>
            </a:r>
            <a:r>
              <a:rPr lang="ca-ES" b="1" baseline="0" dirty="0"/>
              <a:t> de referència i l’estació atmosfèrica). </a:t>
            </a:r>
          </a:p>
          <a:p>
            <a:pPr marL="0" marR="0" lvl="0" indent="0" algn="l" defTabSz="914400" rtl="0" eaLnBrk="1" fontAlgn="auto" latinLnBrk="0" hangingPunct="1">
              <a:lnSpc>
                <a:spcPct val="100000"/>
              </a:lnSpc>
              <a:spcBef>
                <a:spcPts val="0"/>
              </a:spcBef>
              <a:spcAft>
                <a:spcPts val="0"/>
              </a:spcAft>
              <a:buClrTx/>
              <a:buSzTx/>
              <a:buFontTx/>
              <a:buNone/>
              <a:tabLst/>
              <a:defRPr/>
            </a:pPr>
            <a:r>
              <a:rPr lang="ca-ES" baseline="0" dirty="0"/>
              <a:t> (els cercles foscos indiquen el </a:t>
            </a:r>
            <a:r>
              <a:rPr lang="ca-ES" baseline="0" dirty="0" err="1"/>
              <a:t>num</a:t>
            </a:r>
            <a:r>
              <a:rPr lang="ca-ES" baseline="0" dirty="0"/>
              <a:t> de pacients inclosos de cada cap); les estrelles les estacions; i les zones difuminades el radi de 3km que </a:t>
            </a:r>
            <a:r>
              <a:rPr lang="ca-ES" baseline="0" dirty="0" err="1"/>
              <a:t>abarcava</a:t>
            </a:r>
            <a:r>
              <a:rPr lang="ca-ES" baseline="0" dirty="0"/>
              <a:t> la </a:t>
            </a:r>
            <a:r>
              <a:rPr lang="ca-ES" baseline="0" dirty="0" err="1"/>
              <a:t>geolocalització</a:t>
            </a:r>
            <a:r>
              <a:rPr lang="ca-ES" baseline="0" dirty="0"/>
              <a:t>. Com veieu </a:t>
            </a:r>
            <a:r>
              <a:rPr lang="ca-ES" b="1" baseline="0" dirty="0" err="1"/>
              <a:t>cobriem</a:t>
            </a:r>
            <a:r>
              <a:rPr lang="ca-ES" b="1" baseline="0" dirty="0"/>
              <a:t> tota l’àrea d’estudi</a:t>
            </a:r>
          </a:p>
          <a:p>
            <a:endParaRPr lang="ca-ES" sz="1200" dirty="0">
              <a:sym typeface="Wingdings" panose="05000000000000000000" pitchFamily="2" charset="2"/>
            </a:endParaRPr>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6</a:t>
            </a:fld>
            <a:endParaRPr lang="ca-ES"/>
          </a:p>
        </p:txBody>
      </p:sp>
    </p:spTree>
    <p:extLst>
      <p:ext uri="{BB962C8B-B14F-4D97-AF65-F5344CB8AC3E}">
        <p14:creationId xmlns:p14="http://schemas.microsoft.com/office/powerpoint/2010/main" val="520503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Calibri"/>
              <a:buNone/>
            </a:pPr>
            <a:r>
              <a:rPr lang="ca-ES" sz="1200" b="0" i="0" u="none" strike="noStrike" dirty="0">
                <a:solidFill>
                  <a:srgbClr val="000000"/>
                </a:solidFill>
                <a:latin typeface="Calibri"/>
                <a:ea typeface="Calibri"/>
                <a:cs typeface="Calibri"/>
                <a:sym typeface="Calibri"/>
              </a:rPr>
              <a:t>Nosaltres vam analitzar resultats tant amb PM10, PM2,5 i PUF, diòxid de nitrogen (NO2) i `diòxid de sofre (SO2) i O3 (ozó)</a:t>
            </a:r>
          </a:p>
          <a:p>
            <a:pPr marL="0" lvl="0" indent="0" algn="l" rtl="0">
              <a:lnSpc>
                <a:spcPct val="100000"/>
              </a:lnSpc>
              <a:spcBef>
                <a:spcPts val="0"/>
              </a:spcBef>
              <a:spcAft>
                <a:spcPts val="0"/>
              </a:spcAft>
              <a:buClr>
                <a:schemeClr val="dk1"/>
              </a:buClr>
              <a:buSzPts val="1200"/>
              <a:buFont typeface="Calibri"/>
              <a:buNone/>
            </a:pPr>
            <a:r>
              <a:rPr lang="ca-ES" sz="1200" b="0" i="0" u="none" strike="noStrike" dirty="0">
                <a:solidFill>
                  <a:srgbClr val="000000"/>
                </a:solidFill>
                <a:latin typeface="Calibri"/>
                <a:ea typeface="Calibri"/>
                <a:cs typeface="Calibri"/>
                <a:sym typeface="Calibri"/>
              </a:rPr>
              <a:t>Aquí us presento els resultats de les PUF perquè vam veure que eren els que tenien més incidència amb la PA. També vam obtenir resultats positius amb les PM10 però en menor mesura. Amb els altres contaminants no vam obtenir resultats significatius. </a:t>
            </a:r>
          </a:p>
          <a:p>
            <a:pPr marL="0" lvl="0" indent="0" algn="l" rtl="0">
              <a:lnSpc>
                <a:spcPct val="100000"/>
              </a:lnSpc>
              <a:spcBef>
                <a:spcPts val="0"/>
              </a:spcBef>
              <a:spcAft>
                <a:spcPts val="0"/>
              </a:spcAft>
              <a:buClr>
                <a:schemeClr val="dk1"/>
              </a:buClr>
              <a:buSzPts val="1200"/>
              <a:buFont typeface="Calibri"/>
              <a:buNone/>
            </a:pPr>
            <a:endParaRPr lang="ca-ES" sz="1200"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ca-ES" sz="1200" b="0" i="0" u="none" strike="noStrike" dirty="0">
                <a:solidFill>
                  <a:srgbClr val="000000"/>
                </a:solidFill>
                <a:latin typeface="Calibri"/>
                <a:ea typeface="Calibri"/>
                <a:cs typeface="Calibri"/>
                <a:sym typeface="Calibri"/>
              </a:rPr>
              <a:t>L’estudi, publicat al </a:t>
            </a:r>
            <a:r>
              <a:rPr lang="ca-ES" sz="1200" b="0" i="0" u="none" strike="noStrike" dirty="0" err="1">
                <a:solidFill>
                  <a:srgbClr val="000000"/>
                </a:solidFill>
                <a:latin typeface="Calibri"/>
                <a:ea typeface="Calibri"/>
                <a:cs typeface="Calibri"/>
                <a:sym typeface="Calibri"/>
              </a:rPr>
              <a:t>Journal</a:t>
            </a:r>
            <a:r>
              <a:rPr lang="ca-ES" sz="1200" b="0" i="0" u="none" strike="noStrike" dirty="0">
                <a:solidFill>
                  <a:srgbClr val="000000"/>
                </a:solidFill>
                <a:latin typeface="Calibri"/>
                <a:ea typeface="Calibri"/>
                <a:cs typeface="Calibri"/>
                <a:sym typeface="Calibri"/>
              </a:rPr>
              <a:t> of </a:t>
            </a:r>
            <a:r>
              <a:rPr lang="ca-ES" sz="1200" b="0" i="0" u="none" strike="noStrike" dirty="0" err="1">
                <a:solidFill>
                  <a:srgbClr val="000000"/>
                </a:solidFill>
                <a:latin typeface="Calibri"/>
                <a:ea typeface="Calibri"/>
                <a:cs typeface="Calibri"/>
                <a:sym typeface="Calibri"/>
              </a:rPr>
              <a:t>Hypertension</a:t>
            </a:r>
            <a:r>
              <a:rPr lang="ca-ES" sz="1200" b="0" i="0" u="none" strike="noStrike" dirty="0">
                <a:solidFill>
                  <a:srgbClr val="000000"/>
                </a:solidFill>
                <a:latin typeface="Calibri"/>
                <a:ea typeface="Calibri"/>
                <a:cs typeface="Calibri"/>
                <a:sym typeface="Calibri"/>
              </a:rPr>
              <a:t>, on </a:t>
            </a:r>
            <a:r>
              <a:rPr lang="ca-ES" sz="1200" b="0" i="0" u="none" strike="noStrike" dirty="0" err="1">
                <a:solidFill>
                  <a:srgbClr val="000000"/>
                </a:solidFill>
                <a:latin typeface="Calibri"/>
                <a:ea typeface="Calibri"/>
                <a:cs typeface="Calibri"/>
                <a:sym typeface="Calibri"/>
              </a:rPr>
              <a:t>miravem</a:t>
            </a:r>
            <a:r>
              <a:rPr lang="ca-ES" sz="1200" b="0" i="0" u="none" strike="noStrike" dirty="0">
                <a:solidFill>
                  <a:srgbClr val="000000"/>
                </a:solidFill>
                <a:latin typeface="Calibri"/>
                <a:ea typeface="Calibri"/>
                <a:cs typeface="Calibri"/>
                <a:sym typeface="Calibri"/>
              </a:rPr>
              <a:t> com afectaven la PUF (les més petites que hi ha) amb la PA. Els registres es van iniciar el 2009. Les PUF no tenen valor límit</a:t>
            </a:r>
            <a:br>
              <a:rPr lang="ca-ES" dirty="0"/>
            </a:br>
            <a:endParaRPr lang="ca-ES" sz="1200"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ca-ES" sz="1200" b="0" i="0" u="none" strike="noStrike" dirty="0">
                <a:solidFill>
                  <a:srgbClr val="000000"/>
                </a:solidFill>
                <a:latin typeface="Calibri"/>
                <a:ea typeface="Calibri"/>
                <a:cs typeface="Calibri"/>
                <a:sym typeface="Calibri"/>
              </a:rPr>
              <a:t>Només perquè ens situem: cabell humà</a:t>
            </a:r>
            <a:r>
              <a:rPr lang="ca-ES" sz="1200" b="0" i="0" u="none" strike="noStrike" dirty="0">
                <a:solidFill>
                  <a:srgbClr val="000000"/>
                </a:solidFill>
                <a:latin typeface="Calibri"/>
                <a:ea typeface="Calibri"/>
                <a:cs typeface="Calibri"/>
                <a:sym typeface="Wingdings" panose="05000000000000000000" pitchFamily="2" charset="2"/>
              </a:rPr>
              <a:t> PM2,5 PUF &lt;100 nanòmetres. </a:t>
            </a:r>
          </a:p>
          <a:p>
            <a:pPr marL="0" lvl="0" indent="0" algn="l" rtl="0">
              <a:lnSpc>
                <a:spcPct val="100000"/>
              </a:lnSpc>
              <a:spcBef>
                <a:spcPts val="0"/>
              </a:spcBef>
              <a:spcAft>
                <a:spcPts val="0"/>
              </a:spcAft>
              <a:buClr>
                <a:schemeClr val="dk1"/>
              </a:buClr>
              <a:buSzPts val="1200"/>
              <a:buFont typeface="Calibri"/>
              <a:buNone/>
            </a:pPr>
            <a:endParaRPr lang="ca-ES"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7</a:t>
            </a:fld>
            <a:endParaRPr lang="ca-ES"/>
          </a:p>
        </p:txBody>
      </p:sp>
    </p:spTree>
    <p:extLst>
      <p:ext uri="{BB962C8B-B14F-4D97-AF65-F5344CB8AC3E}">
        <p14:creationId xmlns:p14="http://schemas.microsoft.com/office/powerpoint/2010/main" val="262941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457200" lvl="0" indent="-228600" algn="l" rtl="0">
              <a:lnSpc>
                <a:spcPct val="100000"/>
              </a:lnSpc>
              <a:spcBef>
                <a:spcPts val="0"/>
              </a:spcBef>
              <a:spcAft>
                <a:spcPts val="0"/>
              </a:spcAft>
              <a:buSzPts val="1400"/>
              <a:buNone/>
            </a:pPr>
            <a:r>
              <a:rPr lang="ca-ES" sz="1200" b="0" i="0" u="none" strike="noStrike" dirty="0">
                <a:solidFill>
                  <a:srgbClr val="000000"/>
                </a:solidFill>
                <a:latin typeface="Calibri"/>
                <a:ea typeface="Calibri"/>
                <a:cs typeface="Calibri"/>
                <a:sym typeface="Calibri"/>
              </a:rPr>
              <a:t>Al mirar els efectes de les ultrafines sobre la PA </a:t>
            </a:r>
            <a:r>
              <a:rPr lang="ca-ES" sz="1200" b="0" i="0" u="none" strike="noStrike" dirty="0" err="1">
                <a:solidFill>
                  <a:srgbClr val="000000"/>
                </a:solidFill>
                <a:latin typeface="Calibri"/>
                <a:ea typeface="Calibri"/>
                <a:cs typeface="Calibri"/>
                <a:sym typeface="Calibri"/>
              </a:rPr>
              <a:t>veniem</a:t>
            </a:r>
            <a:r>
              <a:rPr lang="ca-ES" sz="1200" b="0" i="0" u="none" strike="noStrike" dirty="0">
                <a:solidFill>
                  <a:srgbClr val="000000"/>
                </a:solidFill>
                <a:latin typeface="Calibri"/>
                <a:ea typeface="Calibri"/>
                <a:cs typeface="Calibri"/>
                <a:sym typeface="Calibri"/>
              </a:rPr>
              <a:t> que hi ha una associació positiva amb la PAD 24h al lag1 (això ve a ser l'efecte de les PUF el dia anterior de realització del MAPA). Així, per cada augment d'1mg/m3 de PUF→ veiem un augment d'1,46mmHG PAD. 
També es va mirar en PA clínica però teníem pocs valors i baixa potència estadística</a:t>
            </a:r>
            <a:r>
              <a:rPr lang="en-US" sz="1200" dirty="0">
                <a:solidFill>
                  <a:srgbClr val="000000"/>
                </a:solidFill>
                <a:latin typeface="Josefin Sans" pitchFamily="34" charset="0"/>
                <a:ea typeface="Josefin Sans" pitchFamily="34" charset="-122"/>
                <a:cs typeface="Josefin Sans" pitchFamily="34" charset="-120"/>
              </a:rPr>
              <a:t>.</a:t>
            </a:r>
            <a:endParaRPr lang="ca-ES" sz="12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lang="ca-ES" sz="12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ca-ES" sz="1200" b="0" i="0" u="none" strike="noStrike" dirty="0">
                <a:solidFill>
                  <a:srgbClr val="000000"/>
                </a:solidFill>
                <a:latin typeface="Calibri"/>
                <a:ea typeface="Calibri"/>
                <a:cs typeface="Calibri"/>
                <a:sym typeface="Calibri"/>
              </a:rPr>
              <a:t>Concepte temporalitat: 1r CAUSA: </a:t>
            </a:r>
            <a:r>
              <a:rPr lang="ca-ES" sz="1200" b="0" i="0" u="none" strike="noStrike" dirty="0" err="1">
                <a:solidFill>
                  <a:srgbClr val="000000"/>
                </a:solidFill>
                <a:latin typeface="Calibri"/>
                <a:ea typeface="Calibri"/>
                <a:cs typeface="Calibri"/>
                <a:sym typeface="Calibri"/>
              </a:rPr>
              <a:t>aug</a:t>
            </a:r>
            <a:r>
              <a:rPr lang="ca-ES" sz="1200" b="0" i="0" u="none" strike="noStrike" dirty="0">
                <a:solidFill>
                  <a:srgbClr val="000000"/>
                </a:solidFill>
                <a:latin typeface="Calibri"/>
                <a:ea typeface="Calibri"/>
                <a:cs typeface="Calibri"/>
                <a:sym typeface="Calibri"/>
              </a:rPr>
              <a:t> PUF</a:t>
            </a:r>
            <a:r>
              <a:rPr lang="ca-ES" sz="1200" b="0" i="0" u="none" strike="noStrike" dirty="0">
                <a:solidFill>
                  <a:srgbClr val="000000"/>
                </a:solidFill>
                <a:latin typeface="Calibri"/>
                <a:ea typeface="Calibri"/>
                <a:cs typeface="Calibri"/>
                <a:sym typeface="Wingdings" panose="05000000000000000000" pitchFamily="2" charset="2"/>
              </a:rPr>
              <a:t></a:t>
            </a:r>
            <a:r>
              <a:rPr lang="ca-ES" sz="1200" b="0" i="0" u="none" strike="noStrike" dirty="0">
                <a:solidFill>
                  <a:srgbClr val="000000"/>
                </a:solidFill>
                <a:latin typeface="Calibri"/>
                <a:ea typeface="Calibri"/>
                <a:cs typeface="Calibri"/>
                <a:sym typeface="Calibri"/>
              </a:rPr>
              <a:t> EFECTE: </a:t>
            </a:r>
            <a:r>
              <a:rPr lang="ca-ES" sz="1200" b="0" i="0" u="none" strike="noStrike" dirty="0" err="1">
                <a:solidFill>
                  <a:srgbClr val="000000"/>
                </a:solidFill>
                <a:latin typeface="Calibri"/>
                <a:ea typeface="Calibri"/>
                <a:cs typeface="Calibri"/>
                <a:sym typeface="Calibri"/>
              </a:rPr>
              <a:t>aug</a:t>
            </a:r>
            <a:r>
              <a:rPr lang="ca-ES" sz="1200" b="0" i="0" u="none" strike="noStrike" dirty="0">
                <a:solidFill>
                  <a:srgbClr val="000000"/>
                </a:solidFill>
                <a:latin typeface="Calibri"/>
                <a:ea typeface="Calibri"/>
                <a:cs typeface="Calibri"/>
                <a:sym typeface="Calibri"/>
              </a:rPr>
              <a:t> PAD</a:t>
            </a:r>
            <a:endParaRPr lang="ca-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8</a:t>
            </a:fld>
            <a:endParaRPr lang="ca-ES"/>
          </a:p>
        </p:txBody>
      </p:sp>
    </p:spTree>
    <p:extLst>
      <p:ext uri="{BB962C8B-B14F-4D97-AF65-F5344CB8AC3E}">
        <p14:creationId xmlns:p14="http://schemas.microsoft.com/office/powerpoint/2010/main" val="256897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ca-ES" b="1" dirty="0"/>
              <a:t>Quan mirem els efectes del contaminant sobre la PA, igual com hem vist amb les PM10, vam trobar associació amb </a:t>
            </a:r>
            <a:r>
              <a:rPr lang="ca-ES" dirty="0"/>
              <a:t>la PAD24h al lag1, on, per cada augment de 1mg/m3 de PUF la PAD augment 1,46 mil·límetres de mercuri.</a:t>
            </a:r>
          </a:p>
          <a:p>
            <a:pPr marL="0" lvl="0" indent="0" algn="l" rtl="0">
              <a:lnSpc>
                <a:spcPct val="100000"/>
              </a:lnSpc>
              <a:spcBef>
                <a:spcPts val="0"/>
              </a:spcBef>
              <a:spcAft>
                <a:spcPts val="0"/>
              </a:spcAft>
              <a:buSzPts val="1400"/>
              <a:buNone/>
            </a:pPr>
            <a:endParaRPr lang="ca-ES" dirty="0"/>
          </a:p>
          <a:p>
            <a:pPr marL="0" lvl="0" indent="0" algn="l" rtl="0">
              <a:lnSpc>
                <a:spcPct val="100000"/>
              </a:lnSpc>
              <a:spcBef>
                <a:spcPts val="0"/>
              </a:spcBef>
              <a:spcAft>
                <a:spcPts val="0"/>
              </a:spcAft>
              <a:buSzPts val="1400"/>
              <a:buNone/>
            </a:pPr>
            <a:r>
              <a:rPr lang="ca-ES" b="1" dirty="0"/>
              <a:t>Quan ampliem els resultats per lag1.....es a dir..... veiem que: per cada augment de 1µg/m</a:t>
            </a:r>
            <a:r>
              <a:rPr lang="ca-ES" b="1" baseline="30000" dirty="0"/>
              <a:t>3</a:t>
            </a:r>
            <a:r>
              <a:rPr lang="ca-ES" dirty="0"/>
              <a:t> de PUF la PAD 24h augmenta 1,46 </a:t>
            </a:r>
            <a:r>
              <a:rPr lang="ca-ES" dirty="0" err="1"/>
              <a:t>mmHg</a:t>
            </a:r>
            <a:r>
              <a:rPr lang="ca-ES" dirty="0"/>
              <a:t> i la PAD dia 1,56 </a:t>
            </a:r>
            <a:r>
              <a:rPr lang="ca-ES" dirty="0" err="1"/>
              <a:t>mmHg</a:t>
            </a:r>
            <a:r>
              <a:rPr lang="ca-ES" dirty="0"/>
              <a:t> (p= 0,017 i p=0,009 respectivament). </a:t>
            </a:r>
          </a:p>
          <a:p>
            <a:pPr marL="0" lvl="0" indent="0" algn="l" rtl="0">
              <a:lnSpc>
                <a:spcPct val="100000"/>
              </a:lnSpc>
              <a:spcBef>
                <a:spcPts val="0"/>
              </a:spcBef>
              <a:spcAft>
                <a:spcPts val="0"/>
              </a:spcAft>
              <a:buSzPts val="1400"/>
              <a:buNone/>
            </a:pPr>
            <a:r>
              <a:rPr lang="ca-ES" dirty="0"/>
              <a:t>La resta de valors també es presenten amb relació positiva però no han resultat estadísticament significatius.</a:t>
            </a:r>
          </a:p>
          <a:p>
            <a:pPr marL="0" lvl="0" indent="0" algn="l" rtl="0">
              <a:lnSpc>
                <a:spcPct val="100000"/>
              </a:lnSpc>
              <a:spcBef>
                <a:spcPts val="0"/>
              </a:spcBef>
              <a:spcAft>
                <a:spcPts val="0"/>
              </a:spcAft>
              <a:buSzPts val="1400"/>
              <a:buNone/>
            </a:pPr>
            <a:endParaRPr lang="ca-ES" dirty="0"/>
          </a:p>
          <a:p>
            <a:pPr marL="0" lvl="0" indent="0" algn="l" rtl="0">
              <a:lnSpc>
                <a:spcPct val="100000"/>
              </a:lnSpc>
              <a:spcBef>
                <a:spcPts val="0"/>
              </a:spcBef>
              <a:spcAft>
                <a:spcPts val="0"/>
              </a:spcAft>
              <a:buSzPts val="1400"/>
              <a:buNone/>
            </a:pPr>
            <a:r>
              <a:rPr lang="ca-ES" sz="1200" dirty="0"/>
              <a:t>-Per PM</a:t>
            </a:r>
            <a:r>
              <a:rPr lang="ca-ES" sz="1200" baseline="-25000" dirty="0"/>
              <a:t>2,5</a:t>
            </a:r>
            <a:r>
              <a:rPr lang="ca-ES" sz="1200" dirty="0"/>
              <a:t> i SO</a:t>
            </a:r>
            <a:r>
              <a:rPr lang="ca-ES" sz="1200" baseline="-25000" dirty="0"/>
              <a:t>2 </a:t>
            </a:r>
            <a:r>
              <a:rPr lang="ca-ES" sz="1200" dirty="0"/>
              <a:t>que coincidien amb el MAPA realitzat el mateix dia (N total=333 i 398 respectivament).  </a:t>
            </a:r>
            <a:endParaRPr lang="ca-ES" dirty="0"/>
          </a:p>
          <a:p>
            <a:pPr marL="0" lvl="0" indent="0" algn="l" rtl="0">
              <a:lnSpc>
                <a:spcPct val="100000"/>
              </a:lnSpc>
              <a:spcBef>
                <a:spcPts val="0"/>
              </a:spcBef>
              <a:spcAft>
                <a:spcPts val="0"/>
              </a:spcAft>
              <a:buSzPts val="1400"/>
              <a:buNone/>
            </a:pPr>
            <a:r>
              <a:rPr lang="ca-ES" sz="1200" dirty="0"/>
              <a:t>-Es tenien massa pocs valors per poder-los relacionar amb les mesures de MAPA i PA clínica amb prou potència estadística. </a:t>
            </a:r>
            <a:endParaRPr lang="ca-ES" dirty="0"/>
          </a:p>
          <a:p>
            <a:pPr marL="0" lvl="0" indent="0" algn="l" rtl="0">
              <a:lnSpc>
                <a:spcPct val="100000"/>
              </a:lnSpc>
              <a:spcBef>
                <a:spcPts val="0"/>
              </a:spcBef>
              <a:spcAft>
                <a:spcPts val="0"/>
              </a:spcAft>
              <a:buSzPts val="1400"/>
              <a:buNone/>
            </a:pPr>
            <a:r>
              <a:rPr lang="ca-ES" sz="1200" dirty="0"/>
              <a:t>-No es va trobar associació estadísticament significativa entre aquests contaminants i la PA ambulatòria i per tant ja no presentem gràfics. </a:t>
            </a:r>
            <a:endParaRPr lang="ca-ES" dirty="0"/>
          </a:p>
          <a:p>
            <a:endParaRPr lang="ca-ES" dirty="0"/>
          </a:p>
        </p:txBody>
      </p:sp>
      <p:sp>
        <p:nvSpPr>
          <p:cNvPr id="4" name="Contenidor de número de diapositiva 3"/>
          <p:cNvSpPr>
            <a:spLocks noGrp="1"/>
          </p:cNvSpPr>
          <p:nvPr>
            <p:ph type="sldNum" sz="quarter" idx="5"/>
          </p:nvPr>
        </p:nvSpPr>
        <p:spPr/>
        <p:txBody>
          <a:bodyPr/>
          <a:lstStyle/>
          <a:p>
            <a:fld id="{3A0A5A1D-47E9-4036-A6D2-98B0E1DC1CB8}" type="slidenum">
              <a:rPr lang="ca-ES" smtClean="0"/>
              <a:t>9</a:t>
            </a:fld>
            <a:endParaRPr lang="ca-ES"/>
          </a:p>
        </p:txBody>
      </p:sp>
    </p:spTree>
    <p:extLst>
      <p:ext uri="{BB962C8B-B14F-4D97-AF65-F5344CB8AC3E}">
        <p14:creationId xmlns:p14="http://schemas.microsoft.com/office/powerpoint/2010/main" val="105864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09/10/2025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2219241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09/10/2025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40359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09/10/2025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338453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D9942-411F-A845-A73D-808CDE0AED3F}" type="datetimeFigureOut">
              <a:rPr lang="es-ES" smtClean="0"/>
              <a:t>09/10/2025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237290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11D9942-411F-A845-A73D-808CDE0AED3F}" type="datetimeFigureOut">
              <a:rPr lang="es-ES" smtClean="0"/>
              <a:t>09/10/2025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155420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11D9942-411F-A845-A73D-808CDE0AED3F}" type="datetimeFigureOut">
              <a:rPr lang="es-ES" smtClean="0"/>
              <a:t>09/10/2025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170577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4" name="Content Placeholder 3"/>
          <p:cNvSpPr>
            <a:spLocks noGrp="1"/>
          </p:cNvSpPr>
          <p:nvPr>
            <p:ph sz="half" idx="2"/>
          </p:nvPr>
        </p:nvSpPr>
        <p:spPr>
          <a:xfrm>
            <a:off x="736456" y="2761381"/>
            <a:ext cx="4523137"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s-ES"/>
              <a:t>Haga clic para modificar los estilos de texto del patrón</a:t>
            </a:r>
          </a:p>
        </p:txBody>
      </p:sp>
      <p:sp>
        <p:nvSpPr>
          <p:cNvPr id="6" name="Content Placeholder 5"/>
          <p:cNvSpPr>
            <a:spLocks noGrp="1"/>
          </p:cNvSpPr>
          <p:nvPr>
            <p:ph sz="quarter" idx="4"/>
          </p:nvPr>
        </p:nvSpPr>
        <p:spPr>
          <a:xfrm>
            <a:off x="5412731" y="2761381"/>
            <a:ext cx="4545413" cy="40615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11D9942-411F-A845-A73D-808CDE0AED3F}" type="datetimeFigureOut">
              <a:rPr lang="es-ES" smtClean="0"/>
              <a:t>09/10/2025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367111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11D9942-411F-A845-A73D-808CDE0AED3F}" type="datetimeFigureOut">
              <a:rPr lang="es-ES" smtClean="0"/>
              <a:t>09/10/2025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178962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D9942-411F-A845-A73D-808CDE0AED3F}" type="datetimeFigureOut">
              <a:rPr lang="es-ES" smtClean="0"/>
              <a:t>09/10/2025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66930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11D9942-411F-A845-A73D-808CDE0AED3F}" type="datetimeFigureOut">
              <a:rPr lang="es-ES" smtClean="0"/>
              <a:t>09/10/2025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133258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11D9942-411F-A845-A73D-808CDE0AED3F}" type="datetimeFigureOut">
              <a:rPr lang="es-ES" smtClean="0"/>
              <a:t>09/10/2025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C3A4534-9F99-8C40-BE21-1DA10B781814}" type="slidenum">
              <a:rPr lang="es-ES" smtClean="0"/>
              <a:t>‹#›</a:t>
            </a:fld>
            <a:endParaRPr lang="es-ES"/>
          </a:p>
        </p:txBody>
      </p:sp>
    </p:spTree>
    <p:extLst>
      <p:ext uri="{BB962C8B-B14F-4D97-AF65-F5344CB8AC3E}">
        <p14:creationId xmlns:p14="http://schemas.microsoft.com/office/powerpoint/2010/main" val="282939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311D9942-411F-A845-A73D-808CDE0AED3F}" type="datetimeFigureOut">
              <a:rPr lang="es-ES" smtClean="0"/>
              <a:t>09/10/2025</a:t>
            </a:fld>
            <a:endParaRPr lang="es-E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8C3A4534-9F99-8C40-BE21-1DA10B781814}" type="slidenum">
              <a:rPr lang="es-ES" smtClean="0"/>
              <a:t>‹#›</a:t>
            </a:fld>
            <a:endParaRPr lang="es-ES"/>
          </a:p>
        </p:txBody>
      </p:sp>
    </p:spTree>
    <p:extLst>
      <p:ext uri="{BB962C8B-B14F-4D97-AF65-F5344CB8AC3E}">
        <p14:creationId xmlns:p14="http://schemas.microsoft.com/office/powerpoint/2010/main" val="85091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BE01BE-C2EA-780E-7507-878A40D1A39B}"/>
              </a:ext>
            </a:extLst>
          </p:cNvPr>
          <p:cNvPicPr>
            <a:picLocks noChangeAspect="1"/>
          </p:cNvPicPr>
          <p:nvPr/>
        </p:nvPicPr>
        <p:blipFill>
          <a:blip r:embed="rId3"/>
          <a:stretch>
            <a:fillRect/>
          </a:stretch>
        </p:blipFill>
        <p:spPr>
          <a:xfrm>
            <a:off x="-79163" y="-53792"/>
            <a:ext cx="10850137" cy="7667258"/>
          </a:xfrm>
          <a:prstGeom prst="rect">
            <a:avLst/>
          </a:prstGeom>
        </p:spPr>
      </p:pic>
      <p:sp>
        <p:nvSpPr>
          <p:cNvPr id="5" name="Rectángulo 4">
            <a:extLst>
              <a:ext uri="{FF2B5EF4-FFF2-40B4-BE49-F238E27FC236}">
                <a16:creationId xmlns:a16="http://schemas.microsoft.com/office/drawing/2014/main" id="{E4787355-DC3C-548A-2772-2B41AA22629C}"/>
              </a:ext>
            </a:extLst>
          </p:cNvPr>
          <p:cNvSpPr/>
          <p:nvPr/>
        </p:nvSpPr>
        <p:spPr>
          <a:xfrm>
            <a:off x="194872" y="4811841"/>
            <a:ext cx="10576102" cy="1328569"/>
          </a:xfrm>
          <a:prstGeom prst="rect">
            <a:avLst/>
          </a:prstGeom>
          <a:ln>
            <a:noFill/>
          </a:ln>
        </p:spPr>
        <p:txBody>
          <a:bodyPr wrap="square">
            <a:spAutoFit/>
          </a:bodyPr>
          <a:lstStyle/>
          <a:p>
            <a:pPr algn="ctr">
              <a:lnSpc>
                <a:spcPts val="3400"/>
              </a:lnSpc>
            </a:pPr>
            <a:r>
              <a:rPr lang="es-ES" sz="2800" b="1" dirty="0">
                <a:solidFill>
                  <a:srgbClr val="29AA97"/>
                </a:solidFill>
                <a:sym typeface="Helvetica Neue Medium"/>
              </a:rPr>
              <a:t>CONTAMINACIÓ ATMOSFÈRICA I RISC CARDIOVASCULAR</a:t>
            </a:r>
          </a:p>
          <a:p>
            <a:pPr algn="ctr"/>
            <a:r>
              <a:rPr lang="es-ES" sz="3200" b="1" dirty="0">
                <a:solidFill>
                  <a:srgbClr val="29AA97"/>
                </a:solidFill>
                <a:latin typeface="Calibri" charset="0"/>
                <a:ea typeface="Calibri" charset="0"/>
                <a:cs typeface="Calibri" charset="0"/>
                <a:sym typeface="Helvetica Neue Medium"/>
              </a:rPr>
              <a:t>													           </a:t>
            </a:r>
            <a:r>
              <a:rPr lang="es-ES" sz="2000" b="1" dirty="0">
                <a:solidFill>
                  <a:srgbClr val="29AA97"/>
                </a:solidFill>
                <a:latin typeface="Calibri" charset="0"/>
                <a:ea typeface="Calibri" charset="0"/>
                <a:cs typeface="Calibri" charset="0"/>
                <a:sym typeface="Helvetica Neue Medium"/>
              </a:rPr>
              <a:t>Núria Soldevila Bacardit     														           </a:t>
            </a:r>
            <a:r>
              <a:rPr lang="es-ES" sz="2000" b="1" dirty="0" err="1">
                <a:solidFill>
                  <a:srgbClr val="29AA97"/>
                </a:solidFill>
                <a:latin typeface="Calibri" charset="0"/>
                <a:ea typeface="Calibri" charset="0"/>
                <a:cs typeface="Calibri" charset="0"/>
                <a:sym typeface="Helvetica Neue Medium"/>
              </a:rPr>
              <a:t>Metgessa</a:t>
            </a:r>
            <a:r>
              <a:rPr lang="es-ES" sz="2000" b="1" dirty="0">
                <a:solidFill>
                  <a:srgbClr val="29AA97"/>
                </a:solidFill>
                <a:latin typeface="Calibri" charset="0"/>
                <a:ea typeface="Calibri" charset="0"/>
                <a:cs typeface="Calibri" charset="0"/>
                <a:sym typeface="Helvetica Neue Medium"/>
              </a:rPr>
              <a:t> de </a:t>
            </a:r>
            <a:r>
              <a:rPr lang="es-ES" sz="2000" b="1" dirty="0" err="1">
                <a:solidFill>
                  <a:srgbClr val="29AA97"/>
                </a:solidFill>
                <a:latin typeface="Calibri" charset="0"/>
                <a:ea typeface="Calibri" charset="0"/>
                <a:cs typeface="Calibri" charset="0"/>
                <a:sym typeface="Helvetica Neue Medium"/>
              </a:rPr>
              <a:t>Família</a:t>
            </a:r>
            <a:r>
              <a:rPr lang="es-ES" sz="2000" b="1" dirty="0">
                <a:solidFill>
                  <a:srgbClr val="29AA97"/>
                </a:solidFill>
                <a:latin typeface="Calibri" charset="0"/>
                <a:ea typeface="Calibri" charset="0"/>
                <a:cs typeface="Calibri" charset="0"/>
                <a:sym typeface="Helvetica Neue Medium"/>
              </a:rPr>
              <a:t>, PhD </a:t>
            </a:r>
            <a:endParaRPr lang="es-ES_tradnl" sz="2000" b="1" dirty="0">
              <a:solidFill>
                <a:srgbClr val="28AA9B"/>
              </a:solidFill>
              <a:latin typeface="Calibri" charset="0"/>
              <a:ea typeface="Calibri" charset="0"/>
              <a:cs typeface="Calibri" charset="0"/>
            </a:endParaRPr>
          </a:p>
        </p:txBody>
      </p:sp>
    </p:spTree>
    <p:extLst>
      <p:ext uri="{BB962C8B-B14F-4D97-AF65-F5344CB8AC3E}">
        <p14:creationId xmlns:p14="http://schemas.microsoft.com/office/powerpoint/2010/main" val="215528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2712E-365C-B7D7-BAC1-DA62B545D24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0E21F58-4F79-274F-911B-977AF70579A7}"/>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9A8B3255-32A5-9AE7-7534-6B78A7859EDB}"/>
              </a:ext>
            </a:extLst>
          </p:cNvPr>
          <p:cNvSpPr/>
          <p:nvPr/>
        </p:nvSpPr>
        <p:spPr>
          <a:xfrm>
            <a:off x="320574" y="341562"/>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Implicacions</a:t>
            </a:r>
            <a:r>
              <a:rPr lang="es-ES" sz="2400" b="1" dirty="0">
                <a:solidFill>
                  <a:srgbClr val="29AA97"/>
                </a:solidFill>
                <a:sym typeface="Helvetica Neue Medium"/>
              </a:rPr>
              <a:t> clíniques </a:t>
            </a:r>
          </a:p>
        </p:txBody>
      </p:sp>
      <p:sp>
        <p:nvSpPr>
          <p:cNvPr id="6" name="Shape 1">
            <a:extLst>
              <a:ext uri="{FF2B5EF4-FFF2-40B4-BE49-F238E27FC236}">
                <a16:creationId xmlns:a16="http://schemas.microsoft.com/office/drawing/2014/main" id="{E692775A-6A1E-00EE-7355-AB83D1B952ED}"/>
              </a:ext>
            </a:extLst>
          </p:cNvPr>
          <p:cNvSpPr/>
          <p:nvPr/>
        </p:nvSpPr>
        <p:spPr>
          <a:xfrm>
            <a:off x="389744" y="1618411"/>
            <a:ext cx="4901047" cy="3146996"/>
          </a:xfrm>
          <a:prstGeom prst="roundRect">
            <a:avLst>
              <a:gd name="adj" fmla="val 2870"/>
            </a:avLst>
          </a:prstGeom>
          <a:solidFill>
            <a:srgbClr val="E1E6EA"/>
          </a:solidFill>
          <a:ln w="7620">
            <a:solidFill>
              <a:srgbClr val="C7CCD0"/>
            </a:solidFill>
            <a:prstDash val="solid"/>
          </a:ln>
        </p:spPr>
        <p:txBody>
          <a:bodyPr/>
          <a:lstStyle/>
          <a:p>
            <a:endParaRPr lang="ca-ES"/>
          </a:p>
        </p:txBody>
      </p:sp>
      <p:sp>
        <p:nvSpPr>
          <p:cNvPr id="7" name="Shape 2">
            <a:extLst>
              <a:ext uri="{FF2B5EF4-FFF2-40B4-BE49-F238E27FC236}">
                <a16:creationId xmlns:a16="http://schemas.microsoft.com/office/drawing/2014/main" id="{3E218909-530B-4647-D25F-C33AFAD593FD}"/>
              </a:ext>
            </a:extLst>
          </p:cNvPr>
          <p:cNvSpPr/>
          <p:nvPr/>
        </p:nvSpPr>
        <p:spPr>
          <a:xfrm>
            <a:off x="546934" y="1841547"/>
            <a:ext cx="454306" cy="644903"/>
          </a:xfrm>
          <a:prstGeom prst="roundRect">
            <a:avLst>
              <a:gd name="adj" fmla="val 15358451"/>
            </a:avLst>
          </a:prstGeom>
          <a:solidFill>
            <a:srgbClr val="A2B4C0"/>
          </a:solidFill>
          <a:ln/>
        </p:spPr>
        <p:txBody>
          <a:bodyPr/>
          <a:lstStyle/>
          <a:p>
            <a:endParaRPr lang="ca-ES"/>
          </a:p>
        </p:txBody>
      </p:sp>
      <p:pic>
        <p:nvPicPr>
          <p:cNvPr id="8" name="Image 0" descr="preencoded.png">
            <a:extLst>
              <a:ext uri="{FF2B5EF4-FFF2-40B4-BE49-F238E27FC236}">
                <a16:creationId xmlns:a16="http://schemas.microsoft.com/office/drawing/2014/main" id="{3B098993-0458-DB9C-2EBE-11323F498288}"/>
              </a:ext>
            </a:extLst>
          </p:cNvPr>
          <p:cNvPicPr>
            <a:picLocks noChangeAspect="1"/>
          </p:cNvPicPr>
          <p:nvPr/>
        </p:nvPicPr>
        <p:blipFill>
          <a:blip r:embed="rId4"/>
          <a:stretch>
            <a:fillRect/>
          </a:stretch>
        </p:blipFill>
        <p:spPr>
          <a:xfrm>
            <a:off x="671868" y="1982523"/>
            <a:ext cx="204438" cy="362822"/>
          </a:xfrm>
          <a:prstGeom prst="rect">
            <a:avLst/>
          </a:prstGeom>
        </p:spPr>
      </p:pic>
      <p:sp>
        <p:nvSpPr>
          <p:cNvPr id="9" name="Text 3">
            <a:extLst>
              <a:ext uri="{FF2B5EF4-FFF2-40B4-BE49-F238E27FC236}">
                <a16:creationId xmlns:a16="http://schemas.microsoft.com/office/drawing/2014/main" id="{2EC2C232-3B4C-C6EC-5879-464656AC62E2}"/>
              </a:ext>
            </a:extLst>
          </p:cNvPr>
          <p:cNvSpPr/>
          <p:nvPr/>
        </p:nvSpPr>
        <p:spPr>
          <a:xfrm>
            <a:off x="1252743" y="2056365"/>
            <a:ext cx="1893272" cy="335994"/>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Josefin Sans Bold" pitchFamily="34" charset="0"/>
                <a:ea typeface="Josefin Sans Bold" pitchFamily="34" charset="-122"/>
                <a:cs typeface="Josefin Sans Bold" pitchFamily="34" charset="-120"/>
              </a:rPr>
              <a:t>Risc Coronari</a:t>
            </a:r>
            <a:endParaRPr lang="en-US" sz="1950" dirty="0"/>
          </a:p>
        </p:txBody>
      </p:sp>
      <p:sp>
        <p:nvSpPr>
          <p:cNvPr id="10" name="Text 4">
            <a:extLst>
              <a:ext uri="{FF2B5EF4-FFF2-40B4-BE49-F238E27FC236}">
                <a16:creationId xmlns:a16="http://schemas.microsoft.com/office/drawing/2014/main" id="{22780F67-FA26-F191-562C-BEC39F255754}"/>
              </a:ext>
            </a:extLst>
          </p:cNvPr>
          <p:cNvSpPr/>
          <p:nvPr/>
        </p:nvSpPr>
        <p:spPr>
          <a:xfrm>
            <a:off x="546933" y="2776850"/>
            <a:ext cx="4586668" cy="1375964"/>
          </a:xfrm>
          <a:prstGeom prst="rect">
            <a:avLst/>
          </a:prstGeom>
          <a:noFill/>
          <a:ln/>
        </p:spPr>
        <p:txBody>
          <a:bodyPr wrap="square" lIns="0" tIns="0" rIns="0" bIns="0" rtlCol="0" anchor="t"/>
          <a:lstStyle/>
          <a:p>
            <a:pPr marL="0" indent="0" algn="ctr">
              <a:lnSpc>
                <a:spcPts val="2500"/>
              </a:lnSpc>
              <a:buNone/>
            </a:pPr>
            <a:r>
              <a:rPr lang="en-US" sz="1600" dirty="0">
                <a:solidFill>
                  <a:srgbClr val="000000"/>
                </a:solidFill>
                <a:latin typeface="Josefin Sans" pitchFamily="34" charset="0"/>
                <a:ea typeface="Josefin Sans" pitchFamily="34" charset="-122"/>
                <a:cs typeface="Josefin Sans" pitchFamily="34" charset="-120"/>
              </a:rPr>
              <a:t>Un augment de </a:t>
            </a:r>
            <a:r>
              <a:rPr lang="en-US" sz="1600" b="1" dirty="0">
                <a:solidFill>
                  <a:srgbClr val="18AE90"/>
                </a:solidFill>
                <a:latin typeface="Josefin Sans" pitchFamily="34" charset="0"/>
                <a:ea typeface="Josefin Sans" pitchFamily="34" charset="-122"/>
                <a:cs typeface="Josefin Sans" pitchFamily="34" charset="-120"/>
              </a:rPr>
              <a:t>2 mmHg </a:t>
            </a:r>
            <a:r>
              <a:rPr lang="en-US" sz="1600" dirty="0">
                <a:solidFill>
                  <a:srgbClr val="000000"/>
                </a:solidFill>
                <a:latin typeface="Josefin Sans" pitchFamily="34" charset="0"/>
                <a:ea typeface="Josefin Sans" pitchFamily="34" charset="-122"/>
                <a:cs typeface="Josefin Sans" pitchFamily="34" charset="-120"/>
              </a:rPr>
              <a:t>en la pressió arterial diastòlica (</a:t>
            </a:r>
            <a:r>
              <a:rPr lang="en-US" sz="1600" dirty="0">
                <a:solidFill>
                  <a:srgbClr val="18AE90"/>
                </a:solidFill>
                <a:latin typeface="Josefin Sans" pitchFamily="34" charset="0"/>
                <a:ea typeface="Josefin Sans" pitchFamily="34" charset="-122"/>
                <a:cs typeface="Josefin Sans" pitchFamily="34" charset="-120"/>
              </a:rPr>
              <a:t>PAD</a:t>
            </a:r>
            <a:r>
              <a:rPr lang="en-US" sz="1600" dirty="0">
                <a:solidFill>
                  <a:srgbClr val="000000"/>
                </a:solidFill>
                <a:latin typeface="Josefin Sans" pitchFamily="34" charset="0"/>
                <a:ea typeface="Josefin Sans" pitchFamily="34" charset="-122"/>
                <a:cs typeface="Josefin Sans" pitchFamily="34" charset="-120"/>
              </a:rPr>
              <a:t>) s'associa amb un increment del </a:t>
            </a:r>
            <a:r>
              <a:rPr lang="en-US" sz="1600" b="1" dirty="0">
                <a:solidFill>
                  <a:srgbClr val="18AE90"/>
                </a:solidFill>
                <a:latin typeface="Josefin Sans" pitchFamily="34" charset="0"/>
                <a:ea typeface="Josefin Sans" pitchFamily="34" charset="-122"/>
                <a:cs typeface="Josefin Sans" pitchFamily="34" charset="-120"/>
              </a:rPr>
              <a:t>6% en el risc de cardiopaties coronàries </a:t>
            </a:r>
            <a:r>
              <a:rPr lang="en-US" sz="1600" dirty="0">
                <a:solidFill>
                  <a:srgbClr val="000000"/>
                </a:solidFill>
                <a:latin typeface="Josefin Sans" pitchFamily="34" charset="0"/>
                <a:ea typeface="Josefin Sans" pitchFamily="34" charset="-122"/>
                <a:cs typeface="Josefin Sans" pitchFamily="34" charset="-120"/>
              </a:rPr>
              <a:t>i del </a:t>
            </a:r>
            <a:r>
              <a:rPr lang="en-US" sz="1600" b="1" dirty="0">
                <a:solidFill>
                  <a:srgbClr val="18AE90"/>
                </a:solidFill>
                <a:latin typeface="Josefin Sans" pitchFamily="34" charset="0"/>
                <a:ea typeface="Josefin Sans" pitchFamily="34" charset="-122"/>
                <a:cs typeface="Josefin Sans" pitchFamily="34" charset="-120"/>
              </a:rPr>
              <a:t>15% en el risc d'accident vascular cerebral </a:t>
            </a:r>
            <a:r>
              <a:rPr lang="en-US" sz="1600" dirty="0">
                <a:solidFill>
                  <a:srgbClr val="000000"/>
                </a:solidFill>
                <a:latin typeface="Josefin Sans" pitchFamily="34" charset="0"/>
                <a:ea typeface="Josefin Sans" pitchFamily="34" charset="-122"/>
                <a:cs typeface="Josefin Sans" pitchFamily="34" charset="-120"/>
              </a:rPr>
              <a:t>i atac isquèmic transitori.</a:t>
            </a:r>
            <a:endParaRPr lang="en-US" sz="1600" dirty="0"/>
          </a:p>
        </p:txBody>
      </p:sp>
      <p:sp>
        <p:nvSpPr>
          <p:cNvPr id="11" name="Shape 5">
            <a:extLst>
              <a:ext uri="{FF2B5EF4-FFF2-40B4-BE49-F238E27FC236}">
                <a16:creationId xmlns:a16="http://schemas.microsoft.com/office/drawing/2014/main" id="{A7514387-C6BC-48AB-2736-7FFCBDC71AF5}"/>
              </a:ext>
            </a:extLst>
          </p:cNvPr>
          <p:cNvSpPr/>
          <p:nvPr/>
        </p:nvSpPr>
        <p:spPr>
          <a:xfrm>
            <a:off x="5412185" y="1618411"/>
            <a:ext cx="4901047" cy="3146996"/>
          </a:xfrm>
          <a:prstGeom prst="roundRect">
            <a:avLst>
              <a:gd name="adj" fmla="val 2870"/>
            </a:avLst>
          </a:prstGeom>
          <a:solidFill>
            <a:srgbClr val="E1E6EA"/>
          </a:solidFill>
          <a:ln w="7620">
            <a:solidFill>
              <a:srgbClr val="C7CCD0"/>
            </a:solidFill>
            <a:prstDash val="solid"/>
          </a:ln>
        </p:spPr>
        <p:txBody>
          <a:bodyPr/>
          <a:lstStyle/>
          <a:p>
            <a:endParaRPr lang="ca-ES"/>
          </a:p>
        </p:txBody>
      </p:sp>
      <p:sp>
        <p:nvSpPr>
          <p:cNvPr id="12" name="Shape 6">
            <a:extLst>
              <a:ext uri="{FF2B5EF4-FFF2-40B4-BE49-F238E27FC236}">
                <a16:creationId xmlns:a16="http://schemas.microsoft.com/office/drawing/2014/main" id="{7949A5DB-59C3-B967-0033-FA23A9B0B394}"/>
              </a:ext>
            </a:extLst>
          </p:cNvPr>
          <p:cNvSpPr/>
          <p:nvPr/>
        </p:nvSpPr>
        <p:spPr>
          <a:xfrm>
            <a:off x="5599355" y="1841547"/>
            <a:ext cx="454306" cy="644903"/>
          </a:xfrm>
          <a:prstGeom prst="roundRect">
            <a:avLst>
              <a:gd name="adj" fmla="val 15358451"/>
            </a:avLst>
          </a:prstGeom>
          <a:solidFill>
            <a:srgbClr val="A2B4C0"/>
          </a:solidFill>
          <a:ln/>
        </p:spPr>
        <p:txBody>
          <a:bodyPr/>
          <a:lstStyle/>
          <a:p>
            <a:endParaRPr lang="ca-ES"/>
          </a:p>
        </p:txBody>
      </p:sp>
      <p:pic>
        <p:nvPicPr>
          <p:cNvPr id="13" name="Image 1" descr="preencoded.png">
            <a:extLst>
              <a:ext uri="{FF2B5EF4-FFF2-40B4-BE49-F238E27FC236}">
                <a16:creationId xmlns:a16="http://schemas.microsoft.com/office/drawing/2014/main" id="{ECDE866F-74A7-B84B-AC22-A76C860499B2}"/>
              </a:ext>
            </a:extLst>
          </p:cNvPr>
          <p:cNvPicPr>
            <a:picLocks noChangeAspect="1"/>
          </p:cNvPicPr>
          <p:nvPr/>
        </p:nvPicPr>
        <p:blipFill>
          <a:blip r:embed="rId5"/>
          <a:stretch>
            <a:fillRect/>
          </a:stretch>
        </p:blipFill>
        <p:spPr>
          <a:xfrm>
            <a:off x="5724289" y="1982523"/>
            <a:ext cx="204438" cy="362822"/>
          </a:xfrm>
          <a:prstGeom prst="rect">
            <a:avLst/>
          </a:prstGeom>
        </p:spPr>
      </p:pic>
      <p:sp>
        <p:nvSpPr>
          <p:cNvPr id="14" name="Text 7">
            <a:extLst>
              <a:ext uri="{FF2B5EF4-FFF2-40B4-BE49-F238E27FC236}">
                <a16:creationId xmlns:a16="http://schemas.microsoft.com/office/drawing/2014/main" id="{A25CFA70-BEB2-7F66-2AA5-DE45C083D6BF}"/>
              </a:ext>
            </a:extLst>
          </p:cNvPr>
          <p:cNvSpPr/>
          <p:nvPr/>
        </p:nvSpPr>
        <p:spPr>
          <a:xfrm>
            <a:off x="6358108" y="2056365"/>
            <a:ext cx="1893272" cy="335994"/>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Josefin Sans Bold" pitchFamily="34" charset="0"/>
                <a:ea typeface="Josefin Sans Bold" pitchFamily="34" charset="-122"/>
                <a:cs typeface="Josefin Sans Bold" pitchFamily="34" charset="-120"/>
              </a:rPr>
              <a:t>Efecte de les PUF</a:t>
            </a:r>
            <a:endParaRPr lang="en-US" sz="1950" dirty="0"/>
          </a:p>
        </p:txBody>
      </p:sp>
      <p:sp>
        <p:nvSpPr>
          <p:cNvPr id="15" name="Text 8">
            <a:extLst>
              <a:ext uri="{FF2B5EF4-FFF2-40B4-BE49-F238E27FC236}">
                <a16:creationId xmlns:a16="http://schemas.microsoft.com/office/drawing/2014/main" id="{11196579-4391-5364-8C4D-E33A0646E028}"/>
              </a:ext>
            </a:extLst>
          </p:cNvPr>
          <p:cNvSpPr/>
          <p:nvPr/>
        </p:nvSpPr>
        <p:spPr>
          <a:xfrm>
            <a:off x="5599355" y="2776850"/>
            <a:ext cx="4743857" cy="1031973"/>
          </a:xfrm>
          <a:prstGeom prst="rect">
            <a:avLst/>
          </a:prstGeom>
          <a:noFill/>
          <a:ln/>
        </p:spPr>
        <p:txBody>
          <a:bodyPr wrap="square" lIns="0" tIns="0" rIns="0" bIns="0" rtlCol="0" anchor="t"/>
          <a:lstStyle/>
          <a:p>
            <a:pPr marL="0" indent="0" algn="l">
              <a:lnSpc>
                <a:spcPts val="2500"/>
              </a:lnSpc>
              <a:buNone/>
            </a:pPr>
            <a:r>
              <a:rPr lang="en-US" sz="1600" dirty="0">
                <a:solidFill>
                  <a:srgbClr val="000000"/>
                </a:solidFill>
                <a:latin typeface="Josefin Sans" pitchFamily="34" charset="0"/>
                <a:ea typeface="Josefin Sans" pitchFamily="34" charset="-122"/>
                <a:cs typeface="Josefin Sans" pitchFamily="34" charset="-120"/>
              </a:rPr>
              <a:t>Cada augment </a:t>
            </a:r>
            <a:r>
              <a:rPr lang="en-US" sz="1600" b="1" dirty="0">
                <a:solidFill>
                  <a:srgbClr val="18AE90"/>
                </a:solidFill>
                <a:latin typeface="Josefin Sans" pitchFamily="34" charset="0"/>
                <a:ea typeface="Josefin Sans" pitchFamily="34" charset="-122"/>
                <a:cs typeface="Josefin Sans" pitchFamily="34" charset="-120"/>
              </a:rPr>
              <a:t>d'1 μg/m³ de PUF </a:t>
            </a:r>
            <a:r>
              <a:rPr lang="en-US" sz="1600" dirty="0">
                <a:solidFill>
                  <a:srgbClr val="000000"/>
                </a:solidFill>
                <a:latin typeface="Josefin Sans" pitchFamily="34" charset="0"/>
                <a:ea typeface="Josefin Sans" pitchFamily="34" charset="-122"/>
                <a:cs typeface="Josefin Sans" pitchFamily="34" charset="-120"/>
              </a:rPr>
              <a:t>genera un increment d‘ </a:t>
            </a:r>
            <a:r>
              <a:rPr lang="en-US" sz="1600" b="1" dirty="0">
                <a:solidFill>
                  <a:srgbClr val="18AE90"/>
                </a:solidFill>
                <a:latin typeface="Josefin Sans" pitchFamily="34" charset="0"/>
                <a:ea typeface="Josefin Sans" pitchFamily="34" charset="-122"/>
                <a:cs typeface="Josefin Sans" pitchFamily="34" charset="-120"/>
              </a:rPr>
              <a:t>1,46mmHg en la PAD de 24 hores</a:t>
            </a:r>
            <a:r>
              <a:rPr lang="en-US" sz="1600" dirty="0">
                <a:solidFill>
                  <a:srgbClr val="000000"/>
                </a:solidFill>
                <a:latin typeface="Josefin Sans" pitchFamily="34" charset="0"/>
                <a:ea typeface="Josefin Sans" pitchFamily="34" charset="-122"/>
                <a:cs typeface="Josefin Sans" pitchFamily="34" charset="-120"/>
              </a:rPr>
              <a:t>. </a:t>
            </a:r>
          </a:p>
          <a:p>
            <a:pPr marL="0" indent="0" algn="l">
              <a:lnSpc>
                <a:spcPts val="2500"/>
              </a:lnSpc>
              <a:buNone/>
            </a:pPr>
            <a:endParaRPr lang="en-US" sz="1600" dirty="0">
              <a:solidFill>
                <a:srgbClr val="000000"/>
              </a:solidFill>
              <a:latin typeface="Josefin Sans" pitchFamily="34" charset="0"/>
              <a:ea typeface="Josefin Sans" pitchFamily="34" charset="-122"/>
              <a:cs typeface="Josefin Sans" pitchFamily="34" charset="-120"/>
            </a:endParaRPr>
          </a:p>
          <a:p>
            <a:pPr marL="0" indent="0" algn="l">
              <a:lnSpc>
                <a:spcPts val="2500"/>
              </a:lnSpc>
              <a:buNone/>
            </a:pPr>
            <a:r>
              <a:rPr lang="en-US" sz="1600" dirty="0" err="1">
                <a:solidFill>
                  <a:srgbClr val="000000"/>
                </a:solidFill>
                <a:latin typeface="Josefin Sans" pitchFamily="34" charset="0"/>
                <a:ea typeface="Josefin Sans" pitchFamily="34" charset="-122"/>
                <a:cs typeface="Josefin Sans" pitchFamily="34" charset="-120"/>
              </a:rPr>
              <a:t>Evitar</a:t>
            </a:r>
            <a:r>
              <a:rPr lang="en-US" sz="1600" dirty="0">
                <a:solidFill>
                  <a:srgbClr val="000000"/>
                </a:solidFill>
                <a:latin typeface="Josefin Sans" pitchFamily="34" charset="0"/>
                <a:ea typeface="Josefin Sans" pitchFamily="34" charset="-122"/>
                <a:cs typeface="Josefin Sans" pitchFamily="34" charset="-120"/>
              </a:rPr>
              <a:t> l'augment de contaminació podria prevenir l'increment associat del risc cardiovascular.</a:t>
            </a:r>
            <a:endParaRPr lang="en-US" sz="1600" dirty="0"/>
          </a:p>
        </p:txBody>
      </p:sp>
      <p:sp>
        <p:nvSpPr>
          <p:cNvPr id="16" name="Text 9">
            <a:extLst>
              <a:ext uri="{FF2B5EF4-FFF2-40B4-BE49-F238E27FC236}">
                <a16:creationId xmlns:a16="http://schemas.microsoft.com/office/drawing/2014/main" id="{764A917F-5C72-5DFB-6B74-B2FAD3857A9F}"/>
              </a:ext>
            </a:extLst>
          </p:cNvPr>
          <p:cNvSpPr/>
          <p:nvPr/>
        </p:nvSpPr>
        <p:spPr>
          <a:xfrm>
            <a:off x="554995" y="4756333"/>
            <a:ext cx="5968364" cy="553455"/>
          </a:xfrm>
          <a:prstGeom prst="rect">
            <a:avLst/>
          </a:prstGeom>
          <a:noFill/>
          <a:ln/>
        </p:spPr>
        <p:txBody>
          <a:bodyPr wrap="none" lIns="0" tIns="0" rIns="0" bIns="0" rtlCol="0" anchor="t"/>
          <a:lstStyle/>
          <a:p>
            <a:pPr marL="0" indent="0" algn="l">
              <a:lnSpc>
                <a:spcPts val="2500"/>
              </a:lnSpc>
              <a:buNone/>
            </a:pPr>
            <a:r>
              <a:rPr lang="en-US" sz="1100" i="1" dirty="0">
                <a:solidFill>
                  <a:srgbClr val="000000"/>
                </a:solidFill>
                <a:latin typeface="Josefin Sans" pitchFamily="34" charset="0"/>
                <a:ea typeface="Josefin Sans" pitchFamily="34" charset="-122"/>
                <a:cs typeface="Josefin Sans" pitchFamily="34" charset="-120"/>
              </a:rPr>
              <a:t>Font: Li Y. Cardiovascular Risks Associated With Diastolic Blood Pressure </a:t>
            </a:r>
          </a:p>
          <a:p>
            <a:pPr marL="0" indent="0" algn="l">
              <a:buNone/>
            </a:pPr>
            <a:r>
              <a:rPr lang="en-US" sz="1100" i="1" dirty="0">
                <a:solidFill>
                  <a:srgbClr val="000000"/>
                </a:solidFill>
                <a:latin typeface="Josefin Sans" pitchFamily="34" charset="0"/>
                <a:ea typeface="Josefin Sans" pitchFamily="34" charset="-122"/>
                <a:cs typeface="Josefin Sans" pitchFamily="34" charset="-120"/>
              </a:rPr>
              <a:t>and Isolated Diastolic Hypertension. Curr Hypertens Rep. 2014;16: 489.</a:t>
            </a:r>
            <a:endParaRPr lang="en-US" sz="1100" dirty="0"/>
          </a:p>
        </p:txBody>
      </p:sp>
      <p:sp>
        <p:nvSpPr>
          <p:cNvPr id="17" name="Shape 10">
            <a:extLst>
              <a:ext uri="{FF2B5EF4-FFF2-40B4-BE49-F238E27FC236}">
                <a16:creationId xmlns:a16="http://schemas.microsoft.com/office/drawing/2014/main" id="{CFFABC43-45A1-1291-3A28-AE17F9FB96E8}"/>
              </a:ext>
            </a:extLst>
          </p:cNvPr>
          <p:cNvSpPr/>
          <p:nvPr/>
        </p:nvSpPr>
        <p:spPr>
          <a:xfrm>
            <a:off x="374754" y="5593074"/>
            <a:ext cx="9953469" cy="1257431"/>
          </a:xfrm>
          <a:prstGeom prst="roundRect">
            <a:avLst>
              <a:gd name="adj" fmla="val 7182"/>
            </a:avLst>
          </a:prstGeom>
          <a:solidFill>
            <a:srgbClr val="D1DAE0"/>
          </a:solidFill>
          <a:ln/>
        </p:spPr>
        <p:txBody>
          <a:bodyPr/>
          <a:lstStyle/>
          <a:p>
            <a:endParaRPr lang="ca-ES" dirty="0"/>
          </a:p>
        </p:txBody>
      </p:sp>
      <p:pic>
        <p:nvPicPr>
          <p:cNvPr id="18" name="Image 2" descr="preencoded.png">
            <a:extLst>
              <a:ext uri="{FF2B5EF4-FFF2-40B4-BE49-F238E27FC236}">
                <a16:creationId xmlns:a16="http://schemas.microsoft.com/office/drawing/2014/main" id="{464BD6AF-2A9C-34C9-5564-020C87A63B1E}"/>
              </a:ext>
            </a:extLst>
          </p:cNvPr>
          <p:cNvPicPr>
            <a:picLocks noChangeAspect="1"/>
          </p:cNvPicPr>
          <p:nvPr/>
        </p:nvPicPr>
        <p:blipFill>
          <a:blip r:embed="rId6"/>
          <a:stretch>
            <a:fillRect/>
          </a:stretch>
        </p:blipFill>
        <p:spPr>
          <a:xfrm>
            <a:off x="541118" y="5829624"/>
            <a:ext cx="189264" cy="214881"/>
          </a:xfrm>
          <a:prstGeom prst="rect">
            <a:avLst/>
          </a:prstGeom>
        </p:spPr>
      </p:pic>
      <p:sp>
        <p:nvSpPr>
          <p:cNvPr id="19" name="Text 11">
            <a:extLst>
              <a:ext uri="{FF2B5EF4-FFF2-40B4-BE49-F238E27FC236}">
                <a16:creationId xmlns:a16="http://schemas.microsoft.com/office/drawing/2014/main" id="{05053DE7-36ED-8C1A-D38E-69EAD544013D}"/>
              </a:ext>
            </a:extLst>
          </p:cNvPr>
          <p:cNvSpPr/>
          <p:nvPr/>
        </p:nvSpPr>
        <p:spPr>
          <a:xfrm>
            <a:off x="881756" y="5771672"/>
            <a:ext cx="9310081" cy="687982"/>
          </a:xfrm>
          <a:prstGeom prst="rect">
            <a:avLst/>
          </a:prstGeom>
          <a:noFill/>
          <a:ln/>
        </p:spPr>
        <p:txBody>
          <a:bodyPr wrap="square" lIns="0" tIns="0" rIns="0" bIns="0" rtlCol="0" anchor="t"/>
          <a:lstStyle/>
          <a:p>
            <a:pPr marL="0" indent="0" algn="l">
              <a:lnSpc>
                <a:spcPts val="2500"/>
              </a:lnSpc>
              <a:buNone/>
            </a:pPr>
            <a:r>
              <a:rPr lang="en-US" dirty="0">
                <a:solidFill>
                  <a:srgbClr val="000000"/>
                </a:solidFill>
                <a:latin typeface="Josefin Sans" pitchFamily="34" charset="0"/>
                <a:ea typeface="Josefin Sans" pitchFamily="34" charset="-122"/>
                <a:cs typeface="Josefin Sans" pitchFamily="34" charset="-120"/>
              </a:rPr>
              <a:t>A Barcelona, els valors de PUF superen 1 μg/m³ </a:t>
            </a:r>
            <a:r>
              <a:rPr lang="en-US" dirty="0" err="1">
                <a:solidFill>
                  <a:srgbClr val="000000"/>
                </a:solidFill>
                <a:latin typeface="Josefin Sans" pitchFamily="34" charset="0"/>
                <a:ea typeface="Josefin Sans" pitchFamily="34" charset="-122"/>
                <a:cs typeface="Josefin Sans" pitchFamily="34" charset="-120"/>
              </a:rPr>
              <a:t>durant</a:t>
            </a:r>
            <a:r>
              <a:rPr lang="en-US" dirty="0">
                <a:solidFill>
                  <a:srgbClr val="000000"/>
                </a:solidFill>
                <a:latin typeface="Josefin Sans" pitchFamily="34" charset="0"/>
                <a:ea typeface="Josefin Sans" pitchFamily="34" charset="-122"/>
                <a:cs typeface="Josefin Sans" pitchFamily="34" charset="-120"/>
              </a:rPr>
              <a:t> </a:t>
            </a:r>
            <a:r>
              <a:rPr lang="en-US" b="1" dirty="0">
                <a:solidFill>
                  <a:srgbClr val="18AE90"/>
                </a:solidFill>
                <a:latin typeface="Josefin Sans" pitchFamily="34" charset="0"/>
                <a:ea typeface="Josefin Sans" pitchFamily="34" charset="-122"/>
                <a:cs typeface="Josefin Sans" pitchFamily="34" charset="-120"/>
              </a:rPr>
              <a:t>TOTS</a:t>
            </a:r>
            <a:r>
              <a:rPr lang="en-US" dirty="0">
                <a:solidFill>
                  <a:srgbClr val="000000"/>
                </a:solidFill>
                <a:latin typeface="Josefin Sans" pitchFamily="34" charset="0"/>
                <a:ea typeface="Josefin Sans" pitchFamily="34" charset="-122"/>
                <a:cs typeface="Josefin Sans" pitchFamily="34" charset="-120"/>
              </a:rPr>
              <a:t> els anys de registre. </a:t>
            </a:r>
          </a:p>
          <a:p>
            <a:pPr marL="0" indent="0" algn="l">
              <a:lnSpc>
                <a:spcPts val="2500"/>
              </a:lnSpc>
              <a:buNone/>
            </a:pPr>
            <a:r>
              <a:rPr lang="en-US" dirty="0">
                <a:solidFill>
                  <a:srgbClr val="000000"/>
                </a:solidFill>
                <a:latin typeface="Josefin Sans" pitchFamily="34" charset="0"/>
                <a:ea typeface="Josefin Sans" pitchFamily="34" charset="-122"/>
                <a:cs typeface="Josefin Sans" pitchFamily="34" charset="-120"/>
              </a:rPr>
              <a:t>Aquest augment mínim en pacients amb mal control tensional </a:t>
            </a:r>
            <a:r>
              <a:rPr lang="en-US" b="1" dirty="0">
                <a:solidFill>
                  <a:srgbClr val="18AE90"/>
                </a:solidFill>
                <a:latin typeface="Josefin Sans" pitchFamily="34" charset="0"/>
                <a:ea typeface="Josefin Sans" pitchFamily="34" charset="-122"/>
                <a:cs typeface="Josefin Sans" pitchFamily="34" charset="-120"/>
              </a:rPr>
              <a:t>multiplica el risc </a:t>
            </a:r>
            <a:r>
              <a:rPr lang="en-US" dirty="0">
                <a:solidFill>
                  <a:srgbClr val="000000"/>
                </a:solidFill>
                <a:latin typeface="Josefin Sans" pitchFamily="34" charset="0"/>
                <a:ea typeface="Josefin Sans" pitchFamily="34" charset="-122"/>
                <a:cs typeface="Josefin Sans" pitchFamily="34" charset="-120"/>
              </a:rPr>
              <a:t>de forma exponencial.</a:t>
            </a:r>
            <a:endParaRPr lang="en-US" dirty="0"/>
          </a:p>
        </p:txBody>
      </p:sp>
      <p:pic>
        <p:nvPicPr>
          <p:cNvPr id="20" name="Image 2" descr="preencoded.png">
            <a:extLst>
              <a:ext uri="{FF2B5EF4-FFF2-40B4-BE49-F238E27FC236}">
                <a16:creationId xmlns:a16="http://schemas.microsoft.com/office/drawing/2014/main" id="{8E03CF84-2CFD-F39C-3679-F1B97935299C}"/>
              </a:ext>
            </a:extLst>
          </p:cNvPr>
          <p:cNvPicPr>
            <a:picLocks noChangeAspect="1"/>
          </p:cNvPicPr>
          <p:nvPr/>
        </p:nvPicPr>
        <p:blipFill>
          <a:blip r:embed="rId6"/>
          <a:stretch>
            <a:fillRect/>
          </a:stretch>
        </p:blipFill>
        <p:spPr>
          <a:xfrm>
            <a:off x="542590" y="6166789"/>
            <a:ext cx="189264" cy="214881"/>
          </a:xfrm>
          <a:prstGeom prst="rect">
            <a:avLst/>
          </a:prstGeom>
        </p:spPr>
      </p:pic>
    </p:spTree>
    <p:extLst>
      <p:ext uri="{BB962C8B-B14F-4D97-AF65-F5344CB8AC3E}">
        <p14:creationId xmlns:p14="http://schemas.microsoft.com/office/powerpoint/2010/main" val="2701756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DB37-D817-5B26-1A44-478B13341C0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33C2C13-ABB5-FBD8-A1AD-8EBFCD4562B2}"/>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3D1CF1D9-6375-1592-B0E3-360344D367CC}"/>
              </a:ext>
            </a:extLst>
          </p:cNvPr>
          <p:cNvSpPr/>
          <p:nvPr/>
        </p:nvSpPr>
        <p:spPr>
          <a:xfrm>
            <a:off x="293036" y="350125"/>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Idees </a:t>
            </a:r>
            <a:r>
              <a:rPr lang="es-ES" sz="2400" b="1" dirty="0" err="1">
                <a:solidFill>
                  <a:srgbClr val="29AA97"/>
                </a:solidFill>
                <a:sym typeface="Helvetica Neue Medium"/>
              </a:rPr>
              <a:t>clau</a:t>
            </a:r>
            <a:r>
              <a:rPr lang="es-ES" sz="2400" b="1" dirty="0">
                <a:solidFill>
                  <a:srgbClr val="29AA97"/>
                </a:solidFill>
                <a:sym typeface="Helvetica Neue Medium"/>
              </a:rPr>
              <a:t>:  </a:t>
            </a:r>
          </a:p>
        </p:txBody>
      </p:sp>
      <p:grpSp>
        <p:nvGrpSpPr>
          <p:cNvPr id="4" name="Agrupa 3">
            <a:extLst>
              <a:ext uri="{FF2B5EF4-FFF2-40B4-BE49-F238E27FC236}">
                <a16:creationId xmlns:a16="http://schemas.microsoft.com/office/drawing/2014/main" id="{D80716EC-9045-8EED-5FB0-A005DD2D1B7A}"/>
              </a:ext>
            </a:extLst>
          </p:cNvPr>
          <p:cNvGrpSpPr/>
          <p:nvPr/>
        </p:nvGrpSpPr>
        <p:grpSpPr>
          <a:xfrm>
            <a:off x="689547" y="2724257"/>
            <a:ext cx="9818557" cy="2770727"/>
            <a:chOff x="793790" y="1683306"/>
            <a:chExt cx="13042820" cy="2790755"/>
          </a:xfrm>
        </p:grpSpPr>
        <p:sp>
          <p:nvSpPr>
            <p:cNvPr id="6" name="Shape 1">
              <a:extLst>
                <a:ext uri="{FF2B5EF4-FFF2-40B4-BE49-F238E27FC236}">
                  <a16:creationId xmlns:a16="http://schemas.microsoft.com/office/drawing/2014/main" id="{8AA4DD02-225A-9350-A27C-7C3ACCED3F3F}"/>
                </a:ext>
              </a:extLst>
            </p:cNvPr>
            <p:cNvSpPr/>
            <p:nvPr/>
          </p:nvSpPr>
          <p:spPr>
            <a:xfrm>
              <a:off x="793790" y="1683306"/>
              <a:ext cx="379571" cy="379571"/>
            </a:xfrm>
            <a:prstGeom prst="roundRect">
              <a:avLst>
                <a:gd name="adj" fmla="val 18667"/>
              </a:avLst>
            </a:prstGeom>
            <a:solidFill>
              <a:srgbClr val="E1E6EA"/>
            </a:solidFill>
            <a:ln w="7620">
              <a:solidFill>
                <a:srgbClr val="C7CCD0"/>
              </a:solidFill>
              <a:prstDash val="solid"/>
            </a:ln>
          </p:spPr>
          <p:txBody>
            <a:bodyPr/>
            <a:lstStyle/>
            <a:p>
              <a:endParaRPr lang="ca-ES"/>
            </a:p>
          </p:txBody>
        </p:sp>
        <p:sp>
          <p:nvSpPr>
            <p:cNvPr id="7" name="Text 2">
              <a:extLst>
                <a:ext uri="{FF2B5EF4-FFF2-40B4-BE49-F238E27FC236}">
                  <a16:creationId xmlns:a16="http://schemas.microsoft.com/office/drawing/2014/main" id="{76A03178-33D0-2BD5-BFBA-13A43D33BA78}"/>
                </a:ext>
              </a:extLst>
            </p:cNvPr>
            <p:cNvSpPr/>
            <p:nvPr/>
          </p:nvSpPr>
          <p:spPr>
            <a:xfrm>
              <a:off x="1341953" y="1741289"/>
              <a:ext cx="3638907" cy="263485"/>
            </a:xfrm>
            <a:prstGeom prst="rect">
              <a:avLst/>
            </a:prstGeom>
            <a:noFill/>
            <a:ln/>
          </p:spPr>
          <p:txBody>
            <a:bodyPr wrap="none" lIns="0" tIns="0" rIns="0" bIns="0" rtlCol="0" anchor="t"/>
            <a:lstStyle/>
            <a:p>
              <a:pPr marL="0" indent="0" algn="l">
                <a:lnSpc>
                  <a:spcPts val="2050"/>
                </a:lnSpc>
                <a:buNone/>
              </a:pPr>
              <a:r>
                <a:rPr lang="en-US" sz="2000" b="1" dirty="0">
                  <a:solidFill>
                    <a:srgbClr val="000000"/>
                  </a:solidFill>
                  <a:latin typeface="Josefin Sans Bold" pitchFamily="34" charset="0"/>
                  <a:ea typeface="Josefin Sans Bold" pitchFamily="34" charset="-122"/>
                  <a:cs typeface="Josefin Sans Bold" pitchFamily="34" charset="-120"/>
                </a:rPr>
                <a:t>Factor de Risc Ambiental Primordial</a:t>
              </a:r>
              <a:endParaRPr lang="en-US" sz="2000" dirty="0"/>
            </a:p>
          </p:txBody>
        </p:sp>
        <p:sp>
          <p:nvSpPr>
            <p:cNvPr id="8" name="Text 3">
              <a:extLst>
                <a:ext uri="{FF2B5EF4-FFF2-40B4-BE49-F238E27FC236}">
                  <a16:creationId xmlns:a16="http://schemas.microsoft.com/office/drawing/2014/main" id="{1FF15A9A-683B-3C64-8796-A8F3153F3833}"/>
                </a:ext>
              </a:extLst>
            </p:cNvPr>
            <p:cNvSpPr/>
            <p:nvPr/>
          </p:nvSpPr>
          <p:spPr>
            <a:xfrm>
              <a:off x="1341953" y="2105978"/>
              <a:ext cx="12494657" cy="539829"/>
            </a:xfrm>
            <a:prstGeom prst="rect">
              <a:avLst/>
            </a:prstGeom>
            <a:noFill/>
            <a:ln/>
          </p:spPr>
          <p:txBody>
            <a:bodyPr wrap="square" lIns="0" tIns="0" rIns="0" bIns="0" rtlCol="0" anchor="t"/>
            <a:lstStyle/>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La contaminació atmosfèrica és el </a:t>
              </a:r>
              <a:r>
                <a:rPr lang="en-US" b="1" dirty="0">
                  <a:solidFill>
                    <a:srgbClr val="18AE90"/>
                  </a:solidFill>
                  <a:latin typeface="Josefin Sans" pitchFamily="34" charset="0"/>
                  <a:ea typeface="Josefin Sans" pitchFamily="34" charset="-122"/>
                  <a:cs typeface="Josefin Sans" pitchFamily="34" charset="-120"/>
                </a:rPr>
                <a:t>factor de risc ambiental </a:t>
              </a:r>
              <a:r>
                <a:rPr lang="en-US" b="1" dirty="0" err="1">
                  <a:solidFill>
                    <a:srgbClr val="18AE90"/>
                  </a:solidFill>
                  <a:latin typeface="Josefin Sans" pitchFamily="34" charset="0"/>
                  <a:ea typeface="Josefin Sans" pitchFamily="34" charset="-122"/>
                  <a:cs typeface="Josefin Sans" pitchFamily="34" charset="-120"/>
                </a:rPr>
                <a:t>més</a:t>
              </a:r>
              <a:r>
                <a:rPr lang="en-US" b="1" dirty="0">
                  <a:solidFill>
                    <a:srgbClr val="18AE90"/>
                  </a:solidFill>
                  <a:latin typeface="Josefin Sans" pitchFamily="34" charset="0"/>
                  <a:ea typeface="Josefin Sans" pitchFamily="34" charset="-122"/>
                  <a:cs typeface="Josefin Sans" pitchFamily="34" charset="-120"/>
                </a:rPr>
                <a:t> important</a:t>
              </a:r>
              <a:r>
                <a:rPr lang="en-US" dirty="0">
                  <a:solidFill>
                    <a:srgbClr val="00B0F0"/>
                  </a:solidFill>
                  <a:latin typeface="Josefin Sans" pitchFamily="34" charset="0"/>
                  <a:ea typeface="Josefin Sans" pitchFamily="34" charset="-122"/>
                  <a:cs typeface="Josefin Sans" pitchFamily="34" charset="-120"/>
                </a:rPr>
                <a:t> </a:t>
              </a:r>
              <a:r>
                <a:rPr lang="en-US" dirty="0">
                  <a:solidFill>
                    <a:srgbClr val="000000"/>
                  </a:solidFill>
                  <a:latin typeface="Josefin Sans" pitchFamily="34" charset="0"/>
                  <a:ea typeface="Josefin Sans" pitchFamily="34" charset="-122"/>
                  <a:cs typeface="Josefin Sans" pitchFamily="34" charset="-120"/>
                </a:rPr>
                <a:t>per les malalties cardiovasculars, superant altres factors ambientals en impacte poblacional.</a:t>
              </a:r>
              <a:endParaRPr lang="en-US" dirty="0"/>
            </a:p>
          </p:txBody>
        </p:sp>
        <p:sp>
          <p:nvSpPr>
            <p:cNvPr id="9" name="Shape 4">
              <a:extLst>
                <a:ext uri="{FF2B5EF4-FFF2-40B4-BE49-F238E27FC236}">
                  <a16:creationId xmlns:a16="http://schemas.microsoft.com/office/drawing/2014/main" id="{6A6AC085-C315-DA6A-960C-E26999B5AE3E}"/>
                </a:ext>
              </a:extLst>
            </p:cNvPr>
            <p:cNvSpPr/>
            <p:nvPr/>
          </p:nvSpPr>
          <p:spPr>
            <a:xfrm>
              <a:off x="813702" y="3481363"/>
              <a:ext cx="379571" cy="379571"/>
            </a:xfrm>
            <a:prstGeom prst="roundRect">
              <a:avLst>
                <a:gd name="adj" fmla="val 18667"/>
              </a:avLst>
            </a:prstGeom>
            <a:solidFill>
              <a:srgbClr val="E1E6EA"/>
            </a:solidFill>
            <a:ln w="7620">
              <a:solidFill>
                <a:srgbClr val="C7CCD0"/>
              </a:solidFill>
              <a:prstDash val="solid"/>
            </a:ln>
          </p:spPr>
          <p:txBody>
            <a:bodyPr/>
            <a:lstStyle/>
            <a:p>
              <a:endParaRPr lang="ca-ES" dirty="0"/>
            </a:p>
          </p:txBody>
        </p:sp>
        <p:sp>
          <p:nvSpPr>
            <p:cNvPr id="10" name="Text 5">
              <a:extLst>
                <a:ext uri="{FF2B5EF4-FFF2-40B4-BE49-F238E27FC236}">
                  <a16:creationId xmlns:a16="http://schemas.microsoft.com/office/drawing/2014/main" id="{83F8A086-564A-4505-2291-6E22A5AF959F}"/>
                </a:ext>
              </a:extLst>
            </p:cNvPr>
            <p:cNvSpPr/>
            <p:nvPr/>
          </p:nvSpPr>
          <p:spPr>
            <a:xfrm>
              <a:off x="1341953" y="3551448"/>
              <a:ext cx="2108716" cy="263485"/>
            </a:xfrm>
            <a:prstGeom prst="rect">
              <a:avLst/>
            </a:prstGeom>
            <a:noFill/>
            <a:ln/>
          </p:spPr>
          <p:txBody>
            <a:bodyPr wrap="none" lIns="0" tIns="0" rIns="0" bIns="0" rtlCol="0" anchor="t"/>
            <a:lstStyle/>
            <a:p>
              <a:pPr marL="0" indent="0" algn="l">
                <a:lnSpc>
                  <a:spcPts val="2050"/>
                </a:lnSpc>
                <a:buNone/>
              </a:pPr>
              <a:r>
                <a:rPr lang="en-US" sz="2000" b="1" dirty="0">
                  <a:solidFill>
                    <a:srgbClr val="000000"/>
                  </a:solidFill>
                  <a:latin typeface="Josefin Sans Bold" pitchFamily="34" charset="0"/>
                  <a:ea typeface="Josefin Sans Bold" pitchFamily="34" charset="-122"/>
                  <a:cs typeface="Josefin Sans Bold" pitchFamily="34" charset="-120"/>
                </a:rPr>
                <a:t>Efecte Sinèrgic</a:t>
              </a:r>
              <a:endParaRPr lang="en-US" sz="2000" dirty="0"/>
            </a:p>
          </p:txBody>
        </p:sp>
        <p:sp>
          <p:nvSpPr>
            <p:cNvPr id="11" name="Text 6">
              <a:extLst>
                <a:ext uri="{FF2B5EF4-FFF2-40B4-BE49-F238E27FC236}">
                  <a16:creationId xmlns:a16="http://schemas.microsoft.com/office/drawing/2014/main" id="{B67E9908-7A9C-D1DB-202F-A1F14C3235E5}"/>
                </a:ext>
              </a:extLst>
            </p:cNvPr>
            <p:cNvSpPr/>
            <p:nvPr/>
          </p:nvSpPr>
          <p:spPr>
            <a:xfrm>
              <a:off x="1341953" y="3934232"/>
              <a:ext cx="12494657" cy="539829"/>
            </a:xfrm>
            <a:prstGeom prst="rect">
              <a:avLst/>
            </a:prstGeom>
            <a:noFill/>
            <a:ln/>
          </p:spPr>
          <p:txBody>
            <a:bodyPr wrap="square" lIns="0" tIns="0" rIns="0" bIns="0" rtlCol="0" anchor="t"/>
            <a:lstStyle/>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L'exposició a curt o llarg termini pot </a:t>
              </a:r>
              <a:r>
                <a:rPr lang="en-US" b="1" dirty="0">
                  <a:solidFill>
                    <a:srgbClr val="18AE90"/>
                  </a:solidFill>
                  <a:latin typeface="Josefin Sans" pitchFamily="34" charset="0"/>
                  <a:ea typeface="Josefin Sans" pitchFamily="34" charset="-122"/>
                  <a:cs typeface="Josefin Sans" pitchFamily="34" charset="-120"/>
                </a:rPr>
                <a:t>augmentar significativament la morbimortalitat cardiovascular</a:t>
              </a:r>
              <a:r>
                <a:rPr lang="en-US" dirty="0">
                  <a:solidFill>
                    <a:srgbClr val="000000"/>
                  </a:solidFill>
                  <a:latin typeface="Josefin Sans" pitchFamily="34" charset="0"/>
                  <a:ea typeface="Josefin Sans" pitchFamily="34" charset="-122"/>
                  <a:cs typeface="Josefin Sans" pitchFamily="34" charset="-120"/>
                </a:rPr>
                <a:t>, sovint actuant de manera sinèrgica amb altres factors de risc vascular tradicionals.</a:t>
              </a:r>
              <a:endParaRPr lang="en-US" dirty="0"/>
            </a:p>
          </p:txBody>
        </p:sp>
      </p:grpSp>
    </p:spTree>
    <p:extLst>
      <p:ext uri="{BB962C8B-B14F-4D97-AF65-F5344CB8AC3E}">
        <p14:creationId xmlns:p14="http://schemas.microsoft.com/office/powerpoint/2010/main" val="3143626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EB63-2EBE-F79E-8EA9-D705EDCA501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94AEEF2-03A9-288D-3A8F-FDD005D28B63}"/>
              </a:ext>
            </a:extLst>
          </p:cNvPr>
          <p:cNvPicPr>
            <a:picLocks noChangeAspect="1"/>
          </p:cNvPicPr>
          <p:nvPr/>
        </p:nvPicPr>
        <p:blipFill>
          <a:blip r:embed="rId2"/>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A0BE0638-8288-2F4F-95B3-18AFFFDDC614}"/>
              </a:ext>
            </a:extLst>
          </p:cNvPr>
          <p:cNvSpPr/>
          <p:nvPr/>
        </p:nvSpPr>
        <p:spPr>
          <a:xfrm>
            <a:off x="278046" y="277928"/>
            <a:ext cx="9626053" cy="13798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Idees </a:t>
            </a:r>
            <a:r>
              <a:rPr lang="es-ES" sz="2400" b="1" dirty="0" err="1">
                <a:solidFill>
                  <a:srgbClr val="29AA97"/>
                </a:solidFill>
                <a:sym typeface="Helvetica Neue Medium"/>
              </a:rPr>
              <a:t>clau</a:t>
            </a:r>
            <a:r>
              <a:rPr lang="es-ES" sz="2400" b="1" dirty="0">
                <a:solidFill>
                  <a:srgbClr val="29AA97"/>
                </a:solidFill>
                <a:sym typeface="Helvetica Neue Medium"/>
              </a:rPr>
              <a:t>:  </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 </a:t>
            </a:r>
          </a:p>
        </p:txBody>
      </p:sp>
      <p:grpSp>
        <p:nvGrpSpPr>
          <p:cNvPr id="4" name="Agrupa 3">
            <a:extLst>
              <a:ext uri="{FF2B5EF4-FFF2-40B4-BE49-F238E27FC236}">
                <a16:creationId xmlns:a16="http://schemas.microsoft.com/office/drawing/2014/main" id="{6A28CA57-63F4-EC46-A96C-8F850A362556}"/>
              </a:ext>
            </a:extLst>
          </p:cNvPr>
          <p:cNvGrpSpPr/>
          <p:nvPr/>
        </p:nvGrpSpPr>
        <p:grpSpPr>
          <a:xfrm>
            <a:off x="532879" y="2356103"/>
            <a:ext cx="9833547" cy="3744893"/>
            <a:chOff x="464695" y="3796128"/>
            <a:chExt cx="9833547" cy="3246471"/>
          </a:xfrm>
        </p:grpSpPr>
        <p:sp>
          <p:nvSpPr>
            <p:cNvPr id="12" name="Shape 7">
              <a:extLst>
                <a:ext uri="{FF2B5EF4-FFF2-40B4-BE49-F238E27FC236}">
                  <a16:creationId xmlns:a16="http://schemas.microsoft.com/office/drawing/2014/main" id="{63681CB1-7FAC-379A-200F-C5E874D7CBF1}"/>
                </a:ext>
              </a:extLst>
            </p:cNvPr>
            <p:cNvSpPr/>
            <p:nvPr/>
          </p:nvSpPr>
          <p:spPr>
            <a:xfrm>
              <a:off x="464695" y="3796128"/>
              <a:ext cx="285739" cy="376847"/>
            </a:xfrm>
            <a:prstGeom prst="roundRect">
              <a:avLst>
                <a:gd name="adj" fmla="val 18667"/>
              </a:avLst>
            </a:prstGeom>
            <a:solidFill>
              <a:srgbClr val="E1E6EA"/>
            </a:solidFill>
            <a:ln w="7620">
              <a:solidFill>
                <a:srgbClr val="C7CCD0"/>
              </a:solidFill>
              <a:prstDash val="solid"/>
            </a:ln>
          </p:spPr>
          <p:txBody>
            <a:bodyPr/>
            <a:lstStyle/>
            <a:p>
              <a:endParaRPr lang="ca-ES"/>
            </a:p>
          </p:txBody>
        </p:sp>
        <p:sp>
          <p:nvSpPr>
            <p:cNvPr id="13" name="Text 8">
              <a:extLst>
                <a:ext uri="{FF2B5EF4-FFF2-40B4-BE49-F238E27FC236}">
                  <a16:creationId xmlns:a16="http://schemas.microsoft.com/office/drawing/2014/main" id="{106BACF9-3D05-2E2C-44C6-0E70A8EBEE90}"/>
                </a:ext>
              </a:extLst>
            </p:cNvPr>
            <p:cNvSpPr/>
            <p:nvPr/>
          </p:nvSpPr>
          <p:spPr>
            <a:xfrm>
              <a:off x="877349" y="3851701"/>
              <a:ext cx="1987177" cy="261594"/>
            </a:xfrm>
            <a:prstGeom prst="rect">
              <a:avLst/>
            </a:prstGeom>
            <a:noFill/>
            <a:ln/>
          </p:spPr>
          <p:txBody>
            <a:bodyPr wrap="none" lIns="0" tIns="0" rIns="0" bIns="0" rtlCol="0" anchor="t"/>
            <a:lstStyle/>
            <a:p>
              <a:pPr marL="0" indent="0" algn="l">
                <a:lnSpc>
                  <a:spcPts val="2050"/>
                </a:lnSpc>
                <a:buNone/>
              </a:pPr>
              <a:r>
                <a:rPr lang="en-US" sz="2000" b="1" dirty="0">
                  <a:solidFill>
                    <a:srgbClr val="000000"/>
                  </a:solidFill>
                  <a:latin typeface="Josefin Sans Bold" pitchFamily="34" charset="0"/>
                  <a:ea typeface="Josefin Sans Bold" pitchFamily="34" charset="-122"/>
                  <a:cs typeface="Josefin Sans Bold" pitchFamily="34" charset="-120"/>
                </a:rPr>
                <a:t>Variable Clínica Emergent</a:t>
              </a:r>
              <a:endParaRPr lang="en-US" sz="2000" dirty="0"/>
            </a:p>
          </p:txBody>
        </p:sp>
        <p:sp>
          <p:nvSpPr>
            <p:cNvPr id="14" name="Text 9">
              <a:extLst>
                <a:ext uri="{FF2B5EF4-FFF2-40B4-BE49-F238E27FC236}">
                  <a16:creationId xmlns:a16="http://schemas.microsoft.com/office/drawing/2014/main" id="{E71C1701-A762-A33D-6E83-A571700FC353}"/>
                </a:ext>
              </a:extLst>
            </p:cNvPr>
            <p:cNvSpPr/>
            <p:nvPr/>
          </p:nvSpPr>
          <p:spPr>
            <a:xfrm>
              <a:off x="892339" y="4127821"/>
              <a:ext cx="9405903" cy="267978"/>
            </a:xfrm>
            <a:prstGeom prst="rect">
              <a:avLst/>
            </a:prstGeom>
            <a:noFill/>
            <a:ln/>
          </p:spPr>
          <p:txBody>
            <a:bodyPr wrap="none" lIns="0" tIns="0" rIns="0" bIns="0" rtlCol="0" anchor="t"/>
            <a:lstStyle/>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La contaminació atmosfèrica ha de considerar-se una </a:t>
              </a:r>
              <a:r>
                <a:rPr lang="en-US" b="1" dirty="0">
                  <a:solidFill>
                    <a:srgbClr val="18AE90"/>
                  </a:solidFill>
                  <a:latin typeface="Josefin Sans" pitchFamily="34" charset="0"/>
                  <a:ea typeface="Josefin Sans" pitchFamily="34" charset="-122"/>
                  <a:cs typeface="Josefin Sans" pitchFamily="34" charset="-120"/>
                </a:rPr>
                <a:t>variable</a:t>
              </a:r>
              <a:r>
                <a:rPr lang="en-US" dirty="0">
                  <a:solidFill>
                    <a:srgbClr val="000000"/>
                  </a:solidFill>
                  <a:latin typeface="Josefin Sans" pitchFamily="34" charset="0"/>
                  <a:ea typeface="Josefin Sans" pitchFamily="34" charset="-122"/>
                  <a:cs typeface="Josefin Sans" pitchFamily="34" charset="-120"/>
                </a:rPr>
                <a:t> més en </a:t>
              </a:r>
              <a:r>
                <a:rPr lang="en-US" dirty="0" err="1">
                  <a:solidFill>
                    <a:srgbClr val="000000"/>
                  </a:solidFill>
                  <a:latin typeface="Josefin Sans" pitchFamily="34" charset="0"/>
                  <a:ea typeface="Josefin Sans" pitchFamily="34" charset="-122"/>
                  <a:cs typeface="Josefin Sans" pitchFamily="34" charset="-120"/>
                </a:rPr>
                <a:t>relació</a:t>
              </a:r>
              <a:r>
                <a:rPr lang="en-US" dirty="0">
                  <a:solidFill>
                    <a:srgbClr val="000000"/>
                  </a:solidFill>
                  <a:latin typeface="Josefin Sans" pitchFamily="34" charset="0"/>
                  <a:ea typeface="Josefin Sans" pitchFamily="34" charset="-122"/>
                  <a:cs typeface="Josefin Sans" pitchFamily="34" charset="-120"/>
                </a:rPr>
                <a:t> </a:t>
              </a:r>
            </a:p>
            <a:p>
              <a:pPr marL="0" indent="0" algn="l">
                <a:lnSpc>
                  <a:spcPts val="2100"/>
                </a:lnSpc>
                <a:buNone/>
              </a:pPr>
              <a:r>
                <a:rPr lang="en-US" dirty="0" err="1">
                  <a:solidFill>
                    <a:srgbClr val="000000"/>
                  </a:solidFill>
                  <a:latin typeface="Josefin Sans" pitchFamily="34" charset="0"/>
                  <a:ea typeface="Josefin Sans" pitchFamily="34" charset="-122"/>
                  <a:cs typeface="Josefin Sans" pitchFamily="34" charset="-120"/>
                </a:rPr>
                <a:t>amb</a:t>
              </a:r>
              <a:r>
                <a:rPr lang="en-US" dirty="0">
                  <a:solidFill>
                    <a:srgbClr val="000000"/>
                  </a:solidFill>
                  <a:latin typeface="Josefin Sans" pitchFamily="34" charset="0"/>
                  <a:ea typeface="Josefin Sans" pitchFamily="34" charset="-122"/>
                  <a:cs typeface="Josefin Sans" pitchFamily="34" charset="-120"/>
                </a:rPr>
                <a:t> el </a:t>
              </a:r>
              <a:r>
                <a:rPr lang="en-US" b="1" dirty="0">
                  <a:solidFill>
                    <a:srgbClr val="18AE90"/>
                  </a:solidFill>
                  <a:latin typeface="Josefin Sans" pitchFamily="34" charset="0"/>
                  <a:ea typeface="Josefin Sans" pitchFamily="34" charset="-122"/>
                  <a:cs typeface="Josefin Sans" pitchFamily="34" charset="-120"/>
                </a:rPr>
                <a:t>mal control tensional i la gestió integral </a:t>
              </a:r>
              <a:r>
                <a:rPr lang="en-US" dirty="0">
                  <a:solidFill>
                    <a:srgbClr val="000000"/>
                  </a:solidFill>
                  <a:latin typeface="Josefin Sans" pitchFamily="34" charset="0"/>
                  <a:ea typeface="Josefin Sans" pitchFamily="34" charset="-122"/>
                  <a:cs typeface="Josefin Sans" pitchFamily="34" charset="-120"/>
                </a:rPr>
                <a:t>del pacient </a:t>
              </a:r>
              <a:r>
                <a:rPr lang="en-US" dirty="0" err="1">
                  <a:solidFill>
                    <a:srgbClr val="000000"/>
                  </a:solidFill>
                  <a:latin typeface="Josefin Sans" pitchFamily="34" charset="0"/>
                  <a:ea typeface="Josefin Sans" pitchFamily="34" charset="-122"/>
                  <a:cs typeface="Josefin Sans" pitchFamily="34" charset="-120"/>
                </a:rPr>
                <a:t>hipertens</a:t>
              </a:r>
              <a:r>
                <a:rPr lang="en-US" dirty="0">
                  <a:solidFill>
                    <a:srgbClr val="000000"/>
                  </a:solidFill>
                  <a:latin typeface="Josefin Sans" pitchFamily="34" charset="0"/>
                  <a:ea typeface="Josefin Sans" pitchFamily="34" charset="-122"/>
                  <a:cs typeface="Josefin Sans" pitchFamily="34" charset="-120"/>
                </a:rPr>
                <a:t>.</a:t>
              </a:r>
            </a:p>
            <a:p>
              <a:pPr marL="0" indent="0" algn="l">
                <a:lnSpc>
                  <a:spcPts val="2100"/>
                </a:lnSpc>
                <a:buNone/>
              </a:pPr>
              <a:endParaRPr lang="en-US" dirty="0">
                <a:solidFill>
                  <a:srgbClr val="000000"/>
                </a:solidFill>
                <a:latin typeface="Josefin Sans" pitchFamily="34" charset="0"/>
              </a:endParaRPr>
            </a:p>
            <a:p>
              <a:pPr marL="0" indent="0" algn="l">
                <a:lnSpc>
                  <a:spcPts val="2100"/>
                </a:lnSpc>
                <a:buNone/>
              </a:pPr>
              <a:endParaRPr lang="en-US" dirty="0">
                <a:solidFill>
                  <a:srgbClr val="000000"/>
                </a:solidFill>
                <a:latin typeface="Josefin Sans" pitchFamily="34" charset="0"/>
              </a:endParaRPr>
            </a:p>
            <a:p>
              <a:pPr marL="0" indent="0" algn="l">
                <a:lnSpc>
                  <a:spcPts val="2100"/>
                </a:lnSpc>
                <a:buNone/>
              </a:pPr>
              <a:endParaRPr lang="en-US" dirty="0"/>
            </a:p>
          </p:txBody>
        </p:sp>
        <p:sp>
          <p:nvSpPr>
            <p:cNvPr id="15" name="Shape 10">
              <a:extLst>
                <a:ext uri="{FF2B5EF4-FFF2-40B4-BE49-F238E27FC236}">
                  <a16:creationId xmlns:a16="http://schemas.microsoft.com/office/drawing/2014/main" id="{16B2BF38-72CB-2251-1DF4-C104112DAA96}"/>
                </a:ext>
              </a:extLst>
            </p:cNvPr>
            <p:cNvSpPr/>
            <p:nvPr/>
          </p:nvSpPr>
          <p:spPr>
            <a:xfrm>
              <a:off x="494675" y="4986537"/>
              <a:ext cx="285739" cy="376847"/>
            </a:xfrm>
            <a:prstGeom prst="roundRect">
              <a:avLst>
                <a:gd name="adj" fmla="val 18667"/>
              </a:avLst>
            </a:prstGeom>
            <a:solidFill>
              <a:srgbClr val="E1E6EA"/>
            </a:solidFill>
            <a:ln w="7620">
              <a:solidFill>
                <a:srgbClr val="C7CCD0"/>
              </a:solidFill>
              <a:prstDash val="solid"/>
            </a:ln>
          </p:spPr>
          <p:txBody>
            <a:bodyPr/>
            <a:lstStyle/>
            <a:p>
              <a:endParaRPr lang="ca-ES"/>
            </a:p>
          </p:txBody>
        </p:sp>
        <p:sp>
          <p:nvSpPr>
            <p:cNvPr id="16" name="Text 11">
              <a:extLst>
                <a:ext uri="{FF2B5EF4-FFF2-40B4-BE49-F238E27FC236}">
                  <a16:creationId xmlns:a16="http://schemas.microsoft.com/office/drawing/2014/main" id="{91ABAF3A-C8CA-C648-6860-CA0A57FAEA49}"/>
                </a:ext>
              </a:extLst>
            </p:cNvPr>
            <p:cNvSpPr/>
            <p:nvPr/>
          </p:nvSpPr>
          <p:spPr>
            <a:xfrm>
              <a:off x="877349" y="5070094"/>
              <a:ext cx="2430932" cy="261594"/>
            </a:xfrm>
            <a:prstGeom prst="rect">
              <a:avLst/>
            </a:prstGeom>
            <a:noFill/>
            <a:ln/>
          </p:spPr>
          <p:txBody>
            <a:bodyPr wrap="none" lIns="0" tIns="0" rIns="0" bIns="0" rtlCol="0" anchor="t"/>
            <a:lstStyle/>
            <a:p>
              <a:pPr marL="0" indent="0" algn="l">
                <a:lnSpc>
                  <a:spcPts val="2050"/>
                </a:lnSpc>
                <a:buNone/>
              </a:pPr>
              <a:r>
                <a:rPr lang="en-US" sz="2000" b="1" dirty="0">
                  <a:solidFill>
                    <a:srgbClr val="000000"/>
                  </a:solidFill>
                  <a:latin typeface="Josefin Sans Bold" pitchFamily="34" charset="0"/>
                  <a:ea typeface="Josefin Sans Bold" pitchFamily="34" charset="-122"/>
                  <a:cs typeface="Josefin Sans Bold" pitchFamily="34" charset="-120"/>
                </a:rPr>
                <a:t>Integració en la Pràctica Clínica</a:t>
              </a:r>
              <a:endParaRPr lang="en-US" sz="2000" dirty="0"/>
            </a:p>
          </p:txBody>
        </p:sp>
        <p:sp>
          <p:nvSpPr>
            <p:cNvPr id="17" name="Text 12">
              <a:extLst>
                <a:ext uri="{FF2B5EF4-FFF2-40B4-BE49-F238E27FC236}">
                  <a16:creationId xmlns:a16="http://schemas.microsoft.com/office/drawing/2014/main" id="{851C5F3D-9D42-920A-BCA8-9BCF8885BE47}"/>
                </a:ext>
              </a:extLst>
            </p:cNvPr>
            <p:cNvSpPr/>
            <p:nvPr/>
          </p:nvSpPr>
          <p:spPr>
            <a:xfrm>
              <a:off x="877349" y="5432166"/>
              <a:ext cx="9405903" cy="267978"/>
            </a:xfrm>
            <a:prstGeom prst="rect">
              <a:avLst/>
            </a:prstGeom>
            <a:noFill/>
            <a:ln/>
          </p:spPr>
          <p:txBody>
            <a:bodyPr wrap="none" lIns="0" tIns="0" rIns="0" bIns="0" rtlCol="0" anchor="t"/>
            <a:lstStyle/>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Els clínics hem d'incorporar </a:t>
              </a:r>
              <a:r>
                <a:rPr lang="en-US" b="1" dirty="0">
                  <a:solidFill>
                    <a:srgbClr val="18AE90"/>
                  </a:solidFill>
                  <a:latin typeface="Josefin Sans" pitchFamily="34" charset="0"/>
                  <a:ea typeface="Josefin Sans" pitchFamily="34" charset="-122"/>
                  <a:cs typeface="Josefin Sans" pitchFamily="34" charset="-120"/>
                </a:rPr>
                <a:t>consideracions sobre la qualitat de l'aire </a:t>
              </a:r>
              <a:r>
                <a:rPr lang="en-US" dirty="0">
                  <a:solidFill>
                    <a:srgbClr val="000000"/>
                  </a:solidFill>
                  <a:latin typeface="Josefin Sans" pitchFamily="34" charset="0"/>
                  <a:ea typeface="Josefin Sans" pitchFamily="34" charset="-122"/>
                  <a:cs typeface="Josefin Sans" pitchFamily="34" charset="-120"/>
                </a:rPr>
                <a:t>en </a:t>
              </a:r>
              <a:r>
                <a:rPr lang="en-US" dirty="0" err="1">
                  <a:solidFill>
                    <a:srgbClr val="000000"/>
                  </a:solidFill>
                  <a:latin typeface="Josefin Sans" pitchFamily="34" charset="0"/>
                  <a:ea typeface="Josefin Sans" pitchFamily="34" charset="-122"/>
                  <a:cs typeface="Josefin Sans" pitchFamily="34" charset="-120"/>
                </a:rPr>
                <a:t>l'avaluació</a:t>
              </a:r>
              <a:r>
                <a:rPr lang="en-US" dirty="0">
                  <a:solidFill>
                    <a:srgbClr val="000000"/>
                  </a:solidFill>
                  <a:latin typeface="Josefin Sans" pitchFamily="34" charset="0"/>
                  <a:ea typeface="Josefin Sans" pitchFamily="34" charset="-122"/>
                  <a:cs typeface="Josefin Sans" pitchFamily="34" charset="-120"/>
                </a:rPr>
                <a:t> </a:t>
              </a:r>
            </a:p>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dels factors de </a:t>
              </a:r>
              <a:r>
                <a:rPr lang="en-US" dirty="0" err="1">
                  <a:solidFill>
                    <a:srgbClr val="000000"/>
                  </a:solidFill>
                  <a:latin typeface="Josefin Sans" pitchFamily="34" charset="0"/>
                  <a:ea typeface="Josefin Sans" pitchFamily="34" charset="-122"/>
                  <a:cs typeface="Josefin Sans" pitchFamily="34" charset="-120"/>
                </a:rPr>
                <a:t>risc</a:t>
              </a:r>
              <a:r>
                <a:rPr lang="en-US" dirty="0">
                  <a:solidFill>
                    <a:srgbClr val="000000"/>
                  </a:solidFill>
                  <a:latin typeface="Josefin Sans" pitchFamily="34" charset="0"/>
                  <a:ea typeface="Josefin Sans" pitchFamily="34" charset="-122"/>
                  <a:cs typeface="Josefin Sans" pitchFamily="34" charset="-120"/>
                </a:rPr>
                <a:t> </a:t>
              </a:r>
              <a:r>
                <a:rPr lang="en-US" dirty="0" err="1">
                  <a:solidFill>
                    <a:srgbClr val="000000"/>
                  </a:solidFill>
                  <a:latin typeface="Josefin Sans" pitchFamily="34" charset="0"/>
                  <a:ea typeface="Josefin Sans" pitchFamily="34" charset="-122"/>
                  <a:cs typeface="Josefin Sans" pitchFamily="34" charset="-120"/>
                </a:rPr>
                <a:t>vasculars</a:t>
              </a:r>
              <a:r>
                <a:rPr lang="en-US" dirty="0">
                  <a:solidFill>
                    <a:srgbClr val="000000"/>
                  </a:solidFill>
                  <a:latin typeface="Josefin Sans" pitchFamily="34" charset="0"/>
                  <a:ea typeface="Josefin Sans" pitchFamily="34" charset="-122"/>
                  <a:cs typeface="Josefin Sans" pitchFamily="34" charset="-120"/>
                </a:rPr>
                <a:t> per optimitzar la prevenció cardiovascular.</a:t>
              </a:r>
              <a:endParaRPr lang="en-US" dirty="0"/>
            </a:p>
          </p:txBody>
        </p:sp>
        <p:sp>
          <p:nvSpPr>
            <p:cNvPr id="18" name="Shape 13">
              <a:extLst>
                <a:ext uri="{FF2B5EF4-FFF2-40B4-BE49-F238E27FC236}">
                  <a16:creationId xmlns:a16="http://schemas.microsoft.com/office/drawing/2014/main" id="{A23E261F-151A-8951-61DB-48331999CCD6}"/>
                </a:ext>
              </a:extLst>
            </p:cNvPr>
            <p:cNvSpPr/>
            <p:nvPr/>
          </p:nvSpPr>
          <p:spPr>
            <a:xfrm>
              <a:off x="464695" y="6112997"/>
              <a:ext cx="285739" cy="376847"/>
            </a:xfrm>
            <a:prstGeom prst="roundRect">
              <a:avLst>
                <a:gd name="adj" fmla="val 18667"/>
              </a:avLst>
            </a:prstGeom>
            <a:solidFill>
              <a:srgbClr val="E1E6EA"/>
            </a:solidFill>
            <a:ln w="7620">
              <a:solidFill>
                <a:srgbClr val="C7CCD0"/>
              </a:solidFill>
              <a:prstDash val="solid"/>
            </a:ln>
          </p:spPr>
          <p:txBody>
            <a:bodyPr/>
            <a:lstStyle/>
            <a:p>
              <a:endParaRPr lang="ca-ES"/>
            </a:p>
          </p:txBody>
        </p:sp>
        <p:sp>
          <p:nvSpPr>
            <p:cNvPr id="19" name="Text 14">
              <a:extLst>
                <a:ext uri="{FF2B5EF4-FFF2-40B4-BE49-F238E27FC236}">
                  <a16:creationId xmlns:a16="http://schemas.microsoft.com/office/drawing/2014/main" id="{6CCC15A5-3DB7-1681-A82C-51961F7EB225}"/>
                </a:ext>
              </a:extLst>
            </p:cNvPr>
            <p:cNvSpPr/>
            <p:nvPr/>
          </p:nvSpPr>
          <p:spPr>
            <a:xfrm>
              <a:off x="877349" y="6183559"/>
              <a:ext cx="1730209" cy="261594"/>
            </a:xfrm>
            <a:prstGeom prst="rect">
              <a:avLst/>
            </a:prstGeom>
            <a:noFill/>
            <a:ln/>
          </p:spPr>
          <p:txBody>
            <a:bodyPr wrap="none" lIns="0" tIns="0" rIns="0" bIns="0" rtlCol="0" anchor="t"/>
            <a:lstStyle/>
            <a:p>
              <a:pPr marL="0" indent="0" algn="l">
                <a:lnSpc>
                  <a:spcPts val="2050"/>
                </a:lnSpc>
                <a:buNone/>
              </a:pPr>
              <a:r>
                <a:rPr lang="en-US" sz="2000" b="1" dirty="0">
                  <a:solidFill>
                    <a:srgbClr val="000000"/>
                  </a:solidFill>
                  <a:latin typeface="Josefin Sans Bold" pitchFamily="34" charset="0"/>
                  <a:ea typeface="Josefin Sans Bold" pitchFamily="34" charset="-122"/>
                  <a:cs typeface="Josefin Sans Bold" pitchFamily="34" charset="-120"/>
                </a:rPr>
                <a:t>Repte de Salut Pública</a:t>
              </a:r>
              <a:endParaRPr lang="en-US" sz="2000" dirty="0"/>
            </a:p>
          </p:txBody>
        </p:sp>
        <p:sp>
          <p:nvSpPr>
            <p:cNvPr id="20" name="Text 15">
              <a:extLst>
                <a:ext uri="{FF2B5EF4-FFF2-40B4-BE49-F238E27FC236}">
                  <a16:creationId xmlns:a16="http://schemas.microsoft.com/office/drawing/2014/main" id="{39F0EEBD-6D67-5866-E938-281B6E693247}"/>
                </a:ext>
              </a:extLst>
            </p:cNvPr>
            <p:cNvSpPr/>
            <p:nvPr/>
          </p:nvSpPr>
          <p:spPr>
            <a:xfrm>
              <a:off x="877349" y="6506644"/>
              <a:ext cx="9405903" cy="535955"/>
            </a:xfrm>
            <a:prstGeom prst="rect">
              <a:avLst/>
            </a:prstGeom>
            <a:noFill/>
            <a:ln/>
          </p:spPr>
          <p:txBody>
            <a:bodyPr wrap="square" lIns="0" tIns="0" rIns="0" bIns="0" rtlCol="0" anchor="t"/>
            <a:lstStyle/>
            <a:p>
              <a:pPr marL="0" indent="0" algn="l">
                <a:lnSpc>
                  <a:spcPts val="2100"/>
                </a:lnSpc>
                <a:buNone/>
              </a:pPr>
              <a:r>
                <a:rPr lang="en-US" dirty="0">
                  <a:solidFill>
                    <a:srgbClr val="000000"/>
                  </a:solidFill>
                  <a:latin typeface="Josefin Sans" pitchFamily="34" charset="0"/>
                  <a:ea typeface="Josefin Sans" pitchFamily="34" charset="-122"/>
                  <a:cs typeface="Josefin Sans" pitchFamily="34" charset="-120"/>
                </a:rPr>
                <a:t>L'impacte de la contaminació atmosfèrica en les malalties cardiovasculars constitueix un </a:t>
              </a:r>
              <a:r>
                <a:rPr lang="en-US" b="1" dirty="0">
                  <a:solidFill>
                    <a:srgbClr val="18AE90"/>
                  </a:solidFill>
                  <a:latin typeface="Josefin Sans" pitchFamily="34" charset="0"/>
                  <a:ea typeface="Josefin Sans" pitchFamily="34" charset="-122"/>
                  <a:cs typeface="Josefin Sans" pitchFamily="34" charset="-120"/>
                </a:rPr>
                <a:t>preocupant problema de salut pública </a:t>
              </a:r>
              <a:r>
                <a:rPr lang="en-US" dirty="0">
                  <a:solidFill>
                    <a:srgbClr val="000000"/>
                  </a:solidFill>
                  <a:latin typeface="Josefin Sans" pitchFamily="34" charset="0"/>
                  <a:ea typeface="Josefin Sans" pitchFamily="34" charset="-122"/>
                  <a:cs typeface="Josefin Sans" pitchFamily="34" charset="-120"/>
                </a:rPr>
                <a:t>que requereix intervencions </a:t>
              </a:r>
              <a:r>
                <a:rPr lang="en-US" dirty="0" err="1">
                  <a:solidFill>
                    <a:srgbClr val="000000"/>
                  </a:solidFill>
                  <a:latin typeface="Josefin Sans" pitchFamily="34" charset="0"/>
                  <a:ea typeface="Josefin Sans" pitchFamily="34" charset="-122"/>
                  <a:cs typeface="Josefin Sans" pitchFamily="34" charset="-120"/>
                </a:rPr>
                <a:t>multisectorials</a:t>
              </a:r>
              <a:r>
                <a:rPr lang="en-US" dirty="0">
                  <a:solidFill>
                    <a:srgbClr val="000000"/>
                  </a:solidFill>
                  <a:latin typeface="Josefin Sans" pitchFamily="34" charset="0"/>
                  <a:ea typeface="Josefin Sans" pitchFamily="34" charset="-122"/>
                  <a:cs typeface="Josefin Sans" pitchFamily="34" charset="-120"/>
                </a:rPr>
                <a:t>.</a:t>
              </a:r>
              <a:endParaRPr lang="en-US" dirty="0"/>
            </a:p>
          </p:txBody>
        </p:sp>
      </p:grpSp>
    </p:spTree>
    <p:extLst>
      <p:ext uri="{BB962C8B-B14F-4D97-AF65-F5344CB8AC3E}">
        <p14:creationId xmlns:p14="http://schemas.microsoft.com/office/powerpoint/2010/main" val="222910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4E5C-3BB4-124D-83DB-86EBACB52E8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CF9647B-E4C0-7252-A25A-D79F36B2DC24}"/>
              </a:ext>
            </a:extLst>
          </p:cNvPr>
          <p:cNvPicPr>
            <a:picLocks noChangeAspect="1"/>
          </p:cNvPicPr>
          <p:nvPr/>
        </p:nvPicPr>
        <p:blipFill>
          <a:blip r:embed="rId3"/>
          <a:stretch>
            <a:fillRect/>
          </a:stretch>
        </p:blipFill>
        <p:spPr>
          <a:xfrm>
            <a:off x="-3040" y="0"/>
            <a:ext cx="10694853" cy="7557527"/>
          </a:xfrm>
          <a:prstGeom prst="rect">
            <a:avLst/>
          </a:prstGeom>
        </p:spPr>
      </p:pic>
      <p:sp>
        <p:nvSpPr>
          <p:cNvPr id="2" name="Rectángulo 1">
            <a:extLst>
              <a:ext uri="{FF2B5EF4-FFF2-40B4-BE49-F238E27FC236}">
                <a16:creationId xmlns:a16="http://schemas.microsoft.com/office/drawing/2014/main" id="{10448C97-02DD-C8E6-48A3-6034D11C9FC8}"/>
              </a:ext>
            </a:extLst>
          </p:cNvPr>
          <p:cNvSpPr/>
          <p:nvPr/>
        </p:nvSpPr>
        <p:spPr>
          <a:xfrm>
            <a:off x="293037" y="646049"/>
            <a:ext cx="9626053" cy="4616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 </a:t>
            </a:r>
          </a:p>
        </p:txBody>
      </p:sp>
      <p:sp>
        <p:nvSpPr>
          <p:cNvPr id="3" name="QuadreDeText 2">
            <a:extLst>
              <a:ext uri="{FF2B5EF4-FFF2-40B4-BE49-F238E27FC236}">
                <a16:creationId xmlns:a16="http://schemas.microsoft.com/office/drawing/2014/main" id="{D1CBCFBE-5A35-9E0E-4D4D-56C6E81F1AF1}"/>
              </a:ext>
            </a:extLst>
          </p:cNvPr>
          <p:cNvSpPr txBox="1"/>
          <p:nvPr/>
        </p:nvSpPr>
        <p:spPr>
          <a:xfrm>
            <a:off x="1345731" y="3589198"/>
            <a:ext cx="7959777" cy="2123658"/>
          </a:xfrm>
          <a:prstGeom prst="rect">
            <a:avLst/>
          </a:prstGeom>
          <a:noFill/>
        </p:spPr>
        <p:txBody>
          <a:bodyPr wrap="square" rtlCol="0">
            <a:spAutoFit/>
          </a:bodyPr>
          <a:lstStyle/>
          <a:p>
            <a:pPr algn="ctr"/>
            <a:r>
              <a:rPr lang="ca-ES" sz="6600" b="1" dirty="0">
                <a:solidFill>
                  <a:srgbClr val="18AE90"/>
                </a:solidFill>
              </a:rPr>
              <a:t>Moltes gràcies per la seva atenció!</a:t>
            </a:r>
          </a:p>
        </p:txBody>
      </p:sp>
      <p:pic>
        <p:nvPicPr>
          <p:cNvPr id="12" name="Image 0" descr="preencoded.png">
            <a:extLst>
              <a:ext uri="{FF2B5EF4-FFF2-40B4-BE49-F238E27FC236}">
                <a16:creationId xmlns:a16="http://schemas.microsoft.com/office/drawing/2014/main" id="{79AD3D6F-F875-6868-EEEB-273A281561E0}"/>
              </a:ext>
            </a:extLst>
          </p:cNvPr>
          <p:cNvPicPr>
            <a:picLocks noChangeAspect="1"/>
          </p:cNvPicPr>
          <p:nvPr/>
        </p:nvPicPr>
        <p:blipFill>
          <a:blip r:embed="rId4"/>
          <a:stretch>
            <a:fillRect/>
          </a:stretch>
        </p:blipFill>
        <p:spPr>
          <a:xfrm>
            <a:off x="404733" y="1341589"/>
            <a:ext cx="9925975" cy="1836325"/>
          </a:xfrm>
          <a:prstGeom prst="rect">
            <a:avLst/>
          </a:prstGeom>
        </p:spPr>
      </p:pic>
    </p:spTree>
    <p:extLst>
      <p:ext uri="{BB962C8B-B14F-4D97-AF65-F5344CB8AC3E}">
        <p14:creationId xmlns:p14="http://schemas.microsoft.com/office/powerpoint/2010/main" val="51631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225A67-4A48-4E25-36E8-8457818B3522}"/>
              </a:ext>
            </a:extLst>
          </p:cNvPr>
          <p:cNvPicPr>
            <a:picLocks noChangeAspect="1"/>
          </p:cNvPicPr>
          <p:nvPr/>
        </p:nvPicPr>
        <p:blipFill>
          <a:blip r:embed="rId3"/>
          <a:stretch>
            <a:fillRect/>
          </a:stretch>
        </p:blipFill>
        <p:spPr>
          <a:xfrm>
            <a:off x="-3040" y="0"/>
            <a:ext cx="10694853" cy="7557527"/>
          </a:xfrm>
          <a:prstGeom prst="rect">
            <a:avLst/>
          </a:prstGeom>
        </p:spPr>
      </p:pic>
      <p:sp>
        <p:nvSpPr>
          <p:cNvPr id="2" name="Rectángulo 1">
            <a:extLst>
              <a:ext uri="{FF2B5EF4-FFF2-40B4-BE49-F238E27FC236}">
                <a16:creationId xmlns:a16="http://schemas.microsoft.com/office/drawing/2014/main" id="{BFEA3623-E21A-893C-E06D-0ED94F3412FE}"/>
              </a:ext>
            </a:extLst>
          </p:cNvPr>
          <p:cNvSpPr/>
          <p:nvPr/>
        </p:nvSpPr>
        <p:spPr>
          <a:xfrm>
            <a:off x="293037" y="409982"/>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Algunes dades: </a:t>
            </a:r>
          </a:p>
        </p:txBody>
      </p:sp>
      <p:grpSp>
        <p:nvGrpSpPr>
          <p:cNvPr id="4" name="Agrupa 3">
            <a:extLst>
              <a:ext uri="{FF2B5EF4-FFF2-40B4-BE49-F238E27FC236}">
                <a16:creationId xmlns:a16="http://schemas.microsoft.com/office/drawing/2014/main" id="{A64C3969-0457-62FB-9C40-D983867D1010}"/>
              </a:ext>
            </a:extLst>
          </p:cNvPr>
          <p:cNvGrpSpPr/>
          <p:nvPr/>
        </p:nvGrpSpPr>
        <p:grpSpPr>
          <a:xfrm>
            <a:off x="1180944" y="1446292"/>
            <a:ext cx="8747779" cy="5139929"/>
            <a:chOff x="1678880" y="1671145"/>
            <a:chExt cx="13263870" cy="5792188"/>
          </a:xfrm>
        </p:grpSpPr>
        <p:grpSp>
          <p:nvGrpSpPr>
            <p:cNvPr id="6" name="Agrupa 5">
              <a:extLst>
                <a:ext uri="{FF2B5EF4-FFF2-40B4-BE49-F238E27FC236}">
                  <a16:creationId xmlns:a16="http://schemas.microsoft.com/office/drawing/2014/main" id="{4D7A330B-2C21-BD3E-408C-B31A56C1EFF6}"/>
                </a:ext>
              </a:extLst>
            </p:cNvPr>
            <p:cNvGrpSpPr/>
            <p:nvPr/>
          </p:nvGrpSpPr>
          <p:grpSpPr>
            <a:xfrm>
              <a:off x="1785363" y="2617076"/>
              <a:ext cx="13157387" cy="4846257"/>
              <a:chOff x="1564646" y="1671145"/>
              <a:chExt cx="13157387" cy="4846257"/>
            </a:xfrm>
          </p:grpSpPr>
          <p:sp>
            <p:nvSpPr>
              <p:cNvPr id="10" name="Text 1">
                <a:extLst>
                  <a:ext uri="{FF2B5EF4-FFF2-40B4-BE49-F238E27FC236}">
                    <a16:creationId xmlns:a16="http://schemas.microsoft.com/office/drawing/2014/main" id="{423F62F6-C9AC-9126-A14E-3C15D94377B9}"/>
                  </a:ext>
                </a:extLst>
              </p:cNvPr>
              <p:cNvSpPr/>
              <p:nvPr/>
            </p:nvSpPr>
            <p:spPr>
              <a:xfrm>
                <a:off x="8875064" y="1671145"/>
                <a:ext cx="5846969" cy="3029837"/>
              </a:xfrm>
              <a:prstGeom prst="rect">
                <a:avLst/>
              </a:prstGeom>
              <a:noFill/>
              <a:ln/>
            </p:spPr>
            <p:txBody>
              <a:bodyPr wrap="square" lIns="0" tIns="0" rIns="0" bIns="0" rtlCol="0" anchor="t"/>
              <a:lstStyle/>
              <a:p>
                <a:pPr marL="0" indent="0" algn="ctr">
                  <a:lnSpc>
                    <a:spcPts val="2500"/>
                  </a:lnSpc>
                  <a:buNone/>
                </a:pPr>
                <a:endParaRPr lang="en-US" sz="1550" dirty="0"/>
              </a:p>
            </p:txBody>
          </p:sp>
          <p:sp>
            <p:nvSpPr>
              <p:cNvPr id="11" name="Text 2">
                <a:extLst>
                  <a:ext uri="{FF2B5EF4-FFF2-40B4-BE49-F238E27FC236}">
                    <a16:creationId xmlns:a16="http://schemas.microsoft.com/office/drawing/2014/main" id="{D31F7656-8D1A-86DB-12B6-AE0BCFA6E150}"/>
                  </a:ext>
                </a:extLst>
              </p:cNvPr>
              <p:cNvSpPr/>
              <p:nvPr/>
            </p:nvSpPr>
            <p:spPr>
              <a:xfrm>
                <a:off x="1564646" y="6199862"/>
                <a:ext cx="7556421" cy="317540"/>
              </a:xfrm>
              <a:prstGeom prst="rect">
                <a:avLst/>
              </a:prstGeom>
              <a:noFill/>
              <a:ln/>
            </p:spPr>
            <p:txBody>
              <a:bodyPr wrap="none" lIns="0" tIns="0" rIns="0" bIns="0" rtlCol="0" anchor="t"/>
              <a:lstStyle/>
              <a:p>
                <a:pPr marL="0" indent="0" algn="l">
                  <a:lnSpc>
                    <a:spcPts val="2500"/>
                  </a:lnSpc>
                  <a:buNone/>
                </a:pPr>
                <a:r>
                  <a:rPr lang="en-US" sz="1100" dirty="0">
                    <a:solidFill>
                      <a:srgbClr val="000000"/>
                    </a:solidFill>
                    <a:latin typeface="Josefin Sans" pitchFamily="34" charset="0"/>
                    <a:ea typeface="Josefin Sans" pitchFamily="34" charset="-122"/>
                    <a:cs typeface="Josefin Sans" pitchFamily="34" charset="-120"/>
                  </a:rPr>
                  <a:t>Font: Lancet. 2020;396:1223–1249.</a:t>
                </a:r>
                <a:endParaRPr lang="en-US" sz="1100" dirty="0"/>
              </a:p>
            </p:txBody>
          </p:sp>
        </p:grpSp>
        <p:pic>
          <p:nvPicPr>
            <p:cNvPr id="7" name="Google Shape;275;p19">
              <a:extLst>
                <a:ext uri="{FF2B5EF4-FFF2-40B4-BE49-F238E27FC236}">
                  <a16:creationId xmlns:a16="http://schemas.microsoft.com/office/drawing/2014/main" id="{4E91F7C7-6D92-4575-E393-7FA6C5068B40}"/>
                </a:ext>
              </a:extLst>
            </p:cNvPr>
            <p:cNvPicPr preferRelativeResize="0">
              <a:picLocks/>
            </p:cNvPicPr>
            <p:nvPr/>
          </p:nvPicPr>
          <p:blipFill rotWithShape="1">
            <a:blip r:embed="rId4">
              <a:alphaModFix/>
            </a:blip>
            <a:srcRect/>
            <a:stretch/>
          </p:blipFill>
          <p:spPr>
            <a:xfrm>
              <a:off x="1678880" y="1671145"/>
              <a:ext cx="13147577" cy="5468405"/>
            </a:xfrm>
            <a:prstGeom prst="rect">
              <a:avLst/>
            </a:prstGeom>
            <a:noFill/>
            <a:ln>
              <a:noFill/>
            </a:ln>
          </p:spPr>
        </p:pic>
        <p:sp>
          <p:nvSpPr>
            <p:cNvPr id="8" name="Google Shape;277;p19">
              <a:extLst>
                <a:ext uri="{FF2B5EF4-FFF2-40B4-BE49-F238E27FC236}">
                  <a16:creationId xmlns:a16="http://schemas.microsoft.com/office/drawing/2014/main" id="{506E4A11-6079-8637-E6F1-AE03A7ACD397}"/>
                </a:ext>
              </a:extLst>
            </p:cNvPr>
            <p:cNvSpPr/>
            <p:nvPr/>
          </p:nvSpPr>
          <p:spPr>
            <a:xfrm>
              <a:off x="3649136" y="2528765"/>
              <a:ext cx="10171959" cy="346840"/>
            </a:xfrm>
            <a:prstGeom prst="rect">
              <a:avLst/>
            </a:prstGeom>
            <a:noFill/>
            <a:ln w="38100" cap="flat" cmpd="sng">
              <a:solidFill>
                <a:srgbClr val="FF0000"/>
              </a:solidFill>
              <a:prstDash val="solid"/>
              <a:miter lim="800000"/>
              <a:headEnd type="none" w="sm" len="sm"/>
              <a:tailEnd type="none" w="sm" len="sm"/>
            </a:ln>
          </p:spPr>
          <p:txBody>
            <a:bodyPr spcFirstLastPara="1" wrap="square" lIns="40088" tIns="20038" rIns="40088" bIns="20038" anchor="ctr" anchorCtr="0">
              <a:noAutofit/>
            </a:bodyPr>
            <a:lstStyle/>
            <a:p>
              <a:pPr algn="ctr">
                <a:buClr>
                  <a:srgbClr val="000000"/>
                </a:buClr>
                <a:buSzPts val="2400"/>
              </a:pPr>
              <a:endParaRPr sz="1052">
                <a:solidFill>
                  <a:schemeClr val="lt1"/>
                </a:solidFill>
                <a:latin typeface="Arial"/>
                <a:ea typeface="Arial"/>
                <a:cs typeface="Arial"/>
                <a:sym typeface="Arial"/>
              </a:endParaRPr>
            </a:p>
          </p:txBody>
        </p:sp>
        <p:sp>
          <p:nvSpPr>
            <p:cNvPr id="9" name="Google Shape;277;p19">
              <a:extLst>
                <a:ext uri="{FF2B5EF4-FFF2-40B4-BE49-F238E27FC236}">
                  <a16:creationId xmlns:a16="http://schemas.microsoft.com/office/drawing/2014/main" id="{F5E000F8-1241-94DE-5822-200F53942726}"/>
                </a:ext>
              </a:extLst>
            </p:cNvPr>
            <p:cNvSpPr/>
            <p:nvPr/>
          </p:nvSpPr>
          <p:spPr>
            <a:xfrm>
              <a:off x="5290359" y="3459876"/>
              <a:ext cx="6326033" cy="346840"/>
            </a:xfrm>
            <a:prstGeom prst="rect">
              <a:avLst/>
            </a:prstGeom>
            <a:noFill/>
            <a:ln w="38100" cap="flat" cmpd="sng">
              <a:solidFill>
                <a:srgbClr val="FF0000"/>
              </a:solidFill>
              <a:prstDash val="solid"/>
              <a:miter lim="800000"/>
              <a:headEnd type="none" w="sm" len="sm"/>
              <a:tailEnd type="none" w="sm" len="sm"/>
            </a:ln>
          </p:spPr>
          <p:txBody>
            <a:bodyPr spcFirstLastPara="1" wrap="square" lIns="40088" tIns="20038" rIns="40088" bIns="20038" anchor="ctr" anchorCtr="0">
              <a:noAutofit/>
            </a:bodyPr>
            <a:lstStyle/>
            <a:p>
              <a:pPr algn="ctr">
                <a:buClr>
                  <a:srgbClr val="000000"/>
                </a:buClr>
                <a:buSzPts val="2400"/>
              </a:pPr>
              <a:endParaRPr sz="1052">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102433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FEED-7CCD-8208-B1D6-CB6A1EB0D011}"/>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AA9FDD6-EB94-D5A2-7F9E-65E5DB7940A2}"/>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52BD5887-19BB-217B-684B-7159BF8D7A2D}"/>
              </a:ext>
            </a:extLst>
          </p:cNvPr>
          <p:cNvSpPr/>
          <p:nvPr/>
        </p:nvSpPr>
        <p:spPr>
          <a:xfrm>
            <a:off x="389057" y="198319"/>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ca-ES" sz="2400" b="1" noProof="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ca-ES" sz="2400" b="1" noProof="0" dirty="0">
                <a:solidFill>
                  <a:srgbClr val="29AA97"/>
                </a:solidFill>
                <a:sym typeface="Helvetica Neue Medium"/>
              </a:rPr>
              <a:t>Com afecta a nivell vascular?  </a:t>
            </a:r>
          </a:p>
        </p:txBody>
      </p:sp>
      <p:grpSp>
        <p:nvGrpSpPr>
          <p:cNvPr id="12" name="Agrupa 11">
            <a:extLst>
              <a:ext uri="{FF2B5EF4-FFF2-40B4-BE49-F238E27FC236}">
                <a16:creationId xmlns:a16="http://schemas.microsoft.com/office/drawing/2014/main" id="{08B252A8-7691-D50D-E972-1A4AB4BC527D}"/>
              </a:ext>
            </a:extLst>
          </p:cNvPr>
          <p:cNvGrpSpPr/>
          <p:nvPr/>
        </p:nvGrpSpPr>
        <p:grpSpPr>
          <a:xfrm>
            <a:off x="389057" y="1412393"/>
            <a:ext cx="9549414" cy="5592356"/>
            <a:chOff x="793790" y="1572101"/>
            <a:chExt cx="13307104" cy="5626180"/>
          </a:xfrm>
        </p:grpSpPr>
        <p:pic>
          <p:nvPicPr>
            <p:cNvPr id="13" name="Image 0" descr="preencoded.png">
              <a:extLst>
                <a:ext uri="{FF2B5EF4-FFF2-40B4-BE49-F238E27FC236}">
                  <a16:creationId xmlns:a16="http://schemas.microsoft.com/office/drawing/2014/main" id="{0EAB1848-8507-AF00-3370-4EA93DD3F03B}"/>
                </a:ext>
              </a:extLst>
            </p:cNvPr>
            <p:cNvPicPr>
              <a:picLocks noChangeAspect="1"/>
            </p:cNvPicPr>
            <p:nvPr/>
          </p:nvPicPr>
          <p:blipFill>
            <a:blip r:embed="rId4"/>
            <a:stretch>
              <a:fillRect/>
            </a:stretch>
          </p:blipFill>
          <p:spPr>
            <a:xfrm>
              <a:off x="793790" y="1572101"/>
              <a:ext cx="7632025" cy="5308640"/>
            </a:xfrm>
            <a:prstGeom prst="rect">
              <a:avLst/>
            </a:prstGeom>
          </p:spPr>
        </p:pic>
        <p:sp>
          <p:nvSpPr>
            <p:cNvPr id="14" name="Text 1">
              <a:extLst>
                <a:ext uri="{FF2B5EF4-FFF2-40B4-BE49-F238E27FC236}">
                  <a16:creationId xmlns:a16="http://schemas.microsoft.com/office/drawing/2014/main" id="{D02CB8FD-3EF5-8804-6B9D-2A4B1EA23B1D}"/>
                </a:ext>
              </a:extLst>
            </p:cNvPr>
            <p:cNvSpPr/>
            <p:nvPr/>
          </p:nvSpPr>
          <p:spPr>
            <a:xfrm>
              <a:off x="793790" y="6880741"/>
              <a:ext cx="7632026" cy="317540"/>
            </a:xfrm>
            <a:prstGeom prst="rect">
              <a:avLst/>
            </a:prstGeom>
            <a:noFill/>
            <a:ln/>
          </p:spPr>
          <p:txBody>
            <a:bodyPr wrap="none" lIns="0" tIns="0" rIns="0" bIns="0" rtlCol="0" anchor="t"/>
            <a:lstStyle/>
            <a:p>
              <a:pPr marL="0" indent="0" algn="l">
                <a:lnSpc>
                  <a:spcPts val="2500"/>
                </a:lnSpc>
                <a:buNone/>
              </a:pPr>
              <a:r>
                <a:rPr lang="en-US" sz="1200" i="1" dirty="0">
                  <a:solidFill>
                    <a:srgbClr val="000000"/>
                  </a:solidFill>
                  <a:latin typeface="Josefin Sans" pitchFamily="34" charset="0"/>
                  <a:ea typeface="Josefin Sans" pitchFamily="34" charset="-122"/>
                  <a:cs typeface="Josefin Sans" pitchFamily="34" charset="-120"/>
                </a:rPr>
                <a:t>Font: Public Health Rev. 2024 Aug 8;45:1607300.</a:t>
              </a:r>
              <a:endParaRPr lang="en-US" sz="1200" dirty="0"/>
            </a:p>
          </p:txBody>
        </p:sp>
        <p:sp>
          <p:nvSpPr>
            <p:cNvPr id="15" name="Text 2">
              <a:extLst>
                <a:ext uri="{FF2B5EF4-FFF2-40B4-BE49-F238E27FC236}">
                  <a16:creationId xmlns:a16="http://schemas.microsoft.com/office/drawing/2014/main" id="{E97855F9-9BB2-5747-8AD8-37DFD3E341D2}"/>
                </a:ext>
              </a:extLst>
            </p:cNvPr>
            <p:cNvSpPr/>
            <p:nvPr/>
          </p:nvSpPr>
          <p:spPr>
            <a:xfrm>
              <a:off x="8660754" y="2446476"/>
              <a:ext cx="5440140" cy="1133059"/>
            </a:xfrm>
            <a:prstGeom prst="rect">
              <a:avLst/>
            </a:prstGeom>
            <a:noFill/>
            <a:ln/>
          </p:spPr>
          <p:txBody>
            <a:bodyPr wrap="square" lIns="0" tIns="0" rIns="0" bIns="0" rtlCol="0" anchor="t"/>
            <a:lstStyle/>
            <a:p>
              <a:pPr marL="0" indent="0" algn="ctr">
                <a:lnSpc>
                  <a:spcPts val="2500"/>
                </a:lnSpc>
                <a:buNone/>
              </a:pPr>
              <a:r>
                <a:rPr lang="en-US" sz="1550" dirty="0">
                  <a:solidFill>
                    <a:srgbClr val="000000"/>
                  </a:solidFill>
                  <a:latin typeface="Josefin Sans" pitchFamily="34" charset="0"/>
                  <a:ea typeface="Josefin Sans" pitchFamily="34" charset="-122"/>
                  <a:cs typeface="Josefin Sans" pitchFamily="34" charset="-120"/>
                </a:rPr>
                <a:t>Els mecanismes fisiopatològics de la contaminació atmosfèrica sobre el sistema vascular són complexos i </a:t>
              </a:r>
              <a:r>
                <a:rPr lang="en-US" sz="1550" dirty="0" err="1">
                  <a:solidFill>
                    <a:srgbClr val="000000"/>
                  </a:solidFill>
                  <a:latin typeface="Josefin Sans" pitchFamily="34" charset="0"/>
                  <a:ea typeface="Josefin Sans" pitchFamily="34" charset="-122"/>
                  <a:cs typeface="Josefin Sans" pitchFamily="34" charset="-120"/>
                </a:rPr>
                <a:t>multifactorials</a:t>
              </a:r>
              <a:r>
                <a:rPr lang="en-US" sz="1550" dirty="0">
                  <a:solidFill>
                    <a:srgbClr val="000000"/>
                  </a:solidFill>
                  <a:latin typeface="Josefin Sans" pitchFamily="34" charset="0"/>
                  <a:ea typeface="Josefin Sans" pitchFamily="34" charset="-122"/>
                  <a:cs typeface="Josefin Sans" pitchFamily="34" charset="-120"/>
                </a:rPr>
                <a:t>:</a:t>
              </a:r>
            </a:p>
            <a:p>
              <a:pPr marL="0" indent="0" algn="ctr">
                <a:lnSpc>
                  <a:spcPts val="2500"/>
                </a:lnSpc>
                <a:buNone/>
              </a:pPr>
              <a:br>
                <a:rPr lang="en-US" sz="1550" dirty="0">
                  <a:solidFill>
                    <a:srgbClr val="000000"/>
                  </a:solidFill>
                  <a:latin typeface="Josefin Sans" pitchFamily="34" charset="0"/>
                </a:rPr>
              </a:br>
              <a:endParaRPr lang="en-US" sz="1550" dirty="0"/>
            </a:p>
          </p:txBody>
        </p:sp>
        <p:sp>
          <p:nvSpPr>
            <p:cNvPr id="16" name="Text 3">
              <a:extLst>
                <a:ext uri="{FF2B5EF4-FFF2-40B4-BE49-F238E27FC236}">
                  <a16:creationId xmlns:a16="http://schemas.microsoft.com/office/drawing/2014/main" id="{CEBED813-E836-612B-99EF-C083E84637A2}"/>
                </a:ext>
              </a:extLst>
            </p:cNvPr>
            <p:cNvSpPr/>
            <p:nvPr/>
          </p:nvSpPr>
          <p:spPr>
            <a:xfrm>
              <a:off x="8917541" y="3805625"/>
              <a:ext cx="492656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Josefin Sans" pitchFamily="34" charset="0"/>
                  <a:ea typeface="Josefin Sans" pitchFamily="34" charset="-122"/>
                  <a:cs typeface="Josefin Sans" pitchFamily="34" charset="-120"/>
                </a:rPr>
                <a:t>Inflamació sistèmica i local</a:t>
              </a:r>
              <a:endParaRPr lang="en-US" sz="1550" dirty="0"/>
            </a:p>
          </p:txBody>
        </p:sp>
        <p:sp>
          <p:nvSpPr>
            <p:cNvPr id="17" name="Text 4">
              <a:extLst>
                <a:ext uri="{FF2B5EF4-FFF2-40B4-BE49-F238E27FC236}">
                  <a16:creationId xmlns:a16="http://schemas.microsoft.com/office/drawing/2014/main" id="{567220B6-8EFE-0F1C-5524-200CF326A2CD}"/>
                </a:ext>
              </a:extLst>
            </p:cNvPr>
            <p:cNvSpPr/>
            <p:nvPr/>
          </p:nvSpPr>
          <p:spPr>
            <a:xfrm>
              <a:off x="8917541" y="4164775"/>
              <a:ext cx="4926568"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Josefin Sans" pitchFamily="34" charset="0"/>
                  <a:ea typeface="Josefin Sans" pitchFamily="34" charset="-122"/>
                  <a:cs typeface="Josefin Sans" pitchFamily="34" charset="-120"/>
                </a:rPr>
                <a:t>Estrès oxidatiu endotelial</a:t>
              </a:r>
              <a:endParaRPr lang="en-US" sz="1550" dirty="0"/>
            </a:p>
          </p:txBody>
        </p:sp>
        <p:sp>
          <p:nvSpPr>
            <p:cNvPr id="18" name="Text 5">
              <a:extLst>
                <a:ext uri="{FF2B5EF4-FFF2-40B4-BE49-F238E27FC236}">
                  <a16:creationId xmlns:a16="http://schemas.microsoft.com/office/drawing/2014/main" id="{7B0569A0-244F-7BC3-49D3-72E30BB5421E}"/>
                </a:ext>
              </a:extLst>
            </p:cNvPr>
            <p:cNvSpPr/>
            <p:nvPr/>
          </p:nvSpPr>
          <p:spPr>
            <a:xfrm>
              <a:off x="8947078" y="4496217"/>
              <a:ext cx="492656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Josefin Sans" pitchFamily="34" charset="0"/>
                  <a:ea typeface="Josefin Sans" pitchFamily="34" charset="-122"/>
                  <a:cs typeface="Josefin Sans" pitchFamily="34" charset="-120"/>
                </a:rPr>
                <a:t>Disfunció de la vasodilatació</a:t>
              </a:r>
              <a:endParaRPr lang="en-US" sz="1550" dirty="0"/>
            </a:p>
          </p:txBody>
        </p:sp>
        <p:sp>
          <p:nvSpPr>
            <p:cNvPr id="19" name="Text 6">
              <a:extLst>
                <a:ext uri="{FF2B5EF4-FFF2-40B4-BE49-F238E27FC236}">
                  <a16:creationId xmlns:a16="http://schemas.microsoft.com/office/drawing/2014/main" id="{F3CA875B-E2A5-C45E-8348-EAABA81F8F24}"/>
                </a:ext>
              </a:extLst>
            </p:cNvPr>
            <p:cNvSpPr/>
            <p:nvPr/>
          </p:nvSpPr>
          <p:spPr>
            <a:xfrm>
              <a:off x="8967968" y="4840286"/>
              <a:ext cx="492656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Josefin Sans" pitchFamily="34" charset="0"/>
                  <a:ea typeface="Josefin Sans" pitchFamily="34" charset="-122"/>
                  <a:cs typeface="Josefin Sans" pitchFamily="34" charset="-120"/>
                </a:rPr>
                <a:t>Acceleració de l'aterosclerosi</a:t>
              </a:r>
              <a:endParaRPr lang="en-US" sz="1550" dirty="0"/>
            </a:p>
          </p:txBody>
        </p:sp>
        <p:sp>
          <p:nvSpPr>
            <p:cNvPr id="20" name="Text 7">
              <a:extLst>
                <a:ext uri="{FF2B5EF4-FFF2-40B4-BE49-F238E27FC236}">
                  <a16:creationId xmlns:a16="http://schemas.microsoft.com/office/drawing/2014/main" id="{6720681A-9BC9-2D3D-653C-0DBE47EAAA73}"/>
                </a:ext>
              </a:extLst>
            </p:cNvPr>
            <p:cNvSpPr/>
            <p:nvPr/>
          </p:nvSpPr>
          <p:spPr>
            <a:xfrm>
              <a:off x="8980208" y="5212159"/>
              <a:ext cx="4926569"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000000"/>
                  </a:solidFill>
                  <a:latin typeface="Josefin Sans" pitchFamily="34" charset="0"/>
                  <a:ea typeface="Josefin Sans" pitchFamily="34" charset="-122"/>
                  <a:cs typeface="Josefin Sans" pitchFamily="34" charset="-120"/>
                </a:rPr>
                <a:t>Alteracions de la coagulació</a:t>
              </a:r>
              <a:endParaRPr lang="en-US" sz="1550" dirty="0"/>
            </a:p>
          </p:txBody>
        </p:sp>
      </p:grpSp>
    </p:spTree>
    <p:extLst>
      <p:ext uri="{BB962C8B-B14F-4D97-AF65-F5344CB8AC3E}">
        <p14:creationId xmlns:p14="http://schemas.microsoft.com/office/powerpoint/2010/main" val="383117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365B-A055-9B83-047A-BB7AC67B5EA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412C9AC-1815-26F2-463B-77FA893A005C}"/>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5FA1115E-7958-8FF2-7C67-91F2DC5B3024}"/>
              </a:ext>
            </a:extLst>
          </p:cNvPr>
          <p:cNvSpPr/>
          <p:nvPr/>
        </p:nvSpPr>
        <p:spPr>
          <a:xfrm>
            <a:off x="293036" y="206911"/>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ca-ES" sz="2400" b="1" noProof="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ca-ES" sz="2400" b="1" noProof="0" dirty="0">
                <a:solidFill>
                  <a:srgbClr val="29AA97"/>
                </a:solidFill>
                <a:sym typeface="Helvetica Neue Medium"/>
              </a:rPr>
              <a:t>Com afecta a nivell de la pressió arterial?  </a:t>
            </a:r>
          </a:p>
        </p:txBody>
      </p:sp>
      <p:pic>
        <p:nvPicPr>
          <p:cNvPr id="4" name="Google Shape;309;p23">
            <a:extLst>
              <a:ext uri="{FF2B5EF4-FFF2-40B4-BE49-F238E27FC236}">
                <a16:creationId xmlns:a16="http://schemas.microsoft.com/office/drawing/2014/main" id="{51410BC0-D88F-D656-0139-8AB77326BC41}"/>
              </a:ext>
            </a:extLst>
          </p:cNvPr>
          <p:cNvPicPr preferRelativeResize="0"/>
          <p:nvPr/>
        </p:nvPicPr>
        <p:blipFill rotWithShape="1">
          <a:blip r:embed="rId4">
            <a:alphaModFix/>
          </a:blip>
          <a:srcRect/>
          <a:stretch/>
        </p:blipFill>
        <p:spPr>
          <a:xfrm>
            <a:off x="464695" y="1439057"/>
            <a:ext cx="9803567" cy="5681272"/>
          </a:xfrm>
          <a:prstGeom prst="rect">
            <a:avLst/>
          </a:prstGeom>
          <a:noFill/>
          <a:ln>
            <a:noFill/>
          </a:ln>
        </p:spPr>
      </p:pic>
    </p:spTree>
    <p:extLst>
      <p:ext uri="{BB962C8B-B14F-4D97-AF65-F5344CB8AC3E}">
        <p14:creationId xmlns:p14="http://schemas.microsoft.com/office/powerpoint/2010/main" val="279929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AB2A-CA46-2208-A89F-33E1C4B4C1D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730D91A5-63B0-4A69-3A35-496AA560742A}"/>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953B1CB2-7649-238C-E872-AF1A3F9CA080}"/>
              </a:ext>
            </a:extLst>
          </p:cNvPr>
          <p:cNvSpPr/>
          <p:nvPr/>
        </p:nvSpPr>
        <p:spPr>
          <a:xfrm>
            <a:off x="311579" y="239805"/>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 </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Metodologia</a:t>
            </a:r>
            <a:r>
              <a:rPr lang="es-ES" sz="2400" b="1" dirty="0">
                <a:solidFill>
                  <a:srgbClr val="29AA97"/>
                </a:solidFill>
                <a:sym typeface="Helvetica Neue Medium"/>
              </a:rPr>
              <a:t>: </a:t>
            </a:r>
          </a:p>
        </p:txBody>
      </p:sp>
      <p:pic>
        <p:nvPicPr>
          <p:cNvPr id="6" name="Image 0" descr="preencoded.png">
            <a:extLst>
              <a:ext uri="{FF2B5EF4-FFF2-40B4-BE49-F238E27FC236}">
                <a16:creationId xmlns:a16="http://schemas.microsoft.com/office/drawing/2014/main" id="{4D503526-4F38-50EF-A86D-0A373B5D40B8}"/>
              </a:ext>
            </a:extLst>
          </p:cNvPr>
          <p:cNvPicPr>
            <a:picLocks noChangeAspect="1"/>
          </p:cNvPicPr>
          <p:nvPr/>
        </p:nvPicPr>
        <p:blipFill>
          <a:blip r:embed="rId4"/>
          <a:stretch>
            <a:fillRect/>
          </a:stretch>
        </p:blipFill>
        <p:spPr>
          <a:xfrm>
            <a:off x="311579" y="1334758"/>
            <a:ext cx="10016644" cy="1774436"/>
          </a:xfrm>
          <a:prstGeom prst="rect">
            <a:avLst/>
          </a:prstGeom>
        </p:spPr>
      </p:pic>
      <p:grpSp>
        <p:nvGrpSpPr>
          <p:cNvPr id="20" name="Agrupa 19">
            <a:extLst>
              <a:ext uri="{FF2B5EF4-FFF2-40B4-BE49-F238E27FC236}">
                <a16:creationId xmlns:a16="http://schemas.microsoft.com/office/drawing/2014/main" id="{369D33DC-770A-2EF3-3EE1-5DE4F9CAC23F}"/>
              </a:ext>
            </a:extLst>
          </p:cNvPr>
          <p:cNvGrpSpPr/>
          <p:nvPr/>
        </p:nvGrpSpPr>
        <p:grpSpPr>
          <a:xfrm>
            <a:off x="532879" y="3401880"/>
            <a:ext cx="9808753" cy="2079847"/>
            <a:chOff x="878568" y="4466479"/>
            <a:chExt cx="9808753" cy="2079847"/>
          </a:xfrm>
        </p:grpSpPr>
        <p:sp>
          <p:nvSpPr>
            <p:cNvPr id="8" name="Text 1">
              <a:extLst>
                <a:ext uri="{FF2B5EF4-FFF2-40B4-BE49-F238E27FC236}">
                  <a16:creationId xmlns:a16="http://schemas.microsoft.com/office/drawing/2014/main" id="{5A063D29-B3F4-F442-F789-81BBB33E6CFE}"/>
                </a:ext>
              </a:extLst>
            </p:cNvPr>
            <p:cNvSpPr/>
            <p:nvPr/>
          </p:nvSpPr>
          <p:spPr>
            <a:xfrm>
              <a:off x="878568" y="4466479"/>
              <a:ext cx="149175" cy="184637"/>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Josefin Sans Light" pitchFamily="34" charset="0"/>
                  <a:ea typeface="Josefin Sans Light" pitchFamily="34" charset="-122"/>
                  <a:cs typeface="Josefin Sans Light" pitchFamily="34" charset="-120"/>
                </a:rPr>
                <a:t>01</a:t>
              </a:r>
              <a:endParaRPr lang="en-US" sz="1550" dirty="0"/>
            </a:p>
          </p:txBody>
        </p:sp>
        <p:sp>
          <p:nvSpPr>
            <p:cNvPr id="9" name="Shape 2">
              <a:extLst>
                <a:ext uri="{FF2B5EF4-FFF2-40B4-BE49-F238E27FC236}">
                  <a16:creationId xmlns:a16="http://schemas.microsoft.com/office/drawing/2014/main" id="{CA83D4BC-3C9C-89AD-E938-C380A2F64844}"/>
                </a:ext>
              </a:extLst>
            </p:cNvPr>
            <p:cNvSpPr/>
            <p:nvPr/>
          </p:nvSpPr>
          <p:spPr>
            <a:xfrm>
              <a:off x="878568" y="4700488"/>
              <a:ext cx="3170104" cy="17019"/>
            </a:xfrm>
            <a:prstGeom prst="rect">
              <a:avLst/>
            </a:prstGeom>
            <a:solidFill>
              <a:srgbClr val="A2B4C0"/>
            </a:solidFill>
            <a:ln/>
          </p:spPr>
          <p:txBody>
            <a:bodyPr/>
            <a:lstStyle/>
            <a:p>
              <a:endParaRPr lang="ca-ES"/>
            </a:p>
          </p:txBody>
        </p:sp>
        <p:sp>
          <p:nvSpPr>
            <p:cNvPr id="10" name="Text 3">
              <a:extLst>
                <a:ext uri="{FF2B5EF4-FFF2-40B4-BE49-F238E27FC236}">
                  <a16:creationId xmlns:a16="http://schemas.microsoft.com/office/drawing/2014/main" id="{5F5F6D00-1BF6-46D0-E13A-C2AAC8977E75}"/>
                </a:ext>
              </a:extLst>
            </p:cNvPr>
            <p:cNvSpPr/>
            <p:nvPr/>
          </p:nvSpPr>
          <p:spPr>
            <a:xfrm>
              <a:off x="878568" y="4808363"/>
              <a:ext cx="1865762" cy="230907"/>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Josefin Sans Bold" pitchFamily="34" charset="0"/>
                  <a:ea typeface="Josefin Sans Bold" pitchFamily="34" charset="-122"/>
                  <a:cs typeface="Josefin Sans Bold" pitchFamily="34" charset="-120"/>
                </a:rPr>
                <a:t>Àmbit d'Estudi</a:t>
              </a:r>
              <a:endParaRPr lang="en-US" sz="1950" dirty="0"/>
            </a:p>
          </p:txBody>
        </p:sp>
        <p:sp>
          <p:nvSpPr>
            <p:cNvPr id="11" name="Text 4">
              <a:extLst>
                <a:ext uri="{FF2B5EF4-FFF2-40B4-BE49-F238E27FC236}">
                  <a16:creationId xmlns:a16="http://schemas.microsoft.com/office/drawing/2014/main" id="{C5224DA1-AE84-3D57-D3C3-90B261DD1CC1}"/>
                </a:ext>
              </a:extLst>
            </p:cNvPr>
            <p:cNvSpPr/>
            <p:nvPr/>
          </p:nvSpPr>
          <p:spPr>
            <a:xfrm>
              <a:off x="878568" y="5127910"/>
              <a:ext cx="3170104" cy="1418416"/>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Josefin Sans" pitchFamily="34" charset="0"/>
                  <a:ea typeface="Josefin Sans" pitchFamily="34" charset="-122"/>
                  <a:cs typeface="Josefin Sans" pitchFamily="34" charset="-120"/>
                </a:rPr>
                <a:t>Pacients assignats i atesos als centres d'Atenció Primària i Unitats d'Hipertensió de l'Àrea Metropolitana de Barcelona. </a:t>
              </a:r>
            </a:p>
            <a:p>
              <a:pPr marL="285750" indent="-285750" algn="l">
                <a:lnSpc>
                  <a:spcPts val="2500"/>
                </a:lnSpc>
                <a:buFont typeface="Arial" panose="020B0604020202020204" pitchFamily="34" charset="0"/>
                <a:buChar char="•"/>
              </a:pPr>
              <a:r>
                <a:rPr lang="en-US" sz="1550" dirty="0">
                  <a:solidFill>
                    <a:srgbClr val="18AE90"/>
                  </a:solidFill>
                  <a:latin typeface="Josefin Sans" pitchFamily="34" charset="0"/>
                  <a:ea typeface="Josefin Sans" pitchFamily="34" charset="-122"/>
                  <a:cs typeface="Josefin Sans" pitchFamily="34" charset="-120"/>
                </a:rPr>
                <a:t>8 hospitals </a:t>
              </a:r>
            </a:p>
            <a:p>
              <a:pPr marL="285750" indent="-285750" algn="l">
                <a:lnSpc>
                  <a:spcPts val="2500"/>
                </a:lnSpc>
                <a:buFont typeface="Arial" panose="020B0604020202020204" pitchFamily="34" charset="0"/>
                <a:buChar char="•"/>
              </a:pPr>
              <a:r>
                <a:rPr lang="en-US" sz="1550" dirty="0">
                  <a:solidFill>
                    <a:srgbClr val="18AE90"/>
                  </a:solidFill>
                  <a:latin typeface="Josefin Sans" pitchFamily="34" charset="0"/>
                  <a:ea typeface="Josefin Sans" pitchFamily="34" charset="-122"/>
                  <a:cs typeface="Josefin Sans" pitchFamily="34" charset="-120"/>
                </a:rPr>
                <a:t>40 </a:t>
              </a:r>
              <a:r>
                <a:rPr lang="en-US" sz="1550" dirty="0" err="1">
                  <a:solidFill>
                    <a:srgbClr val="18AE90"/>
                  </a:solidFill>
                  <a:latin typeface="Josefin Sans" pitchFamily="34" charset="0"/>
                  <a:ea typeface="Josefin Sans" pitchFamily="34" charset="-122"/>
                  <a:cs typeface="Josefin Sans" pitchFamily="34" charset="-120"/>
                </a:rPr>
                <a:t>centres</a:t>
              </a:r>
              <a:r>
                <a:rPr lang="en-US" sz="1550" dirty="0">
                  <a:solidFill>
                    <a:srgbClr val="18AE90"/>
                  </a:solidFill>
                  <a:latin typeface="Josefin Sans" pitchFamily="34" charset="0"/>
                  <a:ea typeface="Josefin Sans" pitchFamily="34" charset="-122"/>
                  <a:cs typeface="Josefin Sans" pitchFamily="34" charset="-120"/>
                </a:rPr>
                <a:t> </a:t>
              </a:r>
              <a:r>
                <a:rPr lang="en-US" sz="1550" dirty="0" err="1">
                  <a:solidFill>
                    <a:srgbClr val="18AE90"/>
                  </a:solidFill>
                  <a:latin typeface="Josefin Sans" pitchFamily="34" charset="0"/>
                  <a:ea typeface="Josefin Sans" pitchFamily="34" charset="-122"/>
                  <a:cs typeface="Josefin Sans" pitchFamily="34" charset="-120"/>
                </a:rPr>
                <a:t>d’Atenció</a:t>
              </a:r>
              <a:r>
                <a:rPr lang="en-US" sz="1550" dirty="0">
                  <a:solidFill>
                    <a:srgbClr val="18AE90"/>
                  </a:solidFill>
                  <a:latin typeface="Josefin Sans" pitchFamily="34" charset="0"/>
                  <a:ea typeface="Josefin Sans" pitchFamily="34" charset="-122"/>
                  <a:cs typeface="Josefin Sans" pitchFamily="34" charset="-120"/>
                </a:rPr>
                <a:t> </a:t>
              </a:r>
              <a:r>
                <a:rPr lang="en-US" sz="1550" dirty="0" err="1">
                  <a:solidFill>
                    <a:srgbClr val="18AE90"/>
                  </a:solidFill>
                  <a:latin typeface="Josefin Sans" pitchFamily="34" charset="0"/>
                  <a:ea typeface="Josefin Sans" pitchFamily="34" charset="-122"/>
                  <a:cs typeface="Josefin Sans" pitchFamily="34" charset="-120"/>
                </a:rPr>
                <a:t>Primària</a:t>
              </a:r>
              <a:endParaRPr lang="en-US" sz="1550" dirty="0">
                <a:solidFill>
                  <a:srgbClr val="18AE90"/>
                </a:solidFill>
                <a:latin typeface="Josefin Sans" pitchFamily="34" charset="0"/>
                <a:ea typeface="Josefin Sans" pitchFamily="34" charset="-122"/>
                <a:cs typeface="Josefin Sans" pitchFamily="34" charset="-120"/>
              </a:endParaRPr>
            </a:p>
            <a:p>
              <a:pPr marL="285750" indent="-285750" algn="l">
                <a:lnSpc>
                  <a:spcPts val="2500"/>
                </a:lnSpc>
                <a:buFont typeface="Arial" panose="020B0604020202020204" pitchFamily="34" charset="0"/>
                <a:buChar char="•"/>
              </a:pPr>
              <a:r>
                <a:rPr lang="en-US" sz="1550" dirty="0">
                  <a:solidFill>
                    <a:srgbClr val="18AE90"/>
                  </a:solidFill>
                  <a:latin typeface="Josefin Sans" pitchFamily="34" charset="0"/>
                  <a:ea typeface="Josefin Sans" pitchFamily="34" charset="-122"/>
                  <a:cs typeface="Josefin Sans" pitchFamily="34" charset="-120"/>
                </a:rPr>
                <a:t>19 estacions atmosfèriques.</a:t>
              </a:r>
              <a:endParaRPr lang="en-US" sz="1550" dirty="0">
                <a:solidFill>
                  <a:srgbClr val="18AE90"/>
                </a:solidFill>
              </a:endParaRPr>
            </a:p>
          </p:txBody>
        </p:sp>
        <p:sp>
          <p:nvSpPr>
            <p:cNvPr id="12" name="Text 5">
              <a:extLst>
                <a:ext uri="{FF2B5EF4-FFF2-40B4-BE49-F238E27FC236}">
                  <a16:creationId xmlns:a16="http://schemas.microsoft.com/office/drawing/2014/main" id="{F5AF9FB8-DAE1-A43D-CA59-093D9152F408}"/>
                </a:ext>
              </a:extLst>
            </p:cNvPr>
            <p:cNvSpPr/>
            <p:nvPr/>
          </p:nvSpPr>
          <p:spPr>
            <a:xfrm>
              <a:off x="4197848" y="4466479"/>
              <a:ext cx="149175" cy="184637"/>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Josefin Sans Light" pitchFamily="34" charset="0"/>
                  <a:ea typeface="Josefin Sans Light" pitchFamily="34" charset="-122"/>
                  <a:cs typeface="Josefin Sans Light" pitchFamily="34" charset="-120"/>
                </a:rPr>
                <a:t>02</a:t>
              </a:r>
              <a:endParaRPr lang="en-US" sz="1550" dirty="0"/>
            </a:p>
          </p:txBody>
        </p:sp>
        <p:sp>
          <p:nvSpPr>
            <p:cNvPr id="13" name="Shape 6">
              <a:extLst>
                <a:ext uri="{FF2B5EF4-FFF2-40B4-BE49-F238E27FC236}">
                  <a16:creationId xmlns:a16="http://schemas.microsoft.com/office/drawing/2014/main" id="{16336B04-70D0-1886-BA23-14205EB7471E}"/>
                </a:ext>
              </a:extLst>
            </p:cNvPr>
            <p:cNvSpPr/>
            <p:nvPr/>
          </p:nvSpPr>
          <p:spPr>
            <a:xfrm>
              <a:off x="4197848" y="4700488"/>
              <a:ext cx="3170194" cy="17019"/>
            </a:xfrm>
            <a:prstGeom prst="rect">
              <a:avLst/>
            </a:prstGeom>
            <a:solidFill>
              <a:srgbClr val="A2B4C0"/>
            </a:solidFill>
            <a:ln/>
          </p:spPr>
          <p:txBody>
            <a:bodyPr/>
            <a:lstStyle/>
            <a:p>
              <a:endParaRPr lang="ca-ES"/>
            </a:p>
          </p:txBody>
        </p:sp>
        <p:sp>
          <p:nvSpPr>
            <p:cNvPr id="14" name="Text 7">
              <a:extLst>
                <a:ext uri="{FF2B5EF4-FFF2-40B4-BE49-F238E27FC236}">
                  <a16:creationId xmlns:a16="http://schemas.microsoft.com/office/drawing/2014/main" id="{AB5D7661-A3AE-2503-2A71-D931D4DFA384}"/>
                </a:ext>
              </a:extLst>
            </p:cNvPr>
            <p:cNvSpPr/>
            <p:nvPr/>
          </p:nvSpPr>
          <p:spPr>
            <a:xfrm>
              <a:off x="4197848" y="4808363"/>
              <a:ext cx="1865762" cy="230907"/>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Josefin Sans Bold" pitchFamily="34" charset="0"/>
                  <a:ea typeface="Josefin Sans Bold" pitchFamily="34" charset="-122"/>
                  <a:cs typeface="Josefin Sans Bold" pitchFamily="34" charset="-120"/>
                </a:rPr>
                <a:t>Població Objectiu</a:t>
              </a:r>
              <a:endParaRPr lang="en-US" sz="1950" dirty="0"/>
            </a:p>
          </p:txBody>
        </p:sp>
        <p:sp>
          <p:nvSpPr>
            <p:cNvPr id="15" name="Text 8">
              <a:extLst>
                <a:ext uri="{FF2B5EF4-FFF2-40B4-BE49-F238E27FC236}">
                  <a16:creationId xmlns:a16="http://schemas.microsoft.com/office/drawing/2014/main" id="{E4C7BCC1-32E9-D0D0-5AD2-BBCFD2755C11}"/>
                </a:ext>
              </a:extLst>
            </p:cNvPr>
            <p:cNvSpPr/>
            <p:nvPr/>
          </p:nvSpPr>
          <p:spPr>
            <a:xfrm>
              <a:off x="4197848" y="5127910"/>
              <a:ext cx="3136672" cy="1320136"/>
            </a:xfrm>
            <a:prstGeom prst="rect">
              <a:avLst/>
            </a:prstGeom>
            <a:noFill/>
            <a:ln/>
          </p:spPr>
          <p:txBody>
            <a:bodyPr wrap="square" lIns="0" tIns="0" rIns="0" bIns="0" rtlCol="0" anchor="t"/>
            <a:lstStyle/>
            <a:p>
              <a:pPr marL="285750" indent="-285750" algn="l">
                <a:lnSpc>
                  <a:spcPts val="2500"/>
                </a:lnSpc>
                <a:buFont typeface="Wingdings" panose="05000000000000000000" pitchFamily="2" charset="2"/>
                <a:buChar char="Ø"/>
              </a:pPr>
              <a:r>
                <a:rPr lang="en-US" sz="1550" dirty="0">
                  <a:solidFill>
                    <a:srgbClr val="18AE90"/>
                  </a:solidFill>
                  <a:latin typeface="Josefin Sans" pitchFamily="34" charset="0"/>
                  <a:ea typeface="Josefin Sans" pitchFamily="34" charset="-122"/>
                  <a:cs typeface="Josefin Sans" pitchFamily="34" charset="-120"/>
                </a:rPr>
                <a:t>Hipertensos </a:t>
              </a:r>
              <a:r>
                <a:rPr lang="en-US" sz="1550" dirty="0">
                  <a:solidFill>
                    <a:srgbClr val="000000"/>
                  </a:solidFill>
                  <a:latin typeface="Josefin Sans" pitchFamily="34" charset="0"/>
                  <a:ea typeface="Josefin Sans" pitchFamily="34" charset="-122"/>
                  <a:cs typeface="Josefin Sans" pitchFamily="34" charset="-120"/>
                </a:rPr>
                <a:t>de 18 anys o més, SENSE tractament </a:t>
              </a:r>
              <a:r>
                <a:rPr lang="en-US" sz="1550" dirty="0" err="1">
                  <a:solidFill>
                    <a:srgbClr val="000000"/>
                  </a:solidFill>
                  <a:latin typeface="Josefin Sans" pitchFamily="34" charset="0"/>
                  <a:ea typeface="Josefin Sans" pitchFamily="34" charset="-122"/>
                  <a:cs typeface="Josefin Sans" pitchFamily="34" charset="-120"/>
                </a:rPr>
                <a:t>farmacològic</a:t>
              </a:r>
              <a:r>
                <a:rPr lang="en-US" sz="1550" dirty="0">
                  <a:solidFill>
                    <a:srgbClr val="000000"/>
                  </a:solidFill>
                  <a:latin typeface="Josefin Sans" pitchFamily="34" charset="0"/>
                  <a:ea typeface="Josefin Sans" pitchFamily="34" charset="-122"/>
                  <a:cs typeface="Josefin Sans" pitchFamily="34" charset="-120"/>
                </a:rPr>
                <a:t> </a:t>
              </a:r>
              <a:r>
                <a:rPr lang="en-US" sz="1550" dirty="0" err="1">
                  <a:solidFill>
                    <a:srgbClr val="000000"/>
                  </a:solidFill>
                  <a:latin typeface="Josefin Sans" pitchFamily="34" charset="0"/>
                  <a:ea typeface="Josefin Sans" pitchFamily="34" charset="-122"/>
                  <a:cs typeface="Josefin Sans" pitchFamily="34" charset="-120"/>
                </a:rPr>
                <a:t>previ</a:t>
              </a:r>
              <a:endParaRPr lang="en-US" sz="1550" dirty="0">
                <a:solidFill>
                  <a:srgbClr val="000000"/>
                </a:solidFill>
                <a:latin typeface="Josefin Sans" pitchFamily="34" charset="0"/>
                <a:ea typeface="Josefin Sans" pitchFamily="34" charset="-122"/>
                <a:cs typeface="Josefin Sans" pitchFamily="34" charset="-120"/>
              </a:endParaRPr>
            </a:p>
            <a:p>
              <a:pPr marL="285750" indent="-285750" algn="l">
                <a:lnSpc>
                  <a:spcPts val="2500"/>
                </a:lnSpc>
                <a:buFont typeface="Wingdings" panose="05000000000000000000" pitchFamily="2" charset="2"/>
                <a:buChar char="Ø"/>
              </a:pPr>
              <a:r>
                <a:rPr lang="en-US" sz="1550" dirty="0">
                  <a:solidFill>
                    <a:srgbClr val="000000"/>
                  </a:solidFill>
                  <a:latin typeface="Josefin Sans" pitchFamily="34" charset="0"/>
                  <a:ea typeface="Josefin Sans" pitchFamily="34" charset="-122"/>
                  <a:cs typeface="Josefin Sans" pitchFamily="34" charset="-120"/>
                </a:rPr>
                <a:t>Primer </a:t>
              </a:r>
              <a:r>
                <a:rPr lang="en-US" sz="1550" dirty="0">
                  <a:solidFill>
                    <a:srgbClr val="18AE90"/>
                  </a:solidFill>
                  <a:latin typeface="Josefin Sans" pitchFamily="34" charset="0"/>
                  <a:ea typeface="Josefin Sans" pitchFamily="34" charset="-122"/>
                  <a:cs typeface="Josefin Sans" pitchFamily="34" charset="-120"/>
                </a:rPr>
                <a:t>MAPA</a:t>
              </a:r>
              <a:r>
                <a:rPr lang="en-US" sz="1550" dirty="0">
                  <a:solidFill>
                    <a:srgbClr val="000000"/>
                  </a:solidFill>
                  <a:latin typeface="Josefin Sans" pitchFamily="34" charset="0"/>
                  <a:ea typeface="Josefin Sans" pitchFamily="34" charset="-122"/>
                  <a:cs typeface="Josefin Sans" pitchFamily="34" charset="-120"/>
                </a:rPr>
                <a:t> vàlid registrat a la base de dades CARDIORISC </a:t>
              </a:r>
            </a:p>
            <a:p>
              <a:pPr marL="285750" indent="-285750" algn="l">
                <a:lnSpc>
                  <a:spcPts val="2500"/>
                </a:lnSpc>
                <a:buFont typeface="Wingdings" panose="05000000000000000000" pitchFamily="2" charset="2"/>
                <a:buChar char="Ø"/>
              </a:pPr>
              <a:r>
                <a:rPr lang="en-US" sz="1550" dirty="0" err="1">
                  <a:solidFill>
                    <a:srgbClr val="000000"/>
                  </a:solidFill>
                  <a:latin typeface="Josefin Sans" pitchFamily="34" charset="0"/>
                  <a:ea typeface="Josefin Sans" pitchFamily="34" charset="-122"/>
                  <a:cs typeface="Josefin Sans" pitchFamily="34" charset="-120"/>
                </a:rPr>
                <a:t>Període</a:t>
              </a:r>
              <a:r>
                <a:rPr lang="en-US" sz="1550" dirty="0">
                  <a:solidFill>
                    <a:srgbClr val="000000"/>
                  </a:solidFill>
                  <a:latin typeface="Josefin Sans" pitchFamily="34" charset="0"/>
                  <a:ea typeface="Josefin Sans" pitchFamily="34" charset="-122"/>
                  <a:cs typeface="Josefin Sans" pitchFamily="34" charset="-120"/>
                </a:rPr>
                <a:t> 2005-2014.</a:t>
              </a:r>
              <a:endParaRPr lang="en-US" sz="1550" dirty="0"/>
            </a:p>
          </p:txBody>
        </p:sp>
        <p:sp>
          <p:nvSpPr>
            <p:cNvPr id="16" name="Text 9">
              <a:extLst>
                <a:ext uri="{FF2B5EF4-FFF2-40B4-BE49-F238E27FC236}">
                  <a16:creationId xmlns:a16="http://schemas.microsoft.com/office/drawing/2014/main" id="{D393374B-4564-4CCE-D4DB-5E4E99E3E072}"/>
                </a:ext>
              </a:extLst>
            </p:cNvPr>
            <p:cNvSpPr/>
            <p:nvPr/>
          </p:nvSpPr>
          <p:spPr>
            <a:xfrm>
              <a:off x="7517217" y="4466479"/>
              <a:ext cx="149175" cy="184637"/>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Josefin Sans Light" pitchFamily="34" charset="0"/>
                  <a:ea typeface="Josefin Sans Light" pitchFamily="34" charset="-122"/>
                  <a:cs typeface="Josefin Sans Light" pitchFamily="34" charset="-120"/>
                </a:rPr>
                <a:t>03</a:t>
              </a:r>
              <a:endParaRPr lang="en-US" sz="1550" dirty="0"/>
            </a:p>
          </p:txBody>
        </p:sp>
        <p:sp>
          <p:nvSpPr>
            <p:cNvPr id="17" name="Shape 10">
              <a:extLst>
                <a:ext uri="{FF2B5EF4-FFF2-40B4-BE49-F238E27FC236}">
                  <a16:creationId xmlns:a16="http://schemas.microsoft.com/office/drawing/2014/main" id="{C0900621-B78E-F63F-D320-3BB85F286B5F}"/>
                </a:ext>
              </a:extLst>
            </p:cNvPr>
            <p:cNvSpPr/>
            <p:nvPr/>
          </p:nvSpPr>
          <p:spPr>
            <a:xfrm>
              <a:off x="7517217" y="4700488"/>
              <a:ext cx="3170104" cy="17019"/>
            </a:xfrm>
            <a:prstGeom prst="rect">
              <a:avLst/>
            </a:prstGeom>
            <a:solidFill>
              <a:srgbClr val="A2B4C0"/>
            </a:solidFill>
            <a:ln/>
          </p:spPr>
          <p:txBody>
            <a:bodyPr/>
            <a:lstStyle/>
            <a:p>
              <a:endParaRPr lang="ca-ES"/>
            </a:p>
          </p:txBody>
        </p:sp>
        <p:sp>
          <p:nvSpPr>
            <p:cNvPr id="18" name="Text 11">
              <a:extLst>
                <a:ext uri="{FF2B5EF4-FFF2-40B4-BE49-F238E27FC236}">
                  <a16:creationId xmlns:a16="http://schemas.microsoft.com/office/drawing/2014/main" id="{BEB39C89-E255-7405-E122-E682D171C45E}"/>
                </a:ext>
              </a:extLst>
            </p:cNvPr>
            <p:cNvSpPr/>
            <p:nvPr/>
          </p:nvSpPr>
          <p:spPr>
            <a:xfrm>
              <a:off x="7517217" y="4808363"/>
              <a:ext cx="1865762" cy="230907"/>
            </a:xfrm>
            <a:prstGeom prst="rect">
              <a:avLst/>
            </a:prstGeom>
            <a:noFill/>
            <a:ln/>
          </p:spPr>
          <p:txBody>
            <a:bodyPr wrap="none" lIns="0" tIns="0" rIns="0" bIns="0" rtlCol="0" anchor="t"/>
            <a:lstStyle/>
            <a:p>
              <a:pPr marL="0" indent="0" algn="l">
                <a:lnSpc>
                  <a:spcPts val="2400"/>
                </a:lnSpc>
                <a:buNone/>
              </a:pPr>
              <a:r>
                <a:rPr lang="en-US" sz="1950" b="1" dirty="0">
                  <a:solidFill>
                    <a:srgbClr val="000000"/>
                  </a:solidFill>
                  <a:latin typeface="Josefin Sans Bold" pitchFamily="34" charset="0"/>
                  <a:ea typeface="Josefin Sans Bold" pitchFamily="34" charset="-122"/>
                  <a:cs typeface="Josefin Sans Bold" pitchFamily="34" charset="-120"/>
                </a:rPr>
                <a:t>Disseny</a:t>
              </a:r>
              <a:endParaRPr lang="en-US" sz="1950" dirty="0"/>
            </a:p>
          </p:txBody>
        </p:sp>
        <p:sp>
          <p:nvSpPr>
            <p:cNvPr id="19" name="Text 12">
              <a:extLst>
                <a:ext uri="{FF2B5EF4-FFF2-40B4-BE49-F238E27FC236}">
                  <a16:creationId xmlns:a16="http://schemas.microsoft.com/office/drawing/2014/main" id="{806E1854-E5D5-9205-B270-B5FC75CD49AF}"/>
                </a:ext>
              </a:extLst>
            </p:cNvPr>
            <p:cNvSpPr/>
            <p:nvPr/>
          </p:nvSpPr>
          <p:spPr>
            <a:xfrm>
              <a:off x="7517217" y="5127910"/>
              <a:ext cx="3170104" cy="1182013"/>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Josefin Sans" pitchFamily="34" charset="0"/>
                  <a:ea typeface="Josefin Sans" pitchFamily="34" charset="-122"/>
                  <a:cs typeface="Josefin Sans" pitchFamily="34" charset="-120"/>
                </a:rPr>
                <a:t>Estudi observacional de mesures temporals i geogràfiques de pacients individuals utilitzant un </a:t>
              </a:r>
              <a:r>
                <a:rPr lang="en-US" sz="1550" i="1" dirty="0">
                  <a:solidFill>
                    <a:srgbClr val="000000"/>
                  </a:solidFill>
                  <a:latin typeface="Josefin Sans" pitchFamily="34" charset="0"/>
                  <a:ea typeface="Josefin Sans" pitchFamily="34" charset="-122"/>
                  <a:cs typeface="Josefin Sans" pitchFamily="34" charset="-120"/>
                </a:rPr>
                <a:t>case-time series design</a:t>
              </a:r>
              <a:r>
                <a:rPr lang="en-US" sz="1550" dirty="0">
                  <a:solidFill>
                    <a:srgbClr val="000000"/>
                  </a:solidFill>
                  <a:latin typeface="Josefin Sans" pitchFamily="34" charset="0"/>
                  <a:ea typeface="Josefin Sans" pitchFamily="34" charset="-122"/>
                  <a:cs typeface="Josefin Sans" pitchFamily="34" charset="-120"/>
                </a:rPr>
                <a:t> per avaluar </a:t>
              </a:r>
              <a:r>
                <a:rPr lang="en-US" sz="1550" dirty="0">
                  <a:solidFill>
                    <a:srgbClr val="18AE90"/>
                  </a:solidFill>
                  <a:latin typeface="Josefin Sans" pitchFamily="34" charset="0"/>
                  <a:ea typeface="Josefin Sans" pitchFamily="34" charset="-122"/>
                  <a:cs typeface="Josefin Sans" pitchFamily="34" charset="-120"/>
                </a:rPr>
                <a:t>l'associació entre contaminació i pressió arterial</a:t>
              </a:r>
              <a:r>
                <a:rPr lang="en-US" sz="1550" dirty="0">
                  <a:solidFill>
                    <a:srgbClr val="000000"/>
                  </a:solidFill>
                  <a:latin typeface="Josefin Sans" pitchFamily="34" charset="0"/>
                  <a:ea typeface="Josefin Sans" pitchFamily="34" charset="-122"/>
                  <a:cs typeface="Josefin Sans" pitchFamily="34" charset="-120"/>
                </a:rPr>
                <a:t>.</a:t>
              </a:r>
              <a:endParaRPr lang="en-US" sz="1550" dirty="0"/>
            </a:p>
          </p:txBody>
        </p:sp>
      </p:grpSp>
    </p:spTree>
    <p:extLst>
      <p:ext uri="{BB962C8B-B14F-4D97-AF65-F5344CB8AC3E}">
        <p14:creationId xmlns:p14="http://schemas.microsoft.com/office/powerpoint/2010/main" val="109195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B78F-A3DC-213B-AF88-86B6F94016B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AFF3B1D2-695C-9321-0007-DFB28233F207}"/>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01D1D3CF-7AF1-B93B-8BBE-3D0DE5C2AD05}"/>
              </a:ext>
            </a:extLst>
          </p:cNvPr>
          <p:cNvSpPr/>
          <p:nvPr/>
        </p:nvSpPr>
        <p:spPr>
          <a:xfrm>
            <a:off x="463349" y="280306"/>
            <a:ext cx="9626053" cy="13798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Metodologia</a:t>
            </a:r>
            <a:r>
              <a:rPr lang="es-ES" sz="2400" b="1" dirty="0">
                <a:solidFill>
                  <a:srgbClr val="29AA97"/>
                </a:solidFill>
                <a:sym typeface="Helvetica Neue Medium"/>
              </a:rPr>
              <a:t>. </a:t>
            </a:r>
            <a:r>
              <a:rPr lang="es-ES" sz="2400" b="1" dirty="0" err="1">
                <a:solidFill>
                  <a:srgbClr val="29AA97"/>
                </a:solidFill>
                <a:sym typeface="Helvetica Neue Medium"/>
              </a:rPr>
              <a:t>Fonts</a:t>
            </a:r>
            <a:r>
              <a:rPr lang="es-ES" sz="2400" b="1" dirty="0">
                <a:solidFill>
                  <a:srgbClr val="29AA97"/>
                </a:solidFill>
                <a:sym typeface="Helvetica Neue Medium"/>
              </a:rPr>
              <a:t> de les dades: </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 </a:t>
            </a:r>
          </a:p>
        </p:txBody>
      </p:sp>
      <p:grpSp>
        <p:nvGrpSpPr>
          <p:cNvPr id="6" name="Agrupa 5">
            <a:extLst>
              <a:ext uri="{FF2B5EF4-FFF2-40B4-BE49-F238E27FC236}">
                <a16:creationId xmlns:a16="http://schemas.microsoft.com/office/drawing/2014/main" id="{A55B1ED4-7E60-05D6-F602-0A91160D9D7E}"/>
              </a:ext>
            </a:extLst>
          </p:cNvPr>
          <p:cNvGrpSpPr/>
          <p:nvPr/>
        </p:nvGrpSpPr>
        <p:grpSpPr>
          <a:xfrm>
            <a:off x="6030821" y="1600206"/>
            <a:ext cx="4197643" cy="4686342"/>
            <a:chOff x="6247061" y="2019685"/>
            <a:chExt cx="7589550" cy="4743567"/>
          </a:xfrm>
        </p:grpSpPr>
        <p:pic>
          <p:nvPicPr>
            <p:cNvPr id="9" name="Image 1" descr="preencoded.png">
              <a:extLst>
                <a:ext uri="{FF2B5EF4-FFF2-40B4-BE49-F238E27FC236}">
                  <a16:creationId xmlns:a16="http://schemas.microsoft.com/office/drawing/2014/main" id="{6D2E653D-9600-0D95-E882-F039F3095B38}"/>
                </a:ext>
              </a:extLst>
            </p:cNvPr>
            <p:cNvPicPr>
              <a:picLocks noChangeAspect="1"/>
            </p:cNvPicPr>
            <p:nvPr/>
          </p:nvPicPr>
          <p:blipFill>
            <a:blip r:embed="rId4"/>
            <a:stretch>
              <a:fillRect/>
            </a:stretch>
          </p:blipFill>
          <p:spPr>
            <a:xfrm>
              <a:off x="6280190" y="2019685"/>
              <a:ext cx="446484" cy="446484"/>
            </a:xfrm>
            <a:prstGeom prst="rect">
              <a:avLst/>
            </a:prstGeom>
          </p:spPr>
        </p:pic>
        <p:sp>
          <p:nvSpPr>
            <p:cNvPr id="10" name="Text 1">
              <a:extLst>
                <a:ext uri="{FF2B5EF4-FFF2-40B4-BE49-F238E27FC236}">
                  <a16:creationId xmlns:a16="http://schemas.microsoft.com/office/drawing/2014/main" id="{C4791CCC-B9B4-9B9A-54CA-968E4D251363}"/>
                </a:ext>
              </a:extLst>
            </p:cNvPr>
            <p:cNvSpPr/>
            <p:nvPr/>
          </p:nvSpPr>
          <p:spPr>
            <a:xfrm>
              <a:off x="6806758" y="2091288"/>
              <a:ext cx="2232779" cy="278963"/>
            </a:xfrm>
            <a:prstGeom prst="rect">
              <a:avLst/>
            </a:prstGeom>
            <a:noFill/>
            <a:ln/>
          </p:spPr>
          <p:txBody>
            <a:bodyPr wrap="none" lIns="0" tIns="0" rIns="0" bIns="0" rtlCol="0" anchor="t"/>
            <a:lstStyle/>
            <a:p>
              <a:pPr marL="0" indent="0" algn="l">
                <a:lnSpc>
                  <a:spcPts val="2150"/>
                </a:lnSpc>
                <a:buNone/>
              </a:pPr>
              <a:r>
                <a:rPr lang="en-US" sz="1750" b="1" dirty="0">
                  <a:solidFill>
                    <a:srgbClr val="000000"/>
                  </a:solidFill>
                  <a:latin typeface="Josefin Sans Bold" pitchFamily="34" charset="0"/>
                  <a:ea typeface="Josefin Sans Bold" pitchFamily="34" charset="-122"/>
                  <a:cs typeface="Josefin Sans Bold" pitchFamily="34" charset="-120"/>
                </a:rPr>
                <a:t>Dades dels MAPA</a:t>
              </a:r>
              <a:endParaRPr lang="en-US" sz="1750" dirty="0"/>
            </a:p>
          </p:txBody>
        </p:sp>
        <p:sp>
          <p:nvSpPr>
            <p:cNvPr id="11" name="Text 2">
              <a:extLst>
                <a:ext uri="{FF2B5EF4-FFF2-40B4-BE49-F238E27FC236}">
                  <a16:creationId xmlns:a16="http://schemas.microsoft.com/office/drawing/2014/main" id="{5082B8E1-BB38-A019-0A4A-554A9B25AA45}"/>
                </a:ext>
              </a:extLst>
            </p:cNvPr>
            <p:cNvSpPr/>
            <p:nvPr/>
          </p:nvSpPr>
          <p:spPr>
            <a:xfrm>
              <a:off x="6280190" y="2553295"/>
              <a:ext cx="7556421" cy="857250"/>
            </a:xfrm>
            <a:prstGeom prst="rect">
              <a:avLst/>
            </a:prstGeom>
            <a:noFill/>
            <a:ln/>
          </p:spPr>
          <p:txBody>
            <a:bodyPr wrap="square" lIns="0" tIns="0" rIns="0" bIns="0" rtlCol="0" anchor="t"/>
            <a:lstStyle/>
            <a:p>
              <a:pPr marL="0" indent="0" algn="l">
                <a:lnSpc>
                  <a:spcPts val="2250"/>
                </a:lnSpc>
                <a:buNone/>
              </a:pPr>
              <a:r>
                <a:rPr lang="en-US" sz="1400" b="1" dirty="0">
                  <a:solidFill>
                    <a:srgbClr val="18AE90"/>
                  </a:solidFill>
                  <a:latin typeface="Josefin Sans" pitchFamily="34" charset="0"/>
                  <a:ea typeface="Josefin Sans" pitchFamily="34" charset="-122"/>
                  <a:cs typeface="Josefin Sans" pitchFamily="34" charset="-120"/>
                </a:rPr>
                <a:t>Base de dades CARDIORISC</a:t>
              </a:r>
              <a:r>
                <a:rPr lang="en-US" sz="1400" dirty="0">
                  <a:solidFill>
                    <a:srgbClr val="000000"/>
                  </a:solidFill>
                  <a:latin typeface="Josefin Sans" pitchFamily="34" charset="0"/>
                  <a:ea typeface="Josefin Sans" pitchFamily="34" charset="-122"/>
                  <a:cs typeface="Josefin Sans" pitchFamily="34" charset="-120"/>
                </a:rPr>
                <a:t> de la SEH-LELHA, que conté registres detallats de monitoratge ambulatori de pressió arterial.</a:t>
              </a:r>
              <a:endParaRPr lang="en-US" sz="1400" dirty="0"/>
            </a:p>
          </p:txBody>
        </p:sp>
        <p:pic>
          <p:nvPicPr>
            <p:cNvPr id="12" name="Image 2" descr="preencoded.png">
              <a:extLst>
                <a:ext uri="{FF2B5EF4-FFF2-40B4-BE49-F238E27FC236}">
                  <a16:creationId xmlns:a16="http://schemas.microsoft.com/office/drawing/2014/main" id="{2936597F-E949-6D7B-BEF2-F30C0A0D7EF1}"/>
                </a:ext>
              </a:extLst>
            </p:cNvPr>
            <p:cNvPicPr>
              <a:picLocks noChangeAspect="1"/>
            </p:cNvPicPr>
            <p:nvPr/>
          </p:nvPicPr>
          <p:blipFill>
            <a:blip r:embed="rId5"/>
            <a:stretch>
              <a:fillRect/>
            </a:stretch>
          </p:blipFill>
          <p:spPr>
            <a:xfrm>
              <a:off x="6247061" y="3783983"/>
              <a:ext cx="446484" cy="446484"/>
            </a:xfrm>
            <a:prstGeom prst="rect">
              <a:avLst/>
            </a:prstGeom>
          </p:spPr>
        </p:pic>
        <p:sp>
          <p:nvSpPr>
            <p:cNvPr id="13" name="Text 3">
              <a:extLst>
                <a:ext uri="{FF2B5EF4-FFF2-40B4-BE49-F238E27FC236}">
                  <a16:creationId xmlns:a16="http://schemas.microsoft.com/office/drawing/2014/main" id="{63309A7A-3804-E7C4-C55A-8F3E5E8C67BF}"/>
                </a:ext>
              </a:extLst>
            </p:cNvPr>
            <p:cNvSpPr/>
            <p:nvPr/>
          </p:nvSpPr>
          <p:spPr>
            <a:xfrm>
              <a:off x="6806757" y="3893105"/>
              <a:ext cx="2566392" cy="278963"/>
            </a:xfrm>
            <a:prstGeom prst="rect">
              <a:avLst/>
            </a:prstGeom>
            <a:noFill/>
            <a:ln/>
          </p:spPr>
          <p:txBody>
            <a:bodyPr wrap="none" lIns="0" tIns="0" rIns="0" bIns="0" rtlCol="0" anchor="t"/>
            <a:lstStyle/>
            <a:p>
              <a:pPr marL="0" indent="0" algn="l">
                <a:lnSpc>
                  <a:spcPts val="2150"/>
                </a:lnSpc>
                <a:buNone/>
              </a:pPr>
              <a:r>
                <a:rPr lang="en-US" sz="1750" b="1" dirty="0">
                  <a:solidFill>
                    <a:srgbClr val="000000"/>
                  </a:solidFill>
                  <a:latin typeface="Josefin Sans Bold" pitchFamily="34" charset="0"/>
                  <a:ea typeface="Josefin Sans Bold" pitchFamily="34" charset="-122"/>
                  <a:cs typeface="Josefin Sans Bold" pitchFamily="34" charset="-120"/>
                </a:rPr>
                <a:t>Dades de Contaminants</a:t>
              </a:r>
              <a:endParaRPr lang="en-US" sz="1750" dirty="0"/>
            </a:p>
          </p:txBody>
        </p:sp>
        <p:sp>
          <p:nvSpPr>
            <p:cNvPr id="14" name="Text 4">
              <a:extLst>
                <a:ext uri="{FF2B5EF4-FFF2-40B4-BE49-F238E27FC236}">
                  <a16:creationId xmlns:a16="http://schemas.microsoft.com/office/drawing/2014/main" id="{CF3C2AE1-8FF3-A0C7-A21B-11EEFF18D8A0}"/>
                </a:ext>
              </a:extLst>
            </p:cNvPr>
            <p:cNvSpPr/>
            <p:nvPr/>
          </p:nvSpPr>
          <p:spPr>
            <a:xfrm>
              <a:off x="6280190" y="4398731"/>
              <a:ext cx="7556421" cy="571500"/>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Josefin Sans" pitchFamily="34" charset="0"/>
                  <a:ea typeface="Josefin Sans" pitchFamily="34" charset="-122"/>
                  <a:cs typeface="Josefin Sans" pitchFamily="34" charset="-120"/>
                </a:rPr>
                <a:t>Informació procedent del</a:t>
              </a:r>
              <a:r>
                <a:rPr lang="en-US" sz="1400" dirty="0">
                  <a:solidFill>
                    <a:srgbClr val="18AE90"/>
                  </a:solidFill>
                  <a:latin typeface="Josefin Sans" pitchFamily="34" charset="0"/>
                  <a:ea typeface="Josefin Sans" pitchFamily="34" charset="-122"/>
                  <a:cs typeface="Josefin Sans" pitchFamily="34" charset="-120"/>
                </a:rPr>
                <a:t> </a:t>
              </a:r>
              <a:r>
                <a:rPr lang="en-US" sz="1400" b="1" dirty="0">
                  <a:solidFill>
                    <a:srgbClr val="18AE90"/>
                  </a:solidFill>
                  <a:latin typeface="Josefin Sans" pitchFamily="34" charset="0"/>
                  <a:ea typeface="Josefin Sans" pitchFamily="34" charset="-122"/>
                  <a:cs typeface="Josefin Sans" pitchFamily="34" charset="-120"/>
                </a:rPr>
                <a:t>Departament de Territori i Sostenibilitat</a:t>
              </a:r>
              <a:r>
                <a:rPr lang="en-US" sz="1400" b="1" dirty="0">
                  <a:solidFill>
                    <a:srgbClr val="000000"/>
                  </a:solidFill>
                  <a:latin typeface="Josefin Sans" pitchFamily="34" charset="0"/>
                  <a:ea typeface="Josefin Sans" pitchFamily="34" charset="-122"/>
                  <a:cs typeface="Josefin Sans" pitchFamily="34" charset="-120"/>
                </a:rPr>
                <a:t> </a:t>
              </a:r>
              <a:r>
                <a:rPr lang="en-US" sz="1400" dirty="0">
                  <a:solidFill>
                    <a:srgbClr val="000000"/>
                  </a:solidFill>
                  <a:latin typeface="Josefin Sans" pitchFamily="34" charset="0"/>
                  <a:ea typeface="Josefin Sans" pitchFamily="34" charset="-122"/>
                  <a:cs typeface="Josefin Sans" pitchFamily="34" charset="-120"/>
                </a:rPr>
                <a:t>de la Generalitat de Catalunya i del </a:t>
              </a:r>
              <a:r>
                <a:rPr lang="en-US" sz="1400" b="1" dirty="0">
                  <a:solidFill>
                    <a:srgbClr val="18AE90"/>
                  </a:solidFill>
                  <a:latin typeface="Josefin Sans" pitchFamily="34" charset="0"/>
                  <a:ea typeface="Josefin Sans" pitchFamily="34" charset="-122"/>
                  <a:cs typeface="Josefin Sans" pitchFamily="34" charset="-120"/>
                </a:rPr>
                <a:t>CSIC de Barcelona.</a:t>
              </a:r>
              <a:endParaRPr lang="en-US" sz="1400" b="1" dirty="0">
                <a:solidFill>
                  <a:srgbClr val="18AE90"/>
                </a:solidFill>
              </a:endParaRPr>
            </a:p>
          </p:txBody>
        </p:sp>
        <p:pic>
          <p:nvPicPr>
            <p:cNvPr id="15" name="Image 3" descr="preencoded.png">
              <a:extLst>
                <a:ext uri="{FF2B5EF4-FFF2-40B4-BE49-F238E27FC236}">
                  <a16:creationId xmlns:a16="http://schemas.microsoft.com/office/drawing/2014/main" id="{00559E77-6A56-FF51-2D90-1CF181A21392}"/>
                </a:ext>
              </a:extLst>
            </p:cNvPr>
            <p:cNvPicPr>
              <a:picLocks noChangeAspect="1"/>
            </p:cNvPicPr>
            <p:nvPr/>
          </p:nvPicPr>
          <p:blipFill>
            <a:blip r:embed="rId6"/>
            <a:stretch>
              <a:fillRect/>
            </a:stretch>
          </p:blipFill>
          <p:spPr>
            <a:xfrm>
              <a:off x="6247061" y="5745267"/>
              <a:ext cx="446484" cy="446484"/>
            </a:xfrm>
            <a:prstGeom prst="rect">
              <a:avLst/>
            </a:prstGeom>
          </p:spPr>
        </p:pic>
        <p:sp>
          <p:nvSpPr>
            <p:cNvPr id="16" name="Text 5">
              <a:extLst>
                <a:ext uri="{FF2B5EF4-FFF2-40B4-BE49-F238E27FC236}">
                  <a16:creationId xmlns:a16="http://schemas.microsoft.com/office/drawing/2014/main" id="{A2310792-9A45-6706-64A5-DB9A11A8233E}"/>
                </a:ext>
              </a:extLst>
            </p:cNvPr>
            <p:cNvSpPr/>
            <p:nvPr/>
          </p:nvSpPr>
          <p:spPr>
            <a:xfrm>
              <a:off x="6937250" y="5829030"/>
              <a:ext cx="2435899" cy="278963"/>
            </a:xfrm>
            <a:prstGeom prst="rect">
              <a:avLst/>
            </a:prstGeom>
            <a:noFill/>
            <a:ln/>
          </p:spPr>
          <p:txBody>
            <a:bodyPr wrap="none" lIns="0" tIns="0" rIns="0" bIns="0" rtlCol="0" anchor="t"/>
            <a:lstStyle/>
            <a:p>
              <a:pPr marL="0" indent="0" algn="l">
                <a:lnSpc>
                  <a:spcPts val="2150"/>
                </a:lnSpc>
                <a:buNone/>
              </a:pPr>
              <a:r>
                <a:rPr lang="en-US" sz="1750" b="1" dirty="0">
                  <a:solidFill>
                    <a:srgbClr val="000000"/>
                  </a:solidFill>
                  <a:latin typeface="Josefin Sans Bold" pitchFamily="34" charset="0"/>
                  <a:ea typeface="Josefin Sans Bold" pitchFamily="34" charset="-122"/>
                  <a:cs typeface="Josefin Sans Bold" pitchFamily="34" charset="-120"/>
                </a:rPr>
                <a:t>Dades de Temperatura</a:t>
              </a:r>
              <a:endParaRPr lang="en-US" sz="1750" dirty="0"/>
            </a:p>
          </p:txBody>
        </p:sp>
        <p:sp>
          <p:nvSpPr>
            <p:cNvPr id="17" name="Text 6">
              <a:extLst>
                <a:ext uri="{FF2B5EF4-FFF2-40B4-BE49-F238E27FC236}">
                  <a16:creationId xmlns:a16="http://schemas.microsoft.com/office/drawing/2014/main" id="{EB95BECF-8294-A03B-1A1E-8D5D15F7CF46}"/>
                </a:ext>
              </a:extLst>
            </p:cNvPr>
            <p:cNvSpPr/>
            <p:nvPr/>
          </p:nvSpPr>
          <p:spPr>
            <a:xfrm>
              <a:off x="6280190" y="6191752"/>
              <a:ext cx="7556421" cy="571500"/>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Josefin Sans" pitchFamily="34" charset="0"/>
                  <a:ea typeface="Josefin Sans" pitchFamily="34" charset="-122"/>
                  <a:cs typeface="Josefin Sans" pitchFamily="34" charset="-120"/>
                </a:rPr>
                <a:t>Registres meteorològics proporcionats pel </a:t>
              </a:r>
              <a:r>
                <a:rPr lang="en-US" sz="1400" b="1" dirty="0" err="1">
                  <a:solidFill>
                    <a:srgbClr val="18AE90"/>
                  </a:solidFill>
                  <a:latin typeface="Josefin Sans" pitchFamily="34" charset="0"/>
                  <a:ea typeface="Josefin Sans" pitchFamily="34" charset="-122"/>
                  <a:cs typeface="Josefin Sans" pitchFamily="34" charset="-120"/>
                </a:rPr>
                <a:t>Meteocat</a:t>
              </a:r>
              <a:r>
                <a:rPr lang="en-US" sz="1400" dirty="0">
                  <a:solidFill>
                    <a:srgbClr val="000000"/>
                  </a:solidFill>
                  <a:latin typeface="Josefin Sans" pitchFamily="34" charset="0"/>
                  <a:ea typeface="Josefin Sans" pitchFamily="34" charset="-122"/>
                  <a:cs typeface="Josefin Sans" pitchFamily="34" charset="-120"/>
                </a:rPr>
                <a:t> per controlar les variables de confusió climàtiques.</a:t>
              </a:r>
              <a:endParaRPr lang="en-US" sz="1400" dirty="0"/>
            </a:p>
          </p:txBody>
        </p:sp>
      </p:grpSp>
      <p:pic>
        <p:nvPicPr>
          <p:cNvPr id="7" name="Marcador de contenido 3">
            <a:extLst>
              <a:ext uri="{FF2B5EF4-FFF2-40B4-BE49-F238E27FC236}">
                <a16:creationId xmlns:a16="http://schemas.microsoft.com/office/drawing/2014/main" id="{B06B3400-3B6D-75A2-B4E8-2431106CDC8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63349" y="2026991"/>
            <a:ext cx="5292874" cy="3984066"/>
          </a:xfrm>
          <a:prstGeom prst="rect">
            <a:avLst/>
          </a:prstGeom>
        </p:spPr>
      </p:pic>
    </p:spTree>
    <p:extLst>
      <p:ext uri="{BB962C8B-B14F-4D97-AF65-F5344CB8AC3E}">
        <p14:creationId xmlns:p14="http://schemas.microsoft.com/office/powerpoint/2010/main" val="363938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9AE5-E2E6-6F86-1D16-54C5703C5E1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24DD32E-66FA-1F49-2546-CB667356189C}"/>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92EA8EA7-FF96-5492-D023-BD5FE84BCCBA}"/>
              </a:ext>
            </a:extLst>
          </p:cNvPr>
          <p:cNvSpPr/>
          <p:nvPr/>
        </p:nvSpPr>
        <p:spPr>
          <a:xfrm>
            <a:off x="340977" y="252376"/>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Resultats</a:t>
            </a:r>
            <a:r>
              <a:rPr lang="es-ES" sz="2400" b="1" dirty="0">
                <a:solidFill>
                  <a:srgbClr val="29AA97"/>
                </a:solidFill>
                <a:sym typeface="Helvetica Neue Medium"/>
              </a:rPr>
              <a:t> </a:t>
            </a:r>
          </a:p>
        </p:txBody>
      </p:sp>
      <p:pic>
        <p:nvPicPr>
          <p:cNvPr id="6" name="Image 1" descr="preencoded.png">
            <a:extLst>
              <a:ext uri="{FF2B5EF4-FFF2-40B4-BE49-F238E27FC236}">
                <a16:creationId xmlns:a16="http://schemas.microsoft.com/office/drawing/2014/main" id="{F27259F7-EB3F-5D72-5EEC-AE94E4119A5C}"/>
              </a:ext>
            </a:extLst>
          </p:cNvPr>
          <p:cNvPicPr>
            <a:picLocks noChangeAspect="1"/>
          </p:cNvPicPr>
          <p:nvPr/>
        </p:nvPicPr>
        <p:blipFill>
          <a:blip r:embed="rId4"/>
          <a:stretch>
            <a:fillRect/>
          </a:stretch>
        </p:blipFill>
        <p:spPr>
          <a:xfrm>
            <a:off x="495599" y="3357570"/>
            <a:ext cx="9415497" cy="3281340"/>
          </a:xfrm>
          <a:prstGeom prst="rect">
            <a:avLst/>
          </a:prstGeom>
        </p:spPr>
      </p:pic>
      <p:sp>
        <p:nvSpPr>
          <p:cNvPr id="7" name="Text 1">
            <a:extLst>
              <a:ext uri="{FF2B5EF4-FFF2-40B4-BE49-F238E27FC236}">
                <a16:creationId xmlns:a16="http://schemas.microsoft.com/office/drawing/2014/main" id="{92A74243-BFA6-E41F-A975-A19972C2F4E0}"/>
              </a:ext>
            </a:extLst>
          </p:cNvPr>
          <p:cNvSpPr/>
          <p:nvPr/>
        </p:nvSpPr>
        <p:spPr>
          <a:xfrm>
            <a:off x="557002" y="6564993"/>
            <a:ext cx="9626052" cy="806557"/>
          </a:xfrm>
          <a:prstGeom prst="rect">
            <a:avLst/>
          </a:prstGeom>
          <a:noFill/>
          <a:ln/>
        </p:spPr>
        <p:txBody>
          <a:bodyPr wrap="square" lIns="0" tIns="0" rIns="0" bIns="0" rtlCol="0" anchor="t"/>
          <a:lstStyle/>
          <a:p>
            <a:pPr marL="0" indent="0" algn="l">
              <a:lnSpc>
                <a:spcPts val="2450"/>
              </a:lnSpc>
              <a:buNone/>
            </a:pPr>
            <a:r>
              <a:rPr lang="en-US" sz="1500" dirty="0">
                <a:solidFill>
                  <a:srgbClr val="000000"/>
                </a:solidFill>
                <a:latin typeface="Josefin Sans" pitchFamily="34" charset="0"/>
                <a:ea typeface="Josefin Sans" pitchFamily="34" charset="-122"/>
                <a:cs typeface="Josefin Sans" pitchFamily="34" charset="-120"/>
              </a:rPr>
              <a:t>Els resultats publicats a </a:t>
            </a:r>
            <a:r>
              <a:rPr lang="en-US" sz="1500" i="1" dirty="0">
                <a:solidFill>
                  <a:srgbClr val="000000"/>
                </a:solidFill>
                <a:latin typeface="Josefin Sans" pitchFamily="34" charset="0"/>
                <a:ea typeface="Josefin Sans" pitchFamily="34" charset="-122"/>
                <a:cs typeface="Josefin Sans" pitchFamily="34" charset="-120"/>
              </a:rPr>
              <a:t>Journal of Hypertension</a:t>
            </a:r>
            <a:r>
              <a:rPr lang="en-US" sz="1500" dirty="0">
                <a:solidFill>
                  <a:srgbClr val="000000"/>
                </a:solidFill>
                <a:latin typeface="Josefin Sans" pitchFamily="34" charset="0"/>
                <a:ea typeface="Josefin Sans" pitchFamily="34" charset="-122"/>
                <a:cs typeface="Josefin Sans" pitchFamily="34" charset="-120"/>
              </a:rPr>
              <a:t> (2020; 38(5):845-849) demostren una associació significativa entre l'exposició a partícules ultrafines i l'augment de la pressió arterial en pacients hipertensos no tractats.</a:t>
            </a:r>
            <a:endParaRPr lang="en-US" sz="1500" dirty="0"/>
          </a:p>
        </p:txBody>
      </p:sp>
      <p:pic>
        <p:nvPicPr>
          <p:cNvPr id="8" name="Image 2" descr="preencoded.png">
            <a:extLst>
              <a:ext uri="{FF2B5EF4-FFF2-40B4-BE49-F238E27FC236}">
                <a16:creationId xmlns:a16="http://schemas.microsoft.com/office/drawing/2014/main" id="{54831036-ABA6-591E-BB4F-0E52C0913FEB}"/>
              </a:ext>
            </a:extLst>
          </p:cNvPr>
          <p:cNvPicPr>
            <a:picLocks noChangeAspect="1"/>
          </p:cNvPicPr>
          <p:nvPr/>
        </p:nvPicPr>
        <p:blipFill>
          <a:blip r:embed="rId5"/>
          <a:stretch>
            <a:fillRect/>
          </a:stretch>
        </p:blipFill>
        <p:spPr>
          <a:xfrm>
            <a:off x="7891286" y="1465822"/>
            <a:ext cx="1842361" cy="1691585"/>
          </a:xfrm>
          <a:prstGeom prst="rect">
            <a:avLst/>
          </a:prstGeom>
        </p:spPr>
      </p:pic>
      <p:pic>
        <p:nvPicPr>
          <p:cNvPr id="9" name="Google Shape;362;p31" descr="Imatge que conté text, Font, captura de pantalla, àlgebra&#10;&#10;Descripció generada automàticament">
            <a:extLst>
              <a:ext uri="{FF2B5EF4-FFF2-40B4-BE49-F238E27FC236}">
                <a16:creationId xmlns:a16="http://schemas.microsoft.com/office/drawing/2014/main" id="{90DE2DC6-6896-F60B-A3F5-47730D7890D7}"/>
              </a:ext>
            </a:extLst>
          </p:cNvPr>
          <p:cNvPicPr preferRelativeResize="0"/>
          <p:nvPr/>
        </p:nvPicPr>
        <p:blipFill rotWithShape="1">
          <a:blip r:embed="rId6">
            <a:alphaModFix/>
          </a:blip>
          <a:srcRect b="6843"/>
          <a:stretch/>
        </p:blipFill>
        <p:spPr>
          <a:xfrm>
            <a:off x="340977" y="1303929"/>
            <a:ext cx="6589105" cy="1653315"/>
          </a:xfrm>
          <a:prstGeom prst="rect">
            <a:avLst/>
          </a:prstGeom>
          <a:noFill/>
          <a:ln>
            <a:noFill/>
          </a:ln>
        </p:spPr>
      </p:pic>
    </p:spTree>
    <p:extLst>
      <p:ext uri="{BB962C8B-B14F-4D97-AF65-F5344CB8AC3E}">
        <p14:creationId xmlns:p14="http://schemas.microsoft.com/office/powerpoint/2010/main" val="278624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E0FA-0B07-4A15-69B6-18DE2E796AA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D2EBEB7-FAFE-DC18-D2D7-B49104BAFE2A}"/>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D54F155B-30AD-AFBF-55BE-8367D8E5A360}"/>
              </a:ext>
            </a:extLst>
          </p:cNvPr>
          <p:cNvSpPr/>
          <p:nvPr/>
        </p:nvSpPr>
        <p:spPr>
          <a:xfrm>
            <a:off x="278046" y="296852"/>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Resultats</a:t>
            </a:r>
            <a:r>
              <a:rPr lang="es-ES" sz="2400" b="1" dirty="0">
                <a:solidFill>
                  <a:srgbClr val="29AA97"/>
                </a:solidFill>
                <a:sym typeface="Helvetica Neue Medium"/>
              </a:rPr>
              <a:t> </a:t>
            </a:r>
          </a:p>
        </p:txBody>
      </p:sp>
      <p:sp>
        <p:nvSpPr>
          <p:cNvPr id="6" name="Text 0">
            <a:extLst>
              <a:ext uri="{FF2B5EF4-FFF2-40B4-BE49-F238E27FC236}">
                <a16:creationId xmlns:a16="http://schemas.microsoft.com/office/drawing/2014/main" id="{D78D2E9D-00A1-83D8-BE8B-347439F7E652}"/>
              </a:ext>
            </a:extLst>
          </p:cNvPr>
          <p:cNvSpPr/>
          <p:nvPr/>
        </p:nvSpPr>
        <p:spPr>
          <a:xfrm>
            <a:off x="532879" y="1585929"/>
            <a:ext cx="2835369" cy="301677"/>
          </a:xfrm>
          <a:prstGeom prst="rect">
            <a:avLst/>
          </a:prstGeom>
          <a:noFill/>
          <a:ln/>
        </p:spPr>
        <p:txBody>
          <a:bodyPr wrap="none" lIns="0" tIns="0" rIns="0" bIns="0" rtlCol="0" anchor="t"/>
          <a:lstStyle/>
          <a:p>
            <a:pPr marL="0" indent="0" algn="l">
              <a:lnSpc>
                <a:spcPts val="2900"/>
              </a:lnSpc>
              <a:buNone/>
            </a:pPr>
            <a:r>
              <a:rPr lang="en-US" sz="2300" b="1" dirty="0">
                <a:solidFill>
                  <a:srgbClr val="003366"/>
                </a:solidFill>
                <a:latin typeface="Josefin Sans Bold" pitchFamily="34" charset="0"/>
                <a:ea typeface="Josefin Sans Bold" pitchFamily="34" charset="-122"/>
                <a:cs typeface="Josefin Sans Bold" pitchFamily="34" charset="-120"/>
              </a:rPr>
              <a:t>Efecte a Curt Termini</a:t>
            </a:r>
            <a:endParaRPr lang="en-US" sz="2300" dirty="0"/>
          </a:p>
        </p:txBody>
      </p:sp>
      <p:pic>
        <p:nvPicPr>
          <p:cNvPr id="7" name="Image 0" descr="preencoded.png">
            <a:extLst>
              <a:ext uri="{FF2B5EF4-FFF2-40B4-BE49-F238E27FC236}">
                <a16:creationId xmlns:a16="http://schemas.microsoft.com/office/drawing/2014/main" id="{5964C9E9-9007-B275-3D21-26BDCEC8F4CC}"/>
              </a:ext>
            </a:extLst>
          </p:cNvPr>
          <p:cNvPicPr>
            <a:picLocks noChangeAspect="1"/>
          </p:cNvPicPr>
          <p:nvPr/>
        </p:nvPicPr>
        <p:blipFill>
          <a:blip r:embed="rId4"/>
          <a:stretch>
            <a:fillRect/>
          </a:stretch>
        </p:blipFill>
        <p:spPr>
          <a:xfrm>
            <a:off x="449704" y="1997815"/>
            <a:ext cx="4079339" cy="2094500"/>
          </a:xfrm>
          <a:prstGeom prst="rect">
            <a:avLst/>
          </a:prstGeom>
        </p:spPr>
      </p:pic>
      <p:pic>
        <p:nvPicPr>
          <p:cNvPr id="8" name="Image 1" descr="preencoded.png">
            <a:extLst>
              <a:ext uri="{FF2B5EF4-FFF2-40B4-BE49-F238E27FC236}">
                <a16:creationId xmlns:a16="http://schemas.microsoft.com/office/drawing/2014/main" id="{B7C6765F-22E4-276B-C2CE-2B6B697EF0BB}"/>
              </a:ext>
            </a:extLst>
          </p:cNvPr>
          <p:cNvPicPr>
            <a:picLocks noChangeAspect="1"/>
          </p:cNvPicPr>
          <p:nvPr/>
        </p:nvPicPr>
        <p:blipFill>
          <a:blip r:embed="rId5"/>
          <a:stretch>
            <a:fillRect/>
          </a:stretch>
        </p:blipFill>
        <p:spPr>
          <a:xfrm>
            <a:off x="4884934" y="2888439"/>
            <a:ext cx="5273998" cy="2792228"/>
          </a:xfrm>
          <a:prstGeom prst="rect">
            <a:avLst/>
          </a:prstGeom>
        </p:spPr>
      </p:pic>
      <p:sp>
        <p:nvSpPr>
          <p:cNvPr id="9" name="Text 1">
            <a:extLst>
              <a:ext uri="{FF2B5EF4-FFF2-40B4-BE49-F238E27FC236}">
                <a16:creationId xmlns:a16="http://schemas.microsoft.com/office/drawing/2014/main" id="{4940C959-F68E-D0D7-484A-174448A13D7A}"/>
              </a:ext>
            </a:extLst>
          </p:cNvPr>
          <p:cNvSpPr/>
          <p:nvPr/>
        </p:nvSpPr>
        <p:spPr>
          <a:xfrm>
            <a:off x="532879" y="6061684"/>
            <a:ext cx="9626053" cy="1656058"/>
          </a:xfrm>
          <a:prstGeom prst="rect">
            <a:avLst/>
          </a:prstGeom>
          <a:noFill/>
          <a:ln/>
        </p:spPr>
        <p:txBody>
          <a:bodyPr wrap="square" lIns="0" tIns="0" rIns="0" bIns="0" rtlCol="0" anchor="t"/>
          <a:lstStyle/>
          <a:p>
            <a:pPr marL="0" indent="0">
              <a:lnSpc>
                <a:spcPts val="2500"/>
              </a:lnSpc>
              <a:buNone/>
            </a:pPr>
            <a:r>
              <a:rPr lang="en-US" sz="1550" dirty="0">
                <a:solidFill>
                  <a:srgbClr val="000000"/>
                </a:solidFill>
                <a:latin typeface="Josefin Sans" pitchFamily="34" charset="0"/>
                <a:ea typeface="Josefin Sans" pitchFamily="34" charset="-122"/>
                <a:cs typeface="Josefin Sans" pitchFamily="34" charset="-120"/>
              </a:rPr>
              <a:t>L'anàlisi dels efectes a curt termini revela una relació temporal clara entre l'exposició a contaminants atmosfèrics i l'augment immediat de la pressió arterial. Aquests efectes són especialment pronunciats en les primeres 24 hores després de l'exposició.</a:t>
            </a:r>
            <a:endParaRPr lang="en-US" sz="1550" dirty="0"/>
          </a:p>
        </p:txBody>
      </p:sp>
      <p:sp>
        <p:nvSpPr>
          <p:cNvPr id="12" name="Text 3">
            <a:extLst>
              <a:ext uri="{FF2B5EF4-FFF2-40B4-BE49-F238E27FC236}">
                <a16:creationId xmlns:a16="http://schemas.microsoft.com/office/drawing/2014/main" id="{CCD0869C-B0F8-3225-18CF-34B38C5A276C}"/>
              </a:ext>
            </a:extLst>
          </p:cNvPr>
          <p:cNvSpPr/>
          <p:nvPr/>
        </p:nvSpPr>
        <p:spPr>
          <a:xfrm>
            <a:off x="1052157" y="6048979"/>
            <a:ext cx="11399886" cy="514927"/>
          </a:xfrm>
          <a:prstGeom prst="rect">
            <a:avLst/>
          </a:prstGeom>
          <a:noFill/>
          <a:ln/>
        </p:spPr>
        <p:txBody>
          <a:bodyPr wrap="square" lIns="0" tIns="0" rIns="0" bIns="0" rtlCol="0" anchor="t"/>
          <a:lstStyle/>
          <a:p>
            <a:pPr marL="0" indent="0" algn="l">
              <a:lnSpc>
                <a:spcPts val="2500"/>
              </a:lnSpc>
              <a:buNone/>
            </a:pPr>
            <a:endParaRPr lang="en-US" sz="1550" dirty="0"/>
          </a:p>
        </p:txBody>
      </p:sp>
      <p:sp>
        <p:nvSpPr>
          <p:cNvPr id="15" name="Google Shape;373;p32">
            <a:extLst>
              <a:ext uri="{FF2B5EF4-FFF2-40B4-BE49-F238E27FC236}">
                <a16:creationId xmlns:a16="http://schemas.microsoft.com/office/drawing/2014/main" id="{626ABC96-6536-248E-2ED6-AE817F4DC7E5}"/>
              </a:ext>
            </a:extLst>
          </p:cNvPr>
          <p:cNvSpPr/>
          <p:nvPr/>
        </p:nvSpPr>
        <p:spPr>
          <a:xfrm>
            <a:off x="8739266" y="3249231"/>
            <a:ext cx="404734" cy="929627"/>
          </a:xfrm>
          <a:prstGeom prst="ellipse">
            <a:avLst/>
          </a:prstGeom>
          <a:noFill/>
          <a:ln w="12700" cap="flat" cmpd="sng">
            <a:solidFill>
              <a:srgbClr val="FF0000"/>
            </a:solidFill>
            <a:prstDash val="solid"/>
            <a:miter lim="800000"/>
            <a:headEnd type="none" w="sm" len="sm"/>
            <a:tailEnd type="none" w="sm" len="sm"/>
          </a:ln>
        </p:spPr>
        <p:txBody>
          <a:bodyPr spcFirstLastPara="1" wrap="square" lIns="80175" tIns="40077" rIns="80175" bIns="40077" anchor="ctr" anchorCtr="0">
            <a:noAutofit/>
          </a:bodyPr>
          <a:lstStyle/>
          <a:p>
            <a:pPr algn="ctr">
              <a:buClr>
                <a:srgbClr val="000000"/>
              </a:buClr>
              <a:buSzPts val="1400"/>
            </a:pPr>
            <a:endParaRPr sz="1228"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1338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5F02-3D32-6023-48EB-F49142E36B2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03008F0-12BF-08BE-553D-D220AAA6F65C}"/>
              </a:ext>
            </a:extLst>
          </p:cNvPr>
          <p:cNvPicPr>
            <a:picLocks noChangeAspect="1"/>
          </p:cNvPicPr>
          <p:nvPr/>
        </p:nvPicPr>
        <p:blipFill>
          <a:blip r:embed="rId3"/>
          <a:stretch>
            <a:fillRect/>
          </a:stretch>
        </p:blipFill>
        <p:spPr>
          <a:xfrm>
            <a:off x="-1" y="2148"/>
            <a:ext cx="10694853" cy="7557527"/>
          </a:xfrm>
          <a:prstGeom prst="rect">
            <a:avLst/>
          </a:prstGeom>
        </p:spPr>
      </p:pic>
      <p:sp>
        <p:nvSpPr>
          <p:cNvPr id="2" name="Rectángulo 1">
            <a:extLst>
              <a:ext uri="{FF2B5EF4-FFF2-40B4-BE49-F238E27FC236}">
                <a16:creationId xmlns:a16="http://schemas.microsoft.com/office/drawing/2014/main" id="{9E277172-C8CE-AA34-7A28-943F0EBF79C2}"/>
              </a:ext>
            </a:extLst>
          </p:cNvPr>
          <p:cNvSpPr/>
          <p:nvPr/>
        </p:nvSpPr>
        <p:spPr>
          <a:xfrm>
            <a:off x="326482" y="306956"/>
            <a:ext cx="9626053" cy="920765"/>
          </a:xfrm>
          <a:prstGeom prst="rect">
            <a:avLst/>
          </a:prstGeom>
          <a:ln>
            <a:noFill/>
          </a:ln>
        </p:spPr>
        <p:txBody>
          <a:bodyPr wrap="square">
            <a:spAutoFit/>
          </a:bodyPr>
          <a:lstStyle/>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a:solidFill>
                  <a:srgbClr val="29AA97"/>
                </a:solidFill>
                <a:sym typeface="Helvetica Neue Medium"/>
              </a:rPr>
              <a:t>CONTAMINACIÓ ATMOSFÈRICA I RISC CARDIOVASCULAR</a:t>
            </a:r>
          </a:p>
          <a:p>
            <a:pPr defTabSz="1219200">
              <a:spcBef>
                <a:spcPts val="700"/>
              </a:spcBef>
              <a:defRPr sz="6600" spc="-41">
                <a:solidFill>
                  <a:srgbClr val="FFFFFF"/>
                </a:solidFill>
                <a:latin typeface="GoodTimesRg-Bold"/>
                <a:ea typeface="GoodTimesRg-Bold"/>
                <a:cs typeface="GoodTimesRg-Bold"/>
                <a:sym typeface="GoodTimesRg-Bold"/>
              </a:defRPr>
            </a:pPr>
            <a:r>
              <a:rPr lang="es-ES" sz="2400" b="1" dirty="0" err="1">
                <a:solidFill>
                  <a:srgbClr val="29AA97"/>
                </a:solidFill>
                <a:sym typeface="Helvetica Neue Medium"/>
              </a:rPr>
              <a:t>Resultats</a:t>
            </a:r>
            <a:r>
              <a:rPr lang="es-ES" sz="2400" b="1" dirty="0">
                <a:solidFill>
                  <a:srgbClr val="29AA97"/>
                </a:solidFill>
                <a:sym typeface="Helvetica Neue Medium"/>
              </a:rPr>
              <a:t> </a:t>
            </a:r>
          </a:p>
        </p:txBody>
      </p:sp>
      <p:sp>
        <p:nvSpPr>
          <p:cNvPr id="7" name="Text 0">
            <a:extLst>
              <a:ext uri="{FF2B5EF4-FFF2-40B4-BE49-F238E27FC236}">
                <a16:creationId xmlns:a16="http://schemas.microsoft.com/office/drawing/2014/main" id="{12F6604F-B6E0-FCCE-3152-BFA4EFFCF1EF}"/>
              </a:ext>
            </a:extLst>
          </p:cNvPr>
          <p:cNvSpPr/>
          <p:nvPr/>
        </p:nvSpPr>
        <p:spPr>
          <a:xfrm>
            <a:off x="532880" y="1426071"/>
            <a:ext cx="3309990" cy="323149"/>
          </a:xfrm>
          <a:prstGeom prst="rect">
            <a:avLst/>
          </a:prstGeom>
          <a:noFill/>
          <a:ln/>
        </p:spPr>
        <p:txBody>
          <a:bodyPr wrap="none" lIns="0" tIns="0" rIns="0" bIns="0" rtlCol="0" anchor="t"/>
          <a:lstStyle/>
          <a:p>
            <a:pPr marL="0" indent="0" algn="l">
              <a:lnSpc>
                <a:spcPts val="3450"/>
              </a:lnSpc>
              <a:buNone/>
            </a:pPr>
            <a:r>
              <a:rPr lang="en-US" sz="2750" b="1" dirty="0">
                <a:solidFill>
                  <a:srgbClr val="003366"/>
                </a:solidFill>
                <a:latin typeface="Josefin Sans Bold" pitchFamily="34" charset="0"/>
                <a:ea typeface="Josefin Sans Bold" pitchFamily="34" charset="-122"/>
                <a:cs typeface="Josefin Sans Bold" pitchFamily="34" charset="-120"/>
              </a:rPr>
              <a:t>Partícules Ultrafines (PUF)</a:t>
            </a:r>
            <a:endParaRPr lang="en-US" sz="2750" dirty="0"/>
          </a:p>
        </p:txBody>
      </p:sp>
      <p:pic>
        <p:nvPicPr>
          <p:cNvPr id="8" name="Image 0" descr="preencoded.png">
            <a:extLst>
              <a:ext uri="{FF2B5EF4-FFF2-40B4-BE49-F238E27FC236}">
                <a16:creationId xmlns:a16="http://schemas.microsoft.com/office/drawing/2014/main" id="{0939FD0C-7E84-F8BA-C1E1-BD9C87842F76}"/>
              </a:ext>
            </a:extLst>
          </p:cNvPr>
          <p:cNvPicPr>
            <a:picLocks noChangeAspect="1"/>
          </p:cNvPicPr>
          <p:nvPr/>
        </p:nvPicPr>
        <p:blipFill>
          <a:blip r:embed="rId4"/>
          <a:stretch>
            <a:fillRect/>
          </a:stretch>
        </p:blipFill>
        <p:spPr>
          <a:xfrm>
            <a:off x="532880" y="2040072"/>
            <a:ext cx="5367798" cy="3331370"/>
          </a:xfrm>
          <a:prstGeom prst="rect">
            <a:avLst/>
          </a:prstGeom>
        </p:spPr>
      </p:pic>
      <p:sp>
        <p:nvSpPr>
          <p:cNvPr id="9" name="Text 1">
            <a:extLst>
              <a:ext uri="{FF2B5EF4-FFF2-40B4-BE49-F238E27FC236}">
                <a16:creationId xmlns:a16="http://schemas.microsoft.com/office/drawing/2014/main" id="{265CB7D9-A8DC-7CB7-BF2E-32D438FCF595}"/>
              </a:ext>
            </a:extLst>
          </p:cNvPr>
          <p:cNvSpPr/>
          <p:nvPr/>
        </p:nvSpPr>
        <p:spPr>
          <a:xfrm>
            <a:off x="6363530" y="1971614"/>
            <a:ext cx="2015972" cy="632105"/>
          </a:xfrm>
          <a:prstGeom prst="rect">
            <a:avLst/>
          </a:prstGeom>
          <a:noFill/>
          <a:ln/>
        </p:spPr>
        <p:txBody>
          <a:bodyPr wrap="none" lIns="0" tIns="0" rIns="0" bIns="0" rtlCol="0" anchor="t"/>
          <a:lstStyle/>
          <a:p>
            <a:pPr marL="0" indent="0" algn="l">
              <a:lnSpc>
                <a:spcPts val="2150"/>
              </a:lnSpc>
              <a:buNone/>
            </a:pPr>
            <a:r>
              <a:rPr lang="en-US" sz="2400" b="1" dirty="0" err="1">
                <a:solidFill>
                  <a:srgbClr val="003366"/>
                </a:solidFill>
                <a:latin typeface="Josefin Sans Bold" pitchFamily="34" charset="0"/>
                <a:ea typeface="Josefin Sans Bold" pitchFamily="34" charset="-122"/>
                <a:cs typeface="Josefin Sans Bold" pitchFamily="34" charset="-120"/>
              </a:rPr>
              <a:t>Efecte</a:t>
            </a:r>
            <a:r>
              <a:rPr lang="en-US" sz="2400" b="1" dirty="0">
                <a:solidFill>
                  <a:srgbClr val="003366"/>
                </a:solidFill>
                <a:latin typeface="Josefin Sans Bold" pitchFamily="34" charset="0"/>
                <a:ea typeface="Josefin Sans Bold" pitchFamily="34" charset="-122"/>
                <a:cs typeface="Josefin Sans Bold" pitchFamily="34" charset="-120"/>
              </a:rPr>
              <a:t> Lag-1</a:t>
            </a:r>
          </a:p>
          <a:p>
            <a:pPr marL="0" indent="0" algn="l">
              <a:lnSpc>
                <a:spcPts val="2150"/>
              </a:lnSpc>
              <a:buNone/>
            </a:pPr>
            <a:r>
              <a:rPr lang="en-US" sz="2400" b="1" dirty="0" err="1">
                <a:solidFill>
                  <a:srgbClr val="003366"/>
                </a:solidFill>
                <a:latin typeface="Josefin Sans Bold" pitchFamily="34" charset="0"/>
                <a:ea typeface="Josefin Sans Bold" pitchFamily="34" charset="-122"/>
                <a:cs typeface="Josefin Sans Bold" pitchFamily="34" charset="-120"/>
              </a:rPr>
              <a:t>sobre</a:t>
            </a:r>
            <a:r>
              <a:rPr lang="en-US" sz="2400" b="1" dirty="0">
                <a:solidFill>
                  <a:srgbClr val="003366"/>
                </a:solidFill>
                <a:latin typeface="Josefin Sans Bold" pitchFamily="34" charset="0"/>
                <a:ea typeface="Josefin Sans Bold" pitchFamily="34" charset="-122"/>
                <a:cs typeface="Josefin Sans Bold" pitchFamily="34" charset="-120"/>
              </a:rPr>
              <a:t> el dia anterior</a:t>
            </a:r>
            <a:endParaRPr lang="en-US" sz="2400" dirty="0"/>
          </a:p>
        </p:txBody>
      </p:sp>
      <p:sp>
        <p:nvSpPr>
          <p:cNvPr id="10" name="Text 2">
            <a:extLst>
              <a:ext uri="{FF2B5EF4-FFF2-40B4-BE49-F238E27FC236}">
                <a16:creationId xmlns:a16="http://schemas.microsoft.com/office/drawing/2014/main" id="{2816D91D-DE22-6C59-5C9F-F1DC5C806526}"/>
              </a:ext>
            </a:extLst>
          </p:cNvPr>
          <p:cNvSpPr/>
          <p:nvPr/>
        </p:nvSpPr>
        <p:spPr>
          <a:xfrm>
            <a:off x="6363530" y="2728597"/>
            <a:ext cx="3656952" cy="1497416"/>
          </a:xfrm>
          <a:prstGeom prst="rect">
            <a:avLst/>
          </a:prstGeom>
          <a:noFill/>
          <a:ln/>
        </p:spPr>
        <p:txBody>
          <a:bodyPr wrap="square" lIns="0" tIns="0" rIns="0" bIns="0" rtlCol="0" anchor="t"/>
          <a:lstStyle/>
          <a:p>
            <a:pPr marL="0" indent="0" algn="l">
              <a:lnSpc>
                <a:spcPts val="2200"/>
              </a:lnSpc>
              <a:buNone/>
            </a:pPr>
            <a:r>
              <a:rPr lang="en-US" dirty="0">
                <a:solidFill>
                  <a:srgbClr val="000000"/>
                </a:solidFill>
                <a:latin typeface="Josefin Sans" pitchFamily="34" charset="0"/>
                <a:ea typeface="Josefin Sans" pitchFamily="34" charset="-122"/>
                <a:cs typeface="Josefin Sans" pitchFamily="34" charset="-120"/>
              </a:rPr>
              <a:t>Les PUF </a:t>
            </a:r>
            <a:r>
              <a:rPr lang="en-US" dirty="0" err="1">
                <a:solidFill>
                  <a:srgbClr val="000000"/>
                </a:solidFill>
                <a:latin typeface="Josefin Sans" pitchFamily="34" charset="0"/>
                <a:ea typeface="Josefin Sans" pitchFamily="34" charset="-122"/>
                <a:cs typeface="Josefin Sans" pitchFamily="34" charset="-120"/>
              </a:rPr>
              <a:t>mostren</a:t>
            </a:r>
            <a:r>
              <a:rPr lang="en-US" dirty="0">
                <a:solidFill>
                  <a:srgbClr val="000000"/>
                </a:solidFill>
                <a:latin typeface="Josefin Sans" pitchFamily="34" charset="0"/>
                <a:ea typeface="Josefin Sans" pitchFamily="34" charset="-122"/>
                <a:cs typeface="Josefin Sans" pitchFamily="34" charset="-120"/>
              </a:rPr>
              <a:t> el seu màxim impacte sobre la PA amb un retard d'un dia respecte al moment d'exposició. Aquest patró temporal és consistent amb els mecanismes inflamatoris coneguts.</a:t>
            </a:r>
            <a:endParaRPr lang="en-US" dirty="0"/>
          </a:p>
        </p:txBody>
      </p:sp>
      <p:sp>
        <p:nvSpPr>
          <p:cNvPr id="11" name="Text 3">
            <a:extLst>
              <a:ext uri="{FF2B5EF4-FFF2-40B4-BE49-F238E27FC236}">
                <a16:creationId xmlns:a16="http://schemas.microsoft.com/office/drawing/2014/main" id="{78484A9C-F672-97F9-3295-8EABBC721CAA}"/>
              </a:ext>
            </a:extLst>
          </p:cNvPr>
          <p:cNvSpPr/>
          <p:nvPr/>
        </p:nvSpPr>
        <p:spPr>
          <a:xfrm>
            <a:off x="532880" y="5726889"/>
            <a:ext cx="3101743" cy="426624"/>
          </a:xfrm>
          <a:prstGeom prst="rect">
            <a:avLst/>
          </a:prstGeom>
          <a:noFill/>
          <a:ln/>
        </p:spPr>
        <p:txBody>
          <a:bodyPr wrap="none" lIns="0" tIns="0" rIns="0" bIns="0" rtlCol="0" anchor="t"/>
          <a:lstStyle/>
          <a:p>
            <a:pPr marL="0" indent="0" algn="ctr">
              <a:lnSpc>
                <a:spcPts val="4550"/>
              </a:lnSpc>
              <a:buNone/>
            </a:pPr>
            <a:r>
              <a:rPr lang="en-US" sz="4550" b="1" dirty="0">
                <a:solidFill>
                  <a:srgbClr val="000000"/>
                </a:solidFill>
                <a:latin typeface="Josefin Sans Bold" pitchFamily="34" charset="0"/>
                <a:ea typeface="Josefin Sans Bold" pitchFamily="34" charset="-122"/>
                <a:cs typeface="Josefin Sans Bold" pitchFamily="34" charset="-120"/>
              </a:rPr>
              <a:t>&lt;0.1μm</a:t>
            </a:r>
            <a:endParaRPr lang="en-US" sz="4550" dirty="0"/>
          </a:p>
        </p:txBody>
      </p:sp>
      <p:sp>
        <p:nvSpPr>
          <p:cNvPr id="12" name="Text 4">
            <a:extLst>
              <a:ext uri="{FF2B5EF4-FFF2-40B4-BE49-F238E27FC236}">
                <a16:creationId xmlns:a16="http://schemas.microsoft.com/office/drawing/2014/main" id="{3C6E8E4A-6C9E-A6DE-ADB9-275548427812}"/>
              </a:ext>
            </a:extLst>
          </p:cNvPr>
          <p:cNvSpPr/>
          <p:nvPr/>
        </p:nvSpPr>
        <p:spPr>
          <a:xfrm>
            <a:off x="1281523" y="6315000"/>
            <a:ext cx="1604458" cy="201947"/>
          </a:xfrm>
          <a:prstGeom prst="rect">
            <a:avLst/>
          </a:prstGeom>
          <a:noFill/>
          <a:ln/>
        </p:spPr>
        <p:txBody>
          <a:bodyPr wrap="none" lIns="0" tIns="0" rIns="0" bIns="0" rtlCol="0" anchor="t"/>
          <a:lstStyle/>
          <a:p>
            <a:pPr marL="0" indent="0" algn="ctr">
              <a:lnSpc>
                <a:spcPts val="2150"/>
              </a:lnSpc>
              <a:buNone/>
            </a:pPr>
            <a:r>
              <a:rPr lang="en-US" sz="1700" b="1" dirty="0">
                <a:solidFill>
                  <a:srgbClr val="000000"/>
                </a:solidFill>
                <a:latin typeface="Josefin Sans Bold" pitchFamily="34" charset="0"/>
                <a:ea typeface="Josefin Sans Bold" pitchFamily="34" charset="-122"/>
                <a:cs typeface="Josefin Sans Bold" pitchFamily="34" charset="-120"/>
              </a:rPr>
              <a:t>Mida PUF</a:t>
            </a:r>
            <a:endParaRPr lang="en-US" sz="1700" dirty="0"/>
          </a:p>
        </p:txBody>
      </p:sp>
      <p:sp>
        <p:nvSpPr>
          <p:cNvPr id="13" name="Text 5">
            <a:extLst>
              <a:ext uri="{FF2B5EF4-FFF2-40B4-BE49-F238E27FC236}">
                <a16:creationId xmlns:a16="http://schemas.microsoft.com/office/drawing/2014/main" id="{EA040924-5F24-399B-C45C-7D9625508AA2}"/>
              </a:ext>
            </a:extLst>
          </p:cNvPr>
          <p:cNvSpPr/>
          <p:nvPr/>
        </p:nvSpPr>
        <p:spPr>
          <a:xfrm>
            <a:off x="532881" y="6594443"/>
            <a:ext cx="2726234" cy="426624"/>
          </a:xfrm>
          <a:prstGeom prst="rect">
            <a:avLst/>
          </a:prstGeom>
          <a:noFill/>
          <a:ln/>
        </p:spPr>
        <p:txBody>
          <a:bodyPr wrap="square" lIns="0" tIns="0" rIns="0" bIns="0" rtlCol="0" anchor="t"/>
          <a:lstStyle/>
          <a:p>
            <a:pPr marL="0" indent="0" algn="ctr">
              <a:lnSpc>
                <a:spcPts val="2200"/>
              </a:lnSpc>
              <a:buNone/>
            </a:pPr>
            <a:r>
              <a:rPr lang="en-US" sz="1200" dirty="0">
                <a:solidFill>
                  <a:srgbClr val="000000"/>
                </a:solidFill>
                <a:latin typeface="Josefin Sans" pitchFamily="34" charset="0"/>
                <a:ea typeface="Josefin Sans" pitchFamily="34" charset="-122"/>
                <a:cs typeface="Josefin Sans" pitchFamily="34" charset="-120"/>
              </a:rPr>
              <a:t>Diàmetre de les partícules ultrafines que travessen barreres biològiques</a:t>
            </a:r>
            <a:endParaRPr lang="en-US" sz="1200" dirty="0"/>
          </a:p>
        </p:txBody>
      </p:sp>
      <p:sp>
        <p:nvSpPr>
          <p:cNvPr id="14" name="Text 6">
            <a:extLst>
              <a:ext uri="{FF2B5EF4-FFF2-40B4-BE49-F238E27FC236}">
                <a16:creationId xmlns:a16="http://schemas.microsoft.com/office/drawing/2014/main" id="{D0A1A50B-D727-69F7-37D2-CE14C522628E}"/>
              </a:ext>
            </a:extLst>
          </p:cNvPr>
          <p:cNvSpPr/>
          <p:nvPr/>
        </p:nvSpPr>
        <p:spPr>
          <a:xfrm>
            <a:off x="3795034" y="5726889"/>
            <a:ext cx="3101743" cy="426624"/>
          </a:xfrm>
          <a:prstGeom prst="rect">
            <a:avLst/>
          </a:prstGeom>
          <a:noFill/>
          <a:ln/>
        </p:spPr>
        <p:txBody>
          <a:bodyPr wrap="none" lIns="0" tIns="0" rIns="0" bIns="0" rtlCol="0" anchor="t"/>
          <a:lstStyle/>
          <a:p>
            <a:pPr marL="0" indent="0" algn="ctr">
              <a:lnSpc>
                <a:spcPts val="4550"/>
              </a:lnSpc>
              <a:buNone/>
            </a:pPr>
            <a:r>
              <a:rPr lang="en-US" sz="4550" b="1" dirty="0">
                <a:solidFill>
                  <a:srgbClr val="000000"/>
                </a:solidFill>
                <a:latin typeface="Josefin Sans Bold" pitchFamily="34" charset="0"/>
                <a:ea typeface="Josefin Sans Bold" pitchFamily="34" charset="-122"/>
                <a:cs typeface="Josefin Sans Bold" pitchFamily="34" charset="-120"/>
              </a:rPr>
              <a:t>1.46</a:t>
            </a:r>
            <a:endParaRPr lang="en-US" sz="4550" dirty="0"/>
          </a:p>
        </p:txBody>
      </p:sp>
      <p:sp>
        <p:nvSpPr>
          <p:cNvPr id="15" name="Text 7">
            <a:extLst>
              <a:ext uri="{FF2B5EF4-FFF2-40B4-BE49-F238E27FC236}">
                <a16:creationId xmlns:a16="http://schemas.microsoft.com/office/drawing/2014/main" id="{1B5721BD-8C42-BCE9-D323-7D4A15C84752}"/>
              </a:ext>
            </a:extLst>
          </p:cNvPr>
          <p:cNvSpPr/>
          <p:nvPr/>
        </p:nvSpPr>
        <p:spPr>
          <a:xfrm>
            <a:off x="4543677" y="6315000"/>
            <a:ext cx="1604458" cy="201947"/>
          </a:xfrm>
          <a:prstGeom prst="rect">
            <a:avLst/>
          </a:prstGeom>
          <a:noFill/>
          <a:ln/>
        </p:spPr>
        <p:txBody>
          <a:bodyPr wrap="none" lIns="0" tIns="0" rIns="0" bIns="0" rtlCol="0" anchor="t"/>
          <a:lstStyle/>
          <a:p>
            <a:pPr marL="0" indent="0" algn="ctr">
              <a:lnSpc>
                <a:spcPts val="2150"/>
              </a:lnSpc>
              <a:buNone/>
            </a:pPr>
            <a:r>
              <a:rPr lang="en-US" sz="1700" b="1" dirty="0">
                <a:solidFill>
                  <a:srgbClr val="000000"/>
                </a:solidFill>
                <a:latin typeface="Josefin Sans Bold" pitchFamily="34" charset="0"/>
                <a:ea typeface="Josefin Sans Bold" pitchFamily="34" charset="-122"/>
                <a:cs typeface="Josefin Sans Bold" pitchFamily="34" charset="-120"/>
              </a:rPr>
              <a:t>mmHg PAD</a:t>
            </a:r>
            <a:endParaRPr lang="en-US" sz="1700" dirty="0"/>
          </a:p>
        </p:txBody>
      </p:sp>
      <p:sp>
        <p:nvSpPr>
          <p:cNvPr id="16" name="Text 8">
            <a:extLst>
              <a:ext uri="{FF2B5EF4-FFF2-40B4-BE49-F238E27FC236}">
                <a16:creationId xmlns:a16="http://schemas.microsoft.com/office/drawing/2014/main" id="{285B8E17-1269-7E04-F0B8-4791DFD53E61}"/>
              </a:ext>
            </a:extLst>
          </p:cNvPr>
          <p:cNvSpPr/>
          <p:nvPr/>
        </p:nvSpPr>
        <p:spPr>
          <a:xfrm>
            <a:off x="3795034" y="6594443"/>
            <a:ext cx="3101743" cy="206773"/>
          </a:xfrm>
          <a:prstGeom prst="rect">
            <a:avLst/>
          </a:prstGeom>
          <a:noFill/>
          <a:ln/>
        </p:spPr>
        <p:txBody>
          <a:bodyPr wrap="none" lIns="0" tIns="0" rIns="0" bIns="0" rtlCol="0" anchor="t"/>
          <a:lstStyle/>
          <a:p>
            <a:pPr marL="0" indent="0" algn="ctr">
              <a:lnSpc>
                <a:spcPts val="2200"/>
              </a:lnSpc>
              <a:buNone/>
            </a:pPr>
            <a:r>
              <a:rPr lang="en-US" sz="1200" dirty="0">
                <a:solidFill>
                  <a:srgbClr val="000000"/>
                </a:solidFill>
                <a:latin typeface="Josefin Sans" pitchFamily="34" charset="0"/>
                <a:ea typeface="Josefin Sans" pitchFamily="34" charset="-122"/>
                <a:cs typeface="Josefin Sans" pitchFamily="34" charset="-120"/>
              </a:rPr>
              <a:t>Augment per cada μg/m³ d'increment de PUF</a:t>
            </a:r>
            <a:endParaRPr lang="en-US" sz="1200" dirty="0"/>
          </a:p>
        </p:txBody>
      </p:sp>
      <p:sp>
        <p:nvSpPr>
          <p:cNvPr id="17" name="Text 9">
            <a:extLst>
              <a:ext uri="{FF2B5EF4-FFF2-40B4-BE49-F238E27FC236}">
                <a16:creationId xmlns:a16="http://schemas.microsoft.com/office/drawing/2014/main" id="{4A8760BD-5112-A00E-FCDA-A6B83F16A42E}"/>
              </a:ext>
            </a:extLst>
          </p:cNvPr>
          <p:cNvSpPr/>
          <p:nvPr/>
        </p:nvSpPr>
        <p:spPr>
          <a:xfrm>
            <a:off x="7057189" y="5726889"/>
            <a:ext cx="3101743" cy="426624"/>
          </a:xfrm>
          <a:prstGeom prst="rect">
            <a:avLst/>
          </a:prstGeom>
          <a:noFill/>
          <a:ln/>
        </p:spPr>
        <p:txBody>
          <a:bodyPr wrap="none" lIns="0" tIns="0" rIns="0" bIns="0" rtlCol="0" anchor="t"/>
          <a:lstStyle/>
          <a:p>
            <a:pPr marL="0" indent="0" algn="ctr">
              <a:lnSpc>
                <a:spcPts val="4550"/>
              </a:lnSpc>
              <a:buNone/>
            </a:pPr>
            <a:r>
              <a:rPr lang="en-US" sz="4550" b="1" dirty="0">
                <a:solidFill>
                  <a:srgbClr val="000000"/>
                </a:solidFill>
                <a:latin typeface="Josefin Sans Bold" pitchFamily="34" charset="0"/>
                <a:ea typeface="Josefin Sans Bold" pitchFamily="34" charset="-122"/>
                <a:cs typeface="Josefin Sans Bold" pitchFamily="34" charset="-120"/>
              </a:rPr>
              <a:t>24h</a:t>
            </a:r>
            <a:endParaRPr lang="en-US" sz="4550" dirty="0"/>
          </a:p>
        </p:txBody>
      </p:sp>
      <p:sp>
        <p:nvSpPr>
          <p:cNvPr id="18" name="Text 10">
            <a:extLst>
              <a:ext uri="{FF2B5EF4-FFF2-40B4-BE49-F238E27FC236}">
                <a16:creationId xmlns:a16="http://schemas.microsoft.com/office/drawing/2014/main" id="{B06B015F-5EE9-B8AB-48E7-E2A179BB9EB4}"/>
              </a:ext>
            </a:extLst>
          </p:cNvPr>
          <p:cNvSpPr/>
          <p:nvPr/>
        </p:nvSpPr>
        <p:spPr>
          <a:xfrm>
            <a:off x="7805831" y="6315000"/>
            <a:ext cx="1604458" cy="201947"/>
          </a:xfrm>
          <a:prstGeom prst="rect">
            <a:avLst/>
          </a:prstGeom>
          <a:noFill/>
          <a:ln/>
        </p:spPr>
        <p:txBody>
          <a:bodyPr wrap="none" lIns="0" tIns="0" rIns="0" bIns="0" rtlCol="0" anchor="t"/>
          <a:lstStyle/>
          <a:p>
            <a:pPr marL="0" indent="0" algn="ctr">
              <a:lnSpc>
                <a:spcPts val="2150"/>
              </a:lnSpc>
              <a:buNone/>
            </a:pPr>
            <a:r>
              <a:rPr lang="en-US" sz="1700" b="1" dirty="0">
                <a:solidFill>
                  <a:srgbClr val="000000"/>
                </a:solidFill>
                <a:latin typeface="Josefin Sans Bold" pitchFamily="34" charset="0"/>
                <a:ea typeface="Josefin Sans Bold" pitchFamily="34" charset="-122"/>
                <a:cs typeface="Josefin Sans Bold" pitchFamily="34" charset="-120"/>
              </a:rPr>
              <a:t>Període</a:t>
            </a:r>
            <a:endParaRPr lang="en-US" sz="1700" dirty="0"/>
          </a:p>
        </p:txBody>
      </p:sp>
      <p:sp>
        <p:nvSpPr>
          <p:cNvPr id="19" name="Text 11">
            <a:extLst>
              <a:ext uri="{FF2B5EF4-FFF2-40B4-BE49-F238E27FC236}">
                <a16:creationId xmlns:a16="http://schemas.microsoft.com/office/drawing/2014/main" id="{B7C8F54A-95A6-C9EF-288E-C322702669B4}"/>
              </a:ext>
            </a:extLst>
          </p:cNvPr>
          <p:cNvSpPr/>
          <p:nvPr/>
        </p:nvSpPr>
        <p:spPr>
          <a:xfrm>
            <a:off x="7057189" y="6594443"/>
            <a:ext cx="3101743" cy="206773"/>
          </a:xfrm>
          <a:prstGeom prst="rect">
            <a:avLst/>
          </a:prstGeom>
          <a:noFill/>
          <a:ln/>
        </p:spPr>
        <p:txBody>
          <a:bodyPr wrap="none" lIns="0" tIns="0" rIns="0" bIns="0" rtlCol="0" anchor="t"/>
          <a:lstStyle/>
          <a:p>
            <a:pPr marL="0" indent="0" algn="ctr">
              <a:lnSpc>
                <a:spcPts val="2200"/>
              </a:lnSpc>
              <a:buNone/>
            </a:pPr>
            <a:r>
              <a:rPr lang="en-US" sz="1200" dirty="0">
                <a:solidFill>
                  <a:srgbClr val="000000"/>
                </a:solidFill>
                <a:latin typeface="Josefin Sans" pitchFamily="34" charset="0"/>
                <a:ea typeface="Josefin Sans" pitchFamily="34" charset="-122"/>
                <a:cs typeface="Josefin Sans" pitchFamily="34" charset="-120"/>
              </a:rPr>
              <a:t>Durada de l'efecte mesurat en MAPA</a:t>
            </a:r>
            <a:endParaRPr lang="en-US" sz="1200" dirty="0"/>
          </a:p>
        </p:txBody>
      </p:sp>
      <p:sp>
        <p:nvSpPr>
          <p:cNvPr id="20" name="Google Shape;382;p33">
            <a:extLst>
              <a:ext uri="{FF2B5EF4-FFF2-40B4-BE49-F238E27FC236}">
                <a16:creationId xmlns:a16="http://schemas.microsoft.com/office/drawing/2014/main" id="{099C525C-382F-6FD9-9500-172CD8200C65}"/>
              </a:ext>
            </a:extLst>
          </p:cNvPr>
          <p:cNvSpPr/>
          <p:nvPr/>
        </p:nvSpPr>
        <p:spPr>
          <a:xfrm>
            <a:off x="532880" y="3477306"/>
            <a:ext cx="5367798" cy="816562"/>
          </a:xfrm>
          <a:prstGeom prst="rect">
            <a:avLst/>
          </a:prstGeom>
          <a:noFill/>
          <a:ln w="38100" cap="flat" cmpd="sng">
            <a:solidFill>
              <a:srgbClr val="FF0000"/>
            </a:solidFill>
            <a:prstDash val="solid"/>
            <a:miter lim="800000"/>
            <a:headEnd type="none" w="sm" len="sm"/>
            <a:tailEnd type="none" w="sm" len="sm"/>
          </a:ln>
        </p:spPr>
        <p:txBody>
          <a:bodyPr spcFirstLastPara="1" wrap="square" lIns="80175" tIns="40077" rIns="80175" bIns="40077" anchor="ctr" anchorCtr="0">
            <a:noAutofit/>
          </a:bodyPr>
          <a:lstStyle/>
          <a:p>
            <a:pPr algn="ctr">
              <a:buClr>
                <a:srgbClr val="000000"/>
              </a:buClr>
              <a:buSzPts val="1400"/>
            </a:pPr>
            <a:endParaRPr sz="1228">
              <a:solidFill>
                <a:schemeClr val="lt1"/>
              </a:solidFill>
              <a:latin typeface="Arial"/>
              <a:ea typeface="Arial"/>
              <a:cs typeface="Arial"/>
              <a:sym typeface="Arial"/>
            </a:endParaRPr>
          </a:p>
        </p:txBody>
      </p:sp>
    </p:spTree>
    <p:extLst>
      <p:ext uri="{BB962C8B-B14F-4D97-AF65-F5344CB8AC3E}">
        <p14:creationId xmlns:p14="http://schemas.microsoft.com/office/powerpoint/2010/main" val="118667861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253</TotalTime>
  <Words>1978</Words>
  <Application>Microsoft Office PowerPoint</Application>
  <PresentationFormat>Personalitzat</PresentationFormat>
  <Paragraphs>151</Paragraphs>
  <Slides>13</Slides>
  <Notes>12</Notes>
  <HiddenSlides>0</HiddenSlides>
  <MMClips>0</MMClips>
  <ScaleCrop>false</ScaleCrop>
  <HeadingPairs>
    <vt:vector size="6" baseType="variant">
      <vt:variant>
        <vt:lpstr>Tipus de lletra utilitzats</vt:lpstr>
      </vt:variant>
      <vt:variant>
        <vt:i4>9</vt:i4>
      </vt:variant>
      <vt:variant>
        <vt:lpstr>Tema</vt:lpstr>
      </vt:variant>
      <vt:variant>
        <vt:i4>1</vt:i4>
      </vt:variant>
      <vt:variant>
        <vt:lpstr>Títols de les diapositives</vt:lpstr>
      </vt:variant>
      <vt:variant>
        <vt:i4>13</vt:i4>
      </vt:variant>
    </vt:vector>
  </HeadingPairs>
  <TitlesOfParts>
    <vt:vector size="23" baseType="lpstr">
      <vt:lpstr>Aptos</vt:lpstr>
      <vt:lpstr>Arial</vt:lpstr>
      <vt:lpstr>Calibri</vt:lpstr>
      <vt:lpstr>Calibri Light</vt:lpstr>
      <vt:lpstr>Helvetica Neue Medium</vt:lpstr>
      <vt:lpstr>Josefin Sans</vt:lpstr>
      <vt:lpstr>Josefin Sans Bold</vt:lpstr>
      <vt:lpstr>Josefin Sans Light</vt:lpstr>
      <vt:lpstr>Wingdings</vt:lpstr>
      <vt:lpstr>Tema de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Nuria Soldevila Bacardit</cp:lastModifiedBy>
  <cp:revision>22</cp:revision>
  <dcterms:created xsi:type="dcterms:W3CDTF">2025-09-18T08:30:58Z</dcterms:created>
  <dcterms:modified xsi:type="dcterms:W3CDTF">2025-10-09T08:01:37Z</dcterms:modified>
</cp:coreProperties>
</file>