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069181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" roundtripDataSignature="AMtx7mhpyZBmMUQE5wRhPlk434Ab71w4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38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8a1cf72e3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8a1cf72e3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8a1cf72e3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8a1cf72e3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a1cf72e3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a1cf72e3e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8a1cf72e3e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8a1cf72e3e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a1cf72e3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8a1cf72e3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661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/>
            </a:lvl1pPr>
            <a:lvl2pPr lvl="1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/>
            </a:lvl2pPr>
            <a:lvl3pPr lvl="2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/>
            </a:lvl3pPr>
            <a:lvl4pPr lvl="3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4pPr>
            <a:lvl5pPr lvl="4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5pPr>
            <a:lvl6pPr lvl="5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6pPr>
            <a:lvl7pPr lvl="6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7pPr>
            <a:lvl8pPr lvl="7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8pPr>
            <a:lvl9pPr lvl="8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2947634" y="-200158"/>
            <a:ext cx="4796544" cy="922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5600802" y="2453010"/>
            <a:ext cx="6406475" cy="230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923135" y="214411"/>
            <a:ext cx="6406475" cy="6782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6614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 sz="220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984"/>
              <a:buNone/>
              <a:defRPr sz="198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4544021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5412730" y="2012414"/>
            <a:ext cx="4544021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736456" y="2761381"/>
            <a:ext cx="4523137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5412731" y="1853171"/>
            <a:ext cx="4545413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5412731" y="2761381"/>
            <a:ext cx="4545413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35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2564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527"/>
              <a:buChar char="•"/>
              <a:defRPr sz="3527"/>
            </a:lvl1pPr>
            <a:lvl2pPr marL="914400" lvl="1" indent="-424561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3086"/>
              <a:buChar char="•"/>
              <a:defRPr sz="3086"/>
            </a:lvl2pPr>
            <a:lvl3pPr marL="1371600" lvl="2" indent="-39662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3pPr>
            <a:lvl4pPr marL="1828800" lvl="3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4pPr>
            <a:lvl5pPr marL="2286000" lvl="4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5pPr>
            <a:lvl6pPr marL="2743200" lvl="5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6pPr>
            <a:lvl7pPr marL="3200400" lvl="6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7pPr>
            <a:lvl8pPr marL="3657600" lvl="7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8pPr>
            <a:lvl9pPr marL="4114800" lvl="8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352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 sz="4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24561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62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61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9163" y="-53792"/>
            <a:ext cx="10850137" cy="766725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512957" y="5220481"/>
            <a:ext cx="9712712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14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28AA9B"/>
                </a:solidFill>
                <a:latin typeface="Calibri"/>
                <a:ea typeface="Calibri"/>
                <a:cs typeface="Calibri"/>
                <a:sym typeface="Calibri"/>
              </a:rPr>
              <a:t>SESSIÓ: Títol de sessió</a:t>
            </a:r>
            <a:endParaRPr sz="3200" b="1" i="0" u="none" strike="noStrike" cap="none">
              <a:solidFill>
                <a:srgbClr val="28AA9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148"/>
            <a:ext cx="10694853" cy="755752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766871" y="1331173"/>
            <a:ext cx="9626053" cy="52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29AA97"/>
                </a:solidFill>
                <a:latin typeface="Calibri"/>
                <a:ea typeface="Calibri"/>
                <a:cs typeface="Calibri"/>
                <a:sym typeface="Calibri"/>
              </a:rPr>
              <a:t>SESSIÓ: Títol</a:t>
            </a:r>
            <a:endParaRPr sz="3200" b="1" i="0" u="none" strike="noStrike" cap="none">
              <a:solidFill>
                <a:srgbClr val="29AA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766870" y="2838698"/>
            <a:ext cx="9791193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9AA97"/>
                </a:solidFill>
                <a:latin typeface="Calibri"/>
                <a:ea typeface="Calibri"/>
                <a:cs typeface="Calibri"/>
                <a:sym typeface="Calibri"/>
              </a:rPr>
              <a:t>Moderat per: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CBCC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Nom</a:t>
            </a:r>
            <a:r>
              <a:rPr lang="en-US"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institució</a:t>
            </a:r>
            <a:endParaRPr sz="2400" b="0" i="0" u="none" strike="noStrike" cap="none">
              <a:solidFill>
                <a:srgbClr val="4CBCC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CBCC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29AA97"/>
                </a:solidFill>
                <a:latin typeface="Calibri"/>
                <a:ea typeface="Calibri"/>
                <a:cs typeface="Calibri"/>
                <a:sym typeface="Calibri"/>
              </a:rPr>
              <a:t>Hi intervenen: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Ponent 1</a:t>
            </a:r>
            <a:r>
              <a:rPr lang="en-US"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Institució</a:t>
            </a:r>
            <a:endParaRPr sz="2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Ponent 2</a:t>
            </a:r>
            <a:r>
              <a:rPr lang="en-US"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Institució</a:t>
            </a:r>
            <a:endParaRPr sz="2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Joan Buades</a:t>
            </a:r>
            <a:r>
              <a:rPr lang="en-US" sz="24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Adenc</a:t>
            </a:r>
            <a:endParaRPr sz="2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148"/>
            <a:ext cx="10694853" cy="755752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/>
          <p:nvPr/>
        </p:nvSpPr>
        <p:spPr>
          <a:xfrm>
            <a:off x="761700" y="1621675"/>
            <a:ext cx="9402600" cy="59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1">
                <a:solidFill>
                  <a:srgbClr val="0000FF"/>
                </a:solidFill>
              </a:rPr>
              <a:t>AVALUACIÓ DE L’AJUSTAMENT DE L’AMBIENT ATMOSFÈRIC DEL VALLÈS ALS INDICADORS DE QUALITAT DE L’AIRE DE L’OMS. </a:t>
            </a:r>
            <a:endParaRPr sz="1100" b="1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b="1">
                <a:solidFill>
                  <a:schemeClr val="dk1"/>
                </a:solidFill>
              </a:rPr>
              <a:t>IMPACTE DE LES ZBE DE SABADELL, TERRASSA I GRANOLLERS (2025-2030)</a:t>
            </a:r>
            <a:endParaRPr/>
          </a:p>
        </p:txBody>
      </p:sp>
      <p:pic>
        <p:nvPicPr>
          <p:cNvPr id="99" name="Google Shape;99;p3" title="Captura de pantalla 2025-10-09 a les 15.00.4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375" y="4717550"/>
            <a:ext cx="4553299" cy="227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 title="Captura de pantalla 2025-10-09 a les 15.01.4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1675" y="2514400"/>
            <a:ext cx="5032625" cy="437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 title="Captura de pantalla 2025-10-09 a les 15.11.5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525" y="2293300"/>
            <a:ext cx="4513000" cy="23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g38a1cf72e3e_0_8" title="Captura de pantalla 2025-10-09 a les 14.59.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75" y="442300"/>
            <a:ext cx="3720175" cy="418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38a1cf72e3e_0_8" title="Captura de pantalla 2025-10-09 a les 15.03.4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0450" y="1136862"/>
            <a:ext cx="5334474" cy="638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g38a1cf72e3e_0_8" title="Captura de pantalla 2025-10-09 a les 15.05.5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875" y="4717650"/>
            <a:ext cx="2857500" cy="270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38a1cf72e3e_0_8"/>
          <p:cNvSpPr txBox="1"/>
          <p:nvPr/>
        </p:nvSpPr>
        <p:spPr>
          <a:xfrm>
            <a:off x="2309675" y="6748825"/>
            <a:ext cx="2448900" cy="458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https://www.airparif.fr</a:t>
            </a:r>
            <a:endParaRPr sz="17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38a1cf72e3e_0_8"/>
          <p:cNvSpPr txBox="1"/>
          <p:nvPr/>
        </p:nvSpPr>
        <p:spPr>
          <a:xfrm>
            <a:off x="5159925" y="3775700"/>
            <a:ext cx="5334600" cy="11058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Sabadell = 15% mortalitat anual</a:t>
            </a:r>
            <a:endParaRPr sz="30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Terrassa i Granollers = 10%</a:t>
            </a:r>
            <a:endParaRPr sz="30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38a1cf72e3e_0_8"/>
          <p:cNvSpPr txBox="1"/>
          <p:nvPr/>
        </p:nvSpPr>
        <p:spPr>
          <a:xfrm>
            <a:off x="4365450" y="40950"/>
            <a:ext cx="6129000" cy="10566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86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UN ENORME  COST INVISIBILITZAT EN VIDES I EN DESPESA SANITÀRIA </a:t>
            </a:r>
            <a:endParaRPr sz="3086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a1cf72e3e_0_19"/>
          <p:cNvSpPr txBox="1">
            <a:spLocks noGrp="1"/>
          </p:cNvSpPr>
          <p:nvPr>
            <p:ph type="title"/>
          </p:nvPr>
        </p:nvSpPr>
        <p:spPr>
          <a:xfrm>
            <a:off x="204750" y="230475"/>
            <a:ext cx="10213500" cy="1461300"/>
          </a:xfrm>
          <a:prstGeom prst="rect">
            <a:avLst/>
          </a:prstGeom>
          <a:solidFill>
            <a:srgbClr val="999999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FFFF00"/>
                </a:solidFill>
              </a:rPr>
              <a:t>QUAN HI HA DADES</a:t>
            </a:r>
            <a:r>
              <a:rPr lang="en-US">
                <a:solidFill>
                  <a:srgbClr val="FFFF00"/>
                </a:solidFill>
              </a:rPr>
              <a:t>,</a:t>
            </a:r>
            <a:r>
              <a:rPr lang="en-US">
                <a:solidFill>
                  <a:srgbClr val="FF0000"/>
                </a:solidFill>
              </a:rPr>
              <a:t> SÓN TREMENDES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117" name="Google Shape;117;g38a1cf72e3e_0_19" title="Captura de pantalla 2025-10-09 a les 15.17.5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16175"/>
            <a:ext cx="5163125" cy="53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8a1cf72e3e_0_19" title="Captura de pantalla 2025-10-09 a les 15.17.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4200" y="2016175"/>
            <a:ext cx="5434949" cy="503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8a1cf72e3e_0_19" title="Captura de pantalla 2025-10-09 a les 15.20.0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6275" y="1691775"/>
            <a:ext cx="4049276" cy="58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8a1cf72e3e_0_28"/>
          <p:cNvSpPr txBox="1">
            <a:spLocks noGrp="1"/>
          </p:cNvSpPr>
          <p:nvPr>
            <p:ph type="title"/>
          </p:nvPr>
        </p:nvSpPr>
        <p:spPr>
          <a:xfrm>
            <a:off x="161725" y="115825"/>
            <a:ext cx="8036700" cy="1613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065" b="1">
                <a:solidFill>
                  <a:srgbClr val="FF0000"/>
                </a:solidFill>
              </a:rPr>
              <a:t>LES ZBE APROVADES</a:t>
            </a:r>
            <a:r>
              <a:rPr lang="en-US" sz="3065" b="1"/>
              <a:t> </a:t>
            </a:r>
            <a:r>
              <a:rPr lang="en-US" sz="3065" b="1">
                <a:solidFill>
                  <a:srgbClr val="FF0000"/>
                </a:solidFill>
              </a:rPr>
              <a:t>NO</a:t>
            </a:r>
            <a:r>
              <a:rPr lang="en-US" sz="3065" b="1">
                <a:solidFill>
                  <a:srgbClr val="999999"/>
                </a:solidFill>
              </a:rPr>
              <a:t> TENEN NI DIAGNÒSTIC ACTUALITZAT NI OBJECTIUS QUANTIFICATS</a:t>
            </a:r>
            <a:r>
              <a:rPr lang="en-US" sz="3065" b="1"/>
              <a:t> </a:t>
            </a:r>
            <a:endParaRPr sz="3065" b="1"/>
          </a:p>
        </p:txBody>
      </p:sp>
      <p:pic>
        <p:nvPicPr>
          <p:cNvPr id="125" name="Google Shape;125;g38a1cf72e3e_0_28" title="Captura de pantalla 2025-10-09 a les 15.21.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175" y="1793675"/>
            <a:ext cx="9807025" cy="56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8a1cf72e3e_0_28" title="Captura de pantalla 2025-10-09 a les 15.22.1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8400" y="49145"/>
            <a:ext cx="2431875" cy="302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99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8a1cf72e3e_0_35"/>
          <p:cNvSpPr txBox="1">
            <a:spLocks noGrp="1"/>
          </p:cNvSpPr>
          <p:nvPr>
            <p:ph type="title"/>
          </p:nvPr>
        </p:nvSpPr>
        <p:spPr>
          <a:xfrm>
            <a:off x="172000" y="402475"/>
            <a:ext cx="6486900" cy="1461300"/>
          </a:xfrm>
          <a:prstGeom prst="rect">
            <a:avLst/>
          </a:prstGeom>
          <a:solidFill>
            <a:srgbClr val="FF00FF"/>
          </a:solidFill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NanoZBEs </a:t>
            </a:r>
            <a:r>
              <a:rPr lang="en-US">
                <a:solidFill>
                  <a:schemeClr val="lt1"/>
                </a:solidFill>
              </a:rPr>
              <a:t>en forma de formatges gruyère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32" name="Google Shape;132;g38a1cf72e3e_0_35" title="Captura de pantalla 2025-10-09 a les 15.32.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575" y="1908350"/>
            <a:ext cx="5892076" cy="275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8a1cf72e3e_0_35" title="planol_zbe_i_transport_public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39721" y="828986"/>
            <a:ext cx="1473502" cy="2085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8a1cf72e3e_0_35" title="Captura de pantalla 2025-10-09 a les 15.36.4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0150" y="253925"/>
            <a:ext cx="3895450" cy="292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8a1cf72e3e_0_35" title="planol_zbe_i_transport_public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1650" y="3390775"/>
            <a:ext cx="2946016" cy="416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8a1cf72e3e_0_35" title="Captura de pantalla 2025-10-09 a les 15.52.36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050" y="4782900"/>
            <a:ext cx="5376074" cy="259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8a1cf72e3e_0_40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700" cy="1461300"/>
          </a:xfrm>
          <a:prstGeom prst="rect">
            <a:avLst/>
          </a:prstGeom>
          <a:solidFill>
            <a:srgbClr val="000000"/>
          </a:solidFill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</a:rPr>
              <a:t>MENTRE ES PROGRAMEN NOUS FOCUS D’EMISSIONS MASSIVES: </a:t>
            </a:r>
            <a:r>
              <a:rPr lang="en-US" u="sng">
                <a:solidFill>
                  <a:schemeClr val="accent6"/>
                </a:solidFill>
              </a:rPr>
              <a:t>FINS QUAN?</a:t>
            </a:r>
            <a:endParaRPr u="sng">
              <a:solidFill>
                <a:schemeClr val="accent6"/>
              </a:solidFill>
            </a:endParaRPr>
          </a:p>
        </p:txBody>
      </p:sp>
      <p:pic>
        <p:nvPicPr>
          <p:cNvPr id="142" name="Google Shape;142;g38a1cf72e3e_0_40" title="Captura de pantalla 2025-10-09 a les 15.23.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16175"/>
            <a:ext cx="10200176" cy="53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</Words>
  <Application>Microsoft Office PowerPoint</Application>
  <PresentationFormat>Personalitzat</PresentationFormat>
  <Paragraphs>21</Paragraphs>
  <Slides>8</Slides>
  <Notes>8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8</vt:i4>
      </vt:variant>
    </vt:vector>
  </HeadingPairs>
  <TitlesOfParts>
    <vt:vector size="11" baseType="lpstr">
      <vt:lpstr>Arial</vt:lpstr>
      <vt:lpstr>Calibri</vt:lpstr>
      <vt:lpstr>Tema de Office</vt:lpstr>
      <vt:lpstr>Presentació del PowerPoint</vt:lpstr>
      <vt:lpstr>Presentació del PowerPoint</vt:lpstr>
      <vt:lpstr>Presentació del PowerPoint</vt:lpstr>
      <vt:lpstr>Presentació del PowerPoint</vt:lpstr>
      <vt:lpstr>QUAN HI HA DADES, SÓN TREMENDES</vt:lpstr>
      <vt:lpstr>LES ZBE APROVADES NO TENEN NI DIAGNÒSTIC ACTUALITZAT NI OBJECTIUS QUANTIFICATS </vt:lpstr>
      <vt:lpstr>NanoZBEs en forma de formatges gruyère</vt:lpstr>
      <vt:lpstr>MENTRE ES PROGRAMEN NOUS FOCUS D’EMISSIONS MASSIVES: FINS QUAN?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cp:lastModifiedBy>Carles Conill Verges</cp:lastModifiedBy>
  <cp:revision>1</cp:revision>
  <dcterms:created xsi:type="dcterms:W3CDTF">2025-09-18T08:30:58Z</dcterms:created>
  <dcterms:modified xsi:type="dcterms:W3CDTF">2025-10-10T09:52:55Z</dcterms:modified>
</cp:coreProperties>
</file>