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74" r:id="rId9"/>
    <p:sldId id="273" r:id="rId10"/>
    <p:sldId id="268" r:id="rId11"/>
    <p:sldId id="267" r:id="rId12"/>
    <p:sldId id="270" r:id="rId13"/>
    <p:sldId id="269" r:id="rId14"/>
    <p:sldId id="265" r:id="rId15"/>
    <p:sldId id="272" r:id="rId16"/>
    <p:sldId id="271" r:id="rId1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A97"/>
    <a:srgbClr val="28AA9B"/>
    <a:srgbClr val="28AB8F"/>
    <a:srgbClr val="18A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4538" autoAdjust="0"/>
  </p:normalViewPr>
  <p:slideViewPr>
    <p:cSldViewPr snapToGrid="0">
      <p:cViewPr varScale="1">
        <p:scale>
          <a:sx n="88" d="100"/>
          <a:sy n="88" d="100"/>
        </p:scale>
        <p:origin x="18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E6D8C-10EF-4818-93CA-DE43A22B4B1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A1995B3-5C0C-46BE-9DF0-8988F68B1954}">
      <dgm:prSet phldrT="[Texto]" custT="1"/>
      <dgm:spPr/>
      <dgm:t>
        <a:bodyPr/>
        <a:lstStyle/>
        <a:p>
          <a:r>
            <a:rPr lang="ca-ES-valencia" sz="2000" noProof="0" dirty="0"/>
            <a:t>Factors</a:t>
          </a:r>
        </a:p>
        <a:p>
          <a:r>
            <a:rPr lang="ca-ES-valencia" sz="2000" noProof="0" dirty="0"/>
            <a:t>sociodemogràfics</a:t>
          </a:r>
        </a:p>
      </dgm:t>
    </dgm:pt>
    <dgm:pt modelId="{709E9B59-0C85-42DC-BAFB-D757256B39CD}" type="parTrans" cxnId="{71BF1C10-29CF-4D66-9799-16044C6B6B78}">
      <dgm:prSet/>
      <dgm:spPr/>
      <dgm:t>
        <a:bodyPr/>
        <a:lstStyle/>
        <a:p>
          <a:endParaRPr lang="es-ES"/>
        </a:p>
      </dgm:t>
    </dgm:pt>
    <dgm:pt modelId="{9E34C4C3-CE57-4396-B00F-33D228AE5F83}" type="sibTrans" cxnId="{71BF1C10-29CF-4D66-9799-16044C6B6B78}">
      <dgm:prSet/>
      <dgm:spPr/>
      <dgm:t>
        <a:bodyPr/>
        <a:lstStyle/>
        <a:p>
          <a:endParaRPr lang="es-ES"/>
        </a:p>
      </dgm:t>
    </dgm:pt>
    <dgm:pt modelId="{973E17C0-C71C-4221-850B-C08B2FE6DC7E}">
      <dgm:prSet phldrT="[Texto]" custT="1"/>
      <dgm:spPr/>
      <dgm:t>
        <a:bodyPr/>
        <a:lstStyle/>
        <a:p>
          <a:r>
            <a:rPr lang="ca-ES-valencia" sz="2000" noProof="0" dirty="0"/>
            <a:t>Medi ambient</a:t>
          </a:r>
        </a:p>
      </dgm:t>
    </dgm:pt>
    <dgm:pt modelId="{337EEA44-2C7A-4B4B-BF40-D47CE5D6ACDD}" type="parTrans" cxnId="{BE75507B-9CC6-4B5B-B281-68F94F54A078}">
      <dgm:prSet/>
      <dgm:spPr/>
      <dgm:t>
        <a:bodyPr/>
        <a:lstStyle/>
        <a:p>
          <a:endParaRPr lang="es-ES"/>
        </a:p>
      </dgm:t>
    </dgm:pt>
    <dgm:pt modelId="{7DA3F2C1-0E95-4A7F-B895-6CFFA1D0EF0B}" type="sibTrans" cxnId="{BE75507B-9CC6-4B5B-B281-68F94F54A078}">
      <dgm:prSet/>
      <dgm:spPr/>
      <dgm:t>
        <a:bodyPr/>
        <a:lstStyle/>
        <a:p>
          <a:endParaRPr lang="es-ES"/>
        </a:p>
      </dgm:t>
    </dgm:pt>
    <dgm:pt modelId="{D2AB1C9D-AD27-49FA-92FA-171F4FF57726}">
      <dgm:prSet phldrT="[Texto]"/>
      <dgm:spPr/>
      <dgm:t>
        <a:bodyPr/>
        <a:lstStyle/>
        <a:p>
          <a:r>
            <a:rPr lang="ca-ES-valencia" noProof="0" dirty="0"/>
            <a:t>Desigualtat en salut</a:t>
          </a:r>
        </a:p>
      </dgm:t>
    </dgm:pt>
    <dgm:pt modelId="{B1B51D4E-86C5-4E3B-AF20-3A037A6F9807}" type="parTrans" cxnId="{2C633C1F-EB3E-4CEE-A0B1-3761338D93C8}">
      <dgm:prSet/>
      <dgm:spPr/>
      <dgm:t>
        <a:bodyPr/>
        <a:lstStyle/>
        <a:p>
          <a:endParaRPr lang="es-ES"/>
        </a:p>
      </dgm:t>
    </dgm:pt>
    <dgm:pt modelId="{2D26C75F-EC93-40B2-B8FD-86D658DB06AA}" type="sibTrans" cxnId="{2C633C1F-EB3E-4CEE-A0B1-3761338D93C8}">
      <dgm:prSet/>
      <dgm:spPr/>
      <dgm:t>
        <a:bodyPr/>
        <a:lstStyle/>
        <a:p>
          <a:endParaRPr lang="es-ES"/>
        </a:p>
      </dgm:t>
    </dgm:pt>
    <dgm:pt modelId="{FD9827C0-0218-400E-B3EE-6EBD6A613F49}" type="pres">
      <dgm:prSet presAssocID="{CAEE6D8C-10EF-4818-93CA-DE43A22B4B15}" presName="linearFlow" presStyleCnt="0">
        <dgm:presLayoutVars>
          <dgm:dir/>
          <dgm:resizeHandles val="exact"/>
        </dgm:presLayoutVars>
      </dgm:prSet>
      <dgm:spPr/>
    </dgm:pt>
    <dgm:pt modelId="{73B53306-D95C-43D9-BC4D-20617E50956C}" type="pres">
      <dgm:prSet presAssocID="{3A1995B3-5C0C-46BE-9DF0-8988F68B19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1CAA12-6DAE-4F28-990B-AF131084A5F1}" type="pres">
      <dgm:prSet presAssocID="{9E34C4C3-CE57-4396-B00F-33D228AE5F83}" presName="spacerL" presStyleCnt="0"/>
      <dgm:spPr/>
    </dgm:pt>
    <dgm:pt modelId="{7221EFBE-2807-46BF-846D-5D282B6E247B}" type="pres">
      <dgm:prSet presAssocID="{9E34C4C3-CE57-4396-B00F-33D228AE5F83}" presName="sibTrans" presStyleLbl="sibTrans2D1" presStyleIdx="0" presStyleCnt="2" custScaleX="70120" custScaleY="48950"/>
      <dgm:spPr/>
      <dgm:t>
        <a:bodyPr/>
        <a:lstStyle/>
        <a:p>
          <a:endParaRPr lang="es-ES"/>
        </a:p>
      </dgm:t>
    </dgm:pt>
    <dgm:pt modelId="{AE66CB80-29B2-4EBA-A9D7-68C531AD4714}" type="pres">
      <dgm:prSet presAssocID="{9E34C4C3-CE57-4396-B00F-33D228AE5F83}" presName="spacerR" presStyleCnt="0"/>
      <dgm:spPr/>
    </dgm:pt>
    <dgm:pt modelId="{5DFA76C6-C44A-445C-A6C9-93CAC8CC3F10}" type="pres">
      <dgm:prSet presAssocID="{973E17C0-C71C-4221-850B-C08B2FE6DC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DF478-AF06-4423-9641-99AC7C3A5D08}" type="pres">
      <dgm:prSet presAssocID="{7DA3F2C1-0E95-4A7F-B895-6CFFA1D0EF0B}" presName="spacerL" presStyleCnt="0"/>
      <dgm:spPr/>
    </dgm:pt>
    <dgm:pt modelId="{BEB29EC8-62F4-44FF-A1F7-F60C6D61B5BE}" type="pres">
      <dgm:prSet presAssocID="{7DA3F2C1-0E95-4A7F-B895-6CFFA1D0EF0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16C11BD-7D4F-40F4-AF23-165397BD720F}" type="pres">
      <dgm:prSet presAssocID="{7DA3F2C1-0E95-4A7F-B895-6CFFA1D0EF0B}" presName="spacerR" presStyleCnt="0"/>
      <dgm:spPr/>
    </dgm:pt>
    <dgm:pt modelId="{B6857685-8F0D-42F2-BE39-BAA0E547B7DE}" type="pres">
      <dgm:prSet presAssocID="{D2AB1C9D-AD27-49FA-92FA-171F4FF577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6B8773-DBCE-4D10-AD8F-6F4A0F635664}" type="presOf" srcId="{3A1995B3-5C0C-46BE-9DF0-8988F68B1954}" destId="{73B53306-D95C-43D9-BC4D-20617E50956C}" srcOrd="0" destOrd="0" presId="urn:microsoft.com/office/officeart/2005/8/layout/equation1"/>
    <dgm:cxn modelId="{33101DB4-6282-4444-8051-5A34D2617098}" type="presOf" srcId="{7DA3F2C1-0E95-4A7F-B895-6CFFA1D0EF0B}" destId="{BEB29EC8-62F4-44FF-A1F7-F60C6D61B5BE}" srcOrd="0" destOrd="0" presId="urn:microsoft.com/office/officeart/2005/8/layout/equation1"/>
    <dgm:cxn modelId="{0A53DF98-E7D0-4B6C-921D-0223E255CBF2}" type="presOf" srcId="{973E17C0-C71C-4221-850B-C08B2FE6DC7E}" destId="{5DFA76C6-C44A-445C-A6C9-93CAC8CC3F10}" srcOrd="0" destOrd="0" presId="urn:microsoft.com/office/officeart/2005/8/layout/equation1"/>
    <dgm:cxn modelId="{71BF1C10-29CF-4D66-9799-16044C6B6B78}" srcId="{CAEE6D8C-10EF-4818-93CA-DE43A22B4B15}" destId="{3A1995B3-5C0C-46BE-9DF0-8988F68B1954}" srcOrd="0" destOrd="0" parTransId="{709E9B59-0C85-42DC-BAFB-D757256B39CD}" sibTransId="{9E34C4C3-CE57-4396-B00F-33D228AE5F83}"/>
    <dgm:cxn modelId="{BE75507B-9CC6-4B5B-B281-68F94F54A078}" srcId="{CAEE6D8C-10EF-4818-93CA-DE43A22B4B15}" destId="{973E17C0-C71C-4221-850B-C08B2FE6DC7E}" srcOrd="1" destOrd="0" parTransId="{337EEA44-2C7A-4B4B-BF40-D47CE5D6ACDD}" sibTransId="{7DA3F2C1-0E95-4A7F-B895-6CFFA1D0EF0B}"/>
    <dgm:cxn modelId="{2C633C1F-EB3E-4CEE-A0B1-3761338D93C8}" srcId="{CAEE6D8C-10EF-4818-93CA-DE43A22B4B15}" destId="{D2AB1C9D-AD27-49FA-92FA-171F4FF57726}" srcOrd="2" destOrd="0" parTransId="{B1B51D4E-86C5-4E3B-AF20-3A037A6F9807}" sibTransId="{2D26C75F-EC93-40B2-B8FD-86D658DB06AA}"/>
    <dgm:cxn modelId="{C8DB1755-A0BE-4857-9977-874A009D5A3B}" type="presOf" srcId="{9E34C4C3-CE57-4396-B00F-33D228AE5F83}" destId="{7221EFBE-2807-46BF-846D-5D282B6E247B}" srcOrd="0" destOrd="0" presId="urn:microsoft.com/office/officeart/2005/8/layout/equation1"/>
    <dgm:cxn modelId="{2305DF8D-4FCF-4AA3-A09E-8F43F2A2B2BB}" type="presOf" srcId="{CAEE6D8C-10EF-4818-93CA-DE43A22B4B15}" destId="{FD9827C0-0218-400E-B3EE-6EBD6A613F49}" srcOrd="0" destOrd="0" presId="urn:microsoft.com/office/officeart/2005/8/layout/equation1"/>
    <dgm:cxn modelId="{5B4F1E99-A86F-4267-BA96-01C1D4C5DD8B}" type="presOf" srcId="{D2AB1C9D-AD27-49FA-92FA-171F4FF57726}" destId="{B6857685-8F0D-42F2-BE39-BAA0E547B7DE}" srcOrd="0" destOrd="0" presId="urn:microsoft.com/office/officeart/2005/8/layout/equation1"/>
    <dgm:cxn modelId="{55A34BE0-4B38-470E-BABE-7100465287BA}" type="presParOf" srcId="{FD9827C0-0218-400E-B3EE-6EBD6A613F49}" destId="{73B53306-D95C-43D9-BC4D-20617E50956C}" srcOrd="0" destOrd="0" presId="urn:microsoft.com/office/officeart/2005/8/layout/equation1"/>
    <dgm:cxn modelId="{A6D563E7-07B2-431F-8AA9-7831079A3F11}" type="presParOf" srcId="{FD9827C0-0218-400E-B3EE-6EBD6A613F49}" destId="{E11CAA12-6DAE-4F28-990B-AF131084A5F1}" srcOrd="1" destOrd="0" presId="urn:microsoft.com/office/officeart/2005/8/layout/equation1"/>
    <dgm:cxn modelId="{61229F0D-24A9-4CFC-AFD1-6A068DCB456D}" type="presParOf" srcId="{FD9827C0-0218-400E-B3EE-6EBD6A613F49}" destId="{7221EFBE-2807-46BF-846D-5D282B6E247B}" srcOrd="2" destOrd="0" presId="urn:microsoft.com/office/officeart/2005/8/layout/equation1"/>
    <dgm:cxn modelId="{B6968518-39FE-4A60-A48E-EF5A0F68FA70}" type="presParOf" srcId="{FD9827C0-0218-400E-B3EE-6EBD6A613F49}" destId="{AE66CB80-29B2-4EBA-A9D7-68C531AD4714}" srcOrd="3" destOrd="0" presId="urn:microsoft.com/office/officeart/2005/8/layout/equation1"/>
    <dgm:cxn modelId="{7130EE60-295C-4EAC-9D1E-761D7DE5CCDA}" type="presParOf" srcId="{FD9827C0-0218-400E-B3EE-6EBD6A613F49}" destId="{5DFA76C6-C44A-445C-A6C9-93CAC8CC3F10}" srcOrd="4" destOrd="0" presId="urn:microsoft.com/office/officeart/2005/8/layout/equation1"/>
    <dgm:cxn modelId="{45557645-03FA-4BB6-A810-B45E6550F02B}" type="presParOf" srcId="{FD9827C0-0218-400E-B3EE-6EBD6A613F49}" destId="{7ABDF478-AF06-4423-9641-99AC7C3A5D08}" srcOrd="5" destOrd="0" presId="urn:microsoft.com/office/officeart/2005/8/layout/equation1"/>
    <dgm:cxn modelId="{2DCA2334-1211-4DB1-8F9F-F80596C95C92}" type="presParOf" srcId="{FD9827C0-0218-400E-B3EE-6EBD6A613F49}" destId="{BEB29EC8-62F4-44FF-A1F7-F60C6D61B5BE}" srcOrd="6" destOrd="0" presId="urn:microsoft.com/office/officeart/2005/8/layout/equation1"/>
    <dgm:cxn modelId="{172246C6-C71A-418D-9E20-19C909B74A6E}" type="presParOf" srcId="{FD9827C0-0218-400E-B3EE-6EBD6A613F49}" destId="{B16C11BD-7D4F-40F4-AF23-165397BD720F}" srcOrd="7" destOrd="0" presId="urn:microsoft.com/office/officeart/2005/8/layout/equation1"/>
    <dgm:cxn modelId="{21D3A8E7-9D5A-4933-A55B-24A4308AA7CF}" type="presParOf" srcId="{FD9827C0-0218-400E-B3EE-6EBD6A613F49}" destId="{B6857685-8F0D-42F2-BE39-BAA0E547B7D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53306-D95C-43D9-BC4D-20617E50956C}">
      <dsp:nvSpPr>
        <dsp:cNvPr id="0" name=""/>
        <dsp:cNvSpPr/>
      </dsp:nvSpPr>
      <dsp:spPr>
        <a:xfrm>
          <a:off x="77" y="767143"/>
          <a:ext cx="1875730" cy="1875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-valencia" sz="2000" kern="1200" noProof="0" dirty="0"/>
            <a:t>Factors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-valencia" sz="2000" kern="1200" noProof="0" dirty="0"/>
            <a:t>sociodemogràfics</a:t>
          </a:r>
        </a:p>
      </dsp:txBody>
      <dsp:txXfrm>
        <a:off x="274771" y="1041837"/>
        <a:ext cx="1326342" cy="1326342"/>
      </dsp:txXfrm>
    </dsp:sp>
    <dsp:sp modelId="{7221EFBE-2807-46BF-846D-5D282B6E247B}">
      <dsp:nvSpPr>
        <dsp:cNvPr id="0" name=""/>
        <dsp:cNvSpPr/>
      </dsp:nvSpPr>
      <dsp:spPr>
        <a:xfrm>
          <a:off x="2028117" y="1438739"/>
          <a:ext cx="762852" cy="53253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2129233" y="1642382"/>
        <a:ext cx="560620" cy="125252"/>
      </dsp:txXfrm>
    </dsp:sp>
    <dsp:sp modelId="{5DFA76C6-C44A-445C-A6C9-93CAC8CC3F10}">
      <dsp:nvSpPr>
        <dsp:cNvPr id="0" name=""/>
        <dsp:cNvSpPr/>
      </dsp:nvSpPr>
      <dsp:spPr>
        <a:xfrm>
          <a:off x="2943278" y="767143"/>
          <a:ext cx="1875730" cy="1875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-valencia" sz="2000" kern="1200" noProof="0" dirty="0"/>
            <a:t>Medi ambient</a:t>
          </a:r>
        </a:p>
      </dsp:txBody>
      <dsp:txXfrm>
        <a:off x="3217972" y="1041837"/>
        <a:ext cx="1326342" cy="1326342"/>
      </dsp:txXfrm>
    </dsp:sp>
    <dsp:sp modelId="{BEB29EC8-62F4-44FF-A1F7-F60C6D61B5BE}">
      <dsp:nvSpPr>
        <dsp:cNvPr id="0" name=""/>
        <dsp:cNvSpPr/>
      </dsp:nvSpPr>
      <dsp:spPr>
        <a:xfrm>
          <a:off x="4971318" y="1161047"/>
          <a:ext cx="1087923" cy="108792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500" kern="1200"/>
        </a:p>
      </dsp:txBody>
      <dsp:txXfrm>
        <a:off x="5115522" y="1385159"/>
        <a:ext cx="799515" cy="639699"/>
      </dsp:txXfrm>
    </dsp:sp>
    <dsp:sp modelId="{B6857685-8F0D-42F2-BE39-BAA0E547B7DE}">
      <dsp:nvSpPr>
        <dsp:cNvPr id="0" name=""/>
        <dsp:cNvSpPr/>
      </dsp:nvSpPr>
      <dsp:spPr>
        <a:xfrm>
          <a:off x="6211551" y="767143"/>
          <a:ext cx="1875730" cy="1875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-valencia" sz="2100" kern="1200" noProof="0" dirty="0"/>
            <a:t>Desigualtat en salut</a:t>
          </a:r>
        </a:p>
      </dsp:txBody>
      <dsp:txXfrm>
        <a:off x="6486245" y="1041837"/>
        <a:ext cx="1326342" cy="1326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B85F2-21E9-4557-AD93-EBA6BE89C1A6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CA57C-F387-4597-860A-48A5CCA3D7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42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Los datos se obtuvieron de las encuestas de salud en adultos (≥15 años) para: </a:t>
            </a:r>
            <a:r>
              <a:rPr lang="es-ES" dirty="0" err="1"/>
              <a:t>Comunitat</a:t>
            </a:r>
            <a:r>
              <a:rPr lang="es-ES" baseline="0" dirty="0"/>
              <a:t> Valenciana </a:t>
            </a:r>
            <a:r>
              <a:rPr lang="es-ES" dirty="0"/>
              <a:t>2022 (N=9797), Euskadi, </a:t>
            </a:r>
            <a:r>
              <a:rPr lang="es-ES" dirty="0" err="1"/>
              <a:t>Andalucia</a:t>
            </a:r>
            <a:r>
              <a:rPr lang="es-ES" dirty="0"/>
              <a:t>, Barcelona. </a:t>
            </a:r>
          </a:p>
          <a:p>
            <a:r>
              <a:rPr lang="es-ES" dirty="0"/>
              <a:t>Se recogieron datos de variables sociodemográficas y de </a:t>
            </a:r>
            <a:r>
              <a:rPr lang="es-ES" dirty="0" err="1"/>
              <a:t>estilosde</a:t>
            </a:r>
            <a:r>
              <a:rPr lang="es-ES" dirty="0"/>
              <a:t> vida. </a:t>
            </a:r>
          </a:p>
          <a:p>
            <a:r>
              <a:rPr lang="es-ES" dirty="0"/>
              <a:t>Se calcularon variables ambientales, en cada domicilio, utilizando Sistemas de Información Geográfica. Se obtuvo: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Índice de vegetación de diferencia normalizada (NDVI)</a:t>
            </a:r>
            <a:r>
              <a:rPr lang="es-ES" baseline="0" dirty="0"/>
              <a:t> </a:t>
            </a:r>
            <a:r>
              <a:rPr lang="es-ES" dirty="0"/>
              <a:t>medido con imágenes satélite (proporciona información sobre la densidad y el vigor de la</a:t>
            </a:r>
            <a:r>
              <a:rPr lang="es-ES" baseline="0" dirty="0"/>
              <a:t> </a:t>
            </a:r>
            <a:r>
              <a:rPr lang="es-ES" dirty="0"/>
              <a:t>vegetación, valores de -1 a 1, de menos a más vegetación)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Distancia </a:t>
            </a:r>
            <a:r>
              <a:rPr lang="es-ES" dirty="0" err="1"/>
              <a:t>euclídea</a:t>
            </a:r>
            <a:r>
              <a:rPr lang="es-ES" dirty="0"/>
              <a:t> en metros a una carretera principal obtenidas de Open Street </a:t>
            </a:r>
            <a:r>
              <a:rPr lang="es-ES" dirty="0" err="1"/>
              <a:t>Maps</a:t>
            </a:r>
            <a:r>
              <a:rPr lang="es-ES" dirty="0"/>
              <a:t> (OSM)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Densidad de calles caminables recogidas por OSM (calculada como la longitud de calles caminables)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Z-score sobre accesibilidad a servicios caminando obtenidos de </a:t>
            </a:r>
            <a:r>
              <a:rPr lang="es-ES" dirty="0" err="1"/>
              <a:t>Corine</a:t>
            </a:r>
            <a:r>
              <a:rPr lang="es-ES" dirty="0"/>
              <a:t> </a:t>
            </a:r>
            <a:r>
              <a:rPr lang="es-ES" dirty="0" err="1"/>
              <a:t>Land</a:t>
            </a:r>
            <a:r>
              <a:rPr lang="es-ES" dirty="0"/>
              <a:t> </a:t>
            </a:r>
            <a:r>
              <a:rPr lang="es-ES" dirty="0" err="1"/>
              <a:t>Cover</a:t>
            </a:r>
            <a:r>
              <a:rPr lang="es-ES" dirty="0"/>
              <a:t> (recoge información sobre accesibilidad a los servicios e infraestructuras del barrio).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Se calcularon dentro de un área de 500 metros alrededor del domicilio.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realizó un análisis descriptivo ponderado y análisis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bivariante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cada área. Posteriormente, se construyeron modelos de regresión para evaluar la asociación entre las variables ambientales y las sociodemográficas y de estilos de vida (p&lt;0,1 en el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bivariante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ca-ES-valenci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CA57C-F387-4597-860A-48A5CCA3D78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20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resultados proporcionan información sobre cómo los factores demográficos y sociales</a:t>
            </a:r>
          </a:p>
          <a:p>
            <a:r>
              <a:rPr lang="es-ES" dirty="0"/>
              <a:t>pueden influir en aspectos relacionados con el medio ambiente, la movilidad y el acceso a</a:t>
            </a:r>
          </a:p>
          <a:p>
            <a:r>
              <a:rPr lang="es-ES" dirty="0"/>
              <a:t>servicios</a:t>
            </a:r>
          </a:p>
          <a:p>
            <a:endParaRPr lang="es-ES" dirty="0"/>
          </a:p>
          <a:p>
            <a:r>
              <a:rPr lang="es-ES" dirty="0"/>
              <a:t>Estos pueden ser útiles para informar políticas y estrategias que promuevan la equidad y la</a:t>
            </a:r>
          </a:p>
          <a:p>
            <a:r>
              <a:rPr lang="es-ES" dirty="0"/>
              <a:t>sostenibilidad en el desarrollo del entorno urbano.</a:t>
            </a:r>
            <a:endParaRPr lang="ca-ES-valencia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CA57C-F387-4597-860A-48A5CCA3D78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86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29739-837B-AC15-2A5C-00AD07CD1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2B10DD4-938C-5BD1-61B4-7998AEAAE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22BF875-4C61-86D7-65A0-E3D9E0A5B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resultados proporcionan información sobre cómo los factores demográficos y sociales</a:t>
            </a:r>
          </a:p>
          <a:p>
            <a:r>
              <a:rPr lang="es-ES" dirty="0"/>
              <a:t>pueden influir en aspectos relacionados con el medio ambiente, la movilidad y el acceso a</a:t>
            </a:r>
          </a:p>
          <a:p>
            <a:r>
              <a:rPr lang="es-ES" dirty="0"/>
              <a:t>servicios</a:t>
            </a:r>
          </a:p>
          <a:p>
            <a:endParaRPr lang="es-ES" dirty="0"/>
          </a:p>
          <a:p>
            <a:r>
              <a:rPr lang="es-ES" dirty="0"/>
              <a:t>Estos pueden ser útiles para informar políticas y estrategias que promuevan la equidad y la</a:t>
            </a:r>
          </a:p>
          <a:p>
            <a:r>
              <a:rPr lang="es-ES" dirty="0"/>
              <a:t>sostenibilidad en el desarrollo del entorno urbano.</a:t>
            </a:r>
            <a:endParaRPr lang="ca-ES-valencia" dirty="0"/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73F0B2-D23F-F3C3-5913-7246FBAF69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CA57C-F387-4597-860A-48A5CCA3D78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70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24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9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53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90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20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7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11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62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30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5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9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9942-411F-A845-A73D-808CDE0AED3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9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BE01BE-C2EA-780E-7507-878A40D1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63" y="-53792"/>
            <a:ext cx="10850137" cy="766725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4787355-DC3C-548A-2772-2B41AA22629C}"/>
              </a:ext>
            </a:extLst>
          </p:cNvPr>
          <p:cNvSpPr/>
          <p:nvPr/>
        </p:nvSpPr>
        <p:spPr>
          <a:xfrm>
            <a:off x="512957" y="5220481"/>
            <a:ext cx="9712712" cy="9643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ES" sz="28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Justícia ambiental: </a:t>
            </a:r>
            <a:r>
              <a:rPr lang="es-ES" sz="28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qui</a:t>
            </a:r>
            <a:r>
              <a:rPr lang="es-ES" sz="28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8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emet</a:t>
            </a:r>
            <a:r>
              <a:rPr lang="es-ES" sz="28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es-ES" sz="28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qui</a:t>
            </a:r>
            <a:r>
              <a:rPr lang="es-ES" sz="28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8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rep</a:t>
            </a:r>
            <a:r>
              <a:rPr lang="es-ES" sz="28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la </a:t>
            </a:r>
            <a:r>
              <a:rPr lang="es-ES" sz="28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contaminació</a:t>
            </a:r>
            <a:r>
              <a:rPr lang="es-ES" sz="28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s-ES" sz="28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l’aire</a:t>
            </a:r>
            <a:r>
              <a:rPr lang="es-ES" sz="28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pPr algn="ctr">
              <a:lnSpc>
                <a:spcPts val="3400"/>
              </a:lnSpc>
            </a:pPr>
            <a:endParaRPr lang="es-ES_tradnl" sz="3200" b="1" dirty="0">
              <a:solidFill>
                <a:srgbClr val="28AA9B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8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0" y="2148"/>
            <a:ext cx="10694853" cy="755752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518416"/>
            <a:ext cx="922168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a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Resultats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0" y="1335981"/>
            <a:ext cx="10004010" cy="58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3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0" y="2148"/>
            <a:ext cx="10694853" cy="755752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518416"/>
            <a:ext cx="922168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a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Resultats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1" y="1371410"/>
            <a:ext cx="9938084" cy="57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5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0" y="2148"/>
            <a:ext cx="10694853" cy="755752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518416"/>
            <a:ext cx="922168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a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Resultats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8" y="1350985"/>
            <a:ext cx="9950115" cy="58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0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0" y="2148"/>
            <a:ext cx="10694853" cy="755752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518416"/>
            <a:ext cx="922168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a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Resultats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6" y="1330739"/>
            <a:ext cx="9889958" cy="58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8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0" y="2148"/>
            <a:ext cx="10694853" cy="755752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518416"/>
            <a:ext cx="922168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a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Limitacions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17748" y="2014772"/>
            <a:ext cx="83181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ca-ES-valencia" sz="2000" dirty="0"/>
              <a:t>Estudi transversal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endParaRPr lang="ca-ES-valencia" sz="2000" dirty="0"/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ca-ES-valencia" sz="2000" dirty="0"/>
              <a:t>Dades de les variables sociodemogràfiques </a:t>
            </a:r>
            <a:r>
              <a:rPr lang="ca-ES-valencia" sz="2000" dirty="0" err="1"/>
              <a:t>autoreportades</a:t>
            </a:r>
            <a:endParaRPr lang="ca-ES-valencia" sz="2000" dirty="0"/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endParaRPr lang="ca-ES-valencia" sz="2000" dirty="0"/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ca-ES-valencia" sz="2000" dirty="0"/>
              <a:t>Dades de </a:t>
            </a:r>
            <a:r>
              <a:rPr lang="ca-ES-valencia" sz="2000" dirty="0" err="1"/>
              <a:t>clase</a:t>
            </a:r>
            <a:r>
              <a:rPr lang="ca-ES-valencia" sz="2000" dirty="0"/>
              <a:t> social per a la Comunitat Valenciana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endParaRPr lang="ca-ES-valencia" sz="2000" dirty="0"/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ca-ES-valencia" sz="2000" dirty="0"/>
              <a:t>Dades GIS menys exhaustives en </a:t>
            </a:r>
            <a:r>
              <a:rPr lang="ca-ES-valencia" sz="2000" dirty="0" err="1"/>
              <a:t>zonas</a:t>
            </a:r>
            <a:r>
              <a:rPr lang="ca-ES-valencia" sz="2000" dirty="0"/>
              <a:t> </a:t>
            </a:r>
            <a:r>
              <a:rPr lang="ca-ES-valencia" sz="2000" dirty="0" err="1" smtClean="0"/>
              <a:t>rurales</a:t>
            </a:r>
            <a:endParaRPr lang="ca-ES-valencia" sz="2000" dirty="0" smtClean="0"/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endParaRPr lang="ca-ES-valencia" sz="2000" dirty="0"/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s-ES" sz="2000" dirty="0" smtClean="0"/>
              <a:t>NO2</a:t>
            </a:r>
            <a:endParaRPr lang="ca-ES-valencia" sz="2000" dirty="0"/>
          </a:p>
          <a:p>
            <a:pPr defTabSz="914400">
              <a:defRPr/>
            </a:pPr>
            <a:endParaRPr lang="ca-ES-valencia" sz="2000" dirty="0"/>
          </a:p>
        </p:txBody>
      </p:sp>
    </p:spTree>
    <p:extLst>
      <p:ext uri="{BB962C8B-B14F-4D97-AF65-F5344CB8AC3E}">
        <p14:creationId xmlns:p14="http://schemas.microsoft.com/office/powerpoint/2010/main" val="1586361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CB48C-8E72-7D9A-35B4-E8BD699DD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3963D0-E7B8-6509-6738-4F4CC6295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0" y="2148"/>
            <a:ext cx="10694853" cy="755752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242E3282-7A62-8095-AA7D-5790B4DD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518416"/>
            <a:ext cx="922168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a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Conclusions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20067B-D0B9-A86F-D8EF-417DFF7F1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228272D-963D-0A05-1741-CFB7EAFC5982}"/>
              </a:ext>
            </a:extLst>
          </p:cNvPr>
          <p:cNvSpPr/>
          <p:nvPr/>
        </p:nvSpPr>
        <p:spPr>
          <a:xfrm>
            <a:off x="1083062" y="3367636"/>
            <a:ext cx="83181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es-ES" sz="2000" dirty="0"/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defTabSz="914400">
              <a:defRPr/>
            </a:pPr>
            <a:endParaRPr lang="es-ES" sz="2000" dirty="0"/>
          </a:p>
          <a:p>
            <a:pPr defTabSz="914400">
              <a:defRPr/>
            </a:pPr>
            <a:endParaRPr lang="es-ES" sz="2000" dirty="0"/>
          </a:p>
          <a:p>
            <a:pPr defTabSz="914400">
              <a:defRPr/>
            </a:pPr>
            <a:endParaRPr lang="es-ES" sz="2000" dirty="0"/>
          </a:p>
          <a:p>
            <a:pPr defTabSz="914400">
              <a:defRPr/>
            </a:pPr>
            <a:endParaRPr lang="es-ES" sz="2000" dirty="0"/>
          </a:p>
          <a:p>
            <a:pPr defTabSz="914400">
              <a:defRPr/>
            </a:pPr>
            <a:endParaRPr lang="es-ES" sz="2000" dirty="0"/>
          </a:p>
          <a:p>
            <a:pPr defTabSz="914400">
              <a:defRPr/>
            </a:pPr>
            <a:endParaRPr lang="es-ES" sz="2000" dirty="0"/>
          </a:p>
          <a:p>
            <a:pPr defTabSz="914400">
              <a:defRPr/>
            </a:pPr>
            <a:r>
              <a:rPr lang="ca-ES-valencia" sz="2000" dirty="0"/>
              <a:t>Açò implica un problema de salut pública i posa en relleu la necessitat d’aplicar polítiques mediambientals eficaces i una avaluació de riscos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92D258F-0FFD-ACC3-090F-355A93E2BB68}"/>
              </a:ext>
            </a:extLst>
          </p:cNvPr>
          <p:cNvGraphicFramePr/>
          <p:nvPr/>
        </p:nvGraphicFramePr>
        <p:xfrm>
          <a:off x="1135356" y="1952210"/>
          <a:ext cx="8087360" cy="341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lecha derecha 9">
            <a:extLst>
              <a:ext uri="{FF2B5EF4-FFF2-40B4-BE49-F238E27FC236}">
                <a16:creationId xmlns:a16="http://schemas.microsoft.com/office/drawing/2014/main" id="{97B91081-8A73-3D36-D76E-AD15164EE862}"/>
              </a:ext>
            </a:extLst>
          </p:cNvPr>
          <p:cNvSpPr/>
          <p:nvPr/>
        </p:nvSpPr>
        <p:spPr>
          <a:xfrm>
            <a:off x="3099503" y="3259891"/>
            <a:ext cx="810985" cy="79465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93198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B8B6E-5578-D19B-D610-96F633E4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DD618A-8774-C7C9-B574-92F9E1319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63" y="-53792"/>
            <a:ext cx="10850137" cy="766725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9EF6908-E1AC-3F43-CEDA-E5D864E50266}"/>
              </a:ext>
            </a:extLst>
          </p:cNvPr>
          <p:cNvSpPr/>
          <p:nvPr/>
        </p:nvSpPr>
        <p:spPr>
          <a:xfrm>
            <a:off x="512957" y="5220481"/>
            <a:ext cx="9712712" cy="9643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ES" sz="28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Justícia ambiental: </a:t>
            </a:r>
            <a:r>
              <a:rPr lang="es-ES" sz="28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qui</a:t>
            </a:r>
            <a:r>
              <a:rPr lang="es-ES" sz="28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8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emet</a:t>
            </a:r>
            <a:r>
              <a:rPr lang="es-ES" sz="28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es-ES" sz="28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qui</a:t>
            </a:r>
            <a:r>
              <a:rPr lang="es-ES" sz="28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8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rep</a:t>
            </a:r>
            <a:r>
              <a:rPr lang="es-ES" sz="28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la </a:t>
            </a:r>
            <a:r>
              <a:rPr lang="es-ES" sz="28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contaminació</a:t>
            </a:r>
            <a:r>
              <a:rPr lang="es-ES" sz="28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s-ES" sz="28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l’aire</a:t>
            </a:r>
            <a:r>
              <a:rPr lang="es-ES" sz="28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pPr algn="ctr">
              <a:lnSpc>
                <a:spcPts val="3400"/>
              </a:lnSpc>
            </a:pPr>
            <a:endParaRPr lang="es-ES_tradnl" sz="3200" b="1" dirty="0">
              <a:solidFill>
                <a:srgbClr val="28AA9B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094247-68B2-54AE-DD3D-9DB1532FFB5D}"/>
              </a:ext>
            </a:extLst>
          </p:cNvPr>
          <p:cNvSpPr/>
          <p:nvPr/>
        </p:nvSpPr>
        <p:spPr>
          <a:xfrm>
            <a:off x="-79163" y="1567681"/>
            <a:ext cx="31031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6000" b="1" noProof="0">
                <a:ln w="13462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0000" endA="300" endPos="50000" dist="29997" dir="5400000" sy="-100000" algn="bl" rotWithShape="0"/>
                </a:effectLst>
              </a:rPr>
              <a:t>Gràcies</a:t>
            </a:r>
          </a:p>
        </p:txBody>
      </p:sp>
    </p:spTree>
    <p:extLst>
      <p:ext uri="{BB962C8B-B14F-4D97-AF65-F5344CB8AC3E}">
        <p14:creationId xmlns:p14="http://schemas.microsoft.com/office/powerpoint/2010/main" val="146933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008F956-7B6B-85B7-2F57-3F821506CCE9}"/>
              </a:ext>
            </a:extLst>
          </p:cNvPr>
          <p:cNvSpPr/>
          <p:nvPr/>
        </p:nvSpPr>
        <p:spPr>
          <a:xfrm>
            <a:off x="766871" y="1331173"/>
            <a:ext cx="9626053" cy="14003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SESSIÓ: Justícia ambiental: </a:t>
            </a:r>
            <a:r>
              <a:rPr lang="es-ES" sz="3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qui</a:t>
            </a: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3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emet</a:t>
            </a: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es-ES" sz="3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qui</a:t>
            </a: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3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rep</a:t>
            </a: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la </a:t>
            </a:r>
            <a:r>
              <a:rPr lang="es-ES" sz="3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contaminació</a:t>
            </a: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s-ES" sz="3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l’aire</a:t>
            </a: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pPr>
              <a:lnSpc>
                <a:spcPts val="3400"/>
              </a:lnSpc>
            </a:pPr>
            <a:endParaRPr lang="es-ES_tradnl" sz="3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6C0D376-D797-F266-6562-4EE2358A3540}"/>
              </a:ext>
            </a:extLst>
          </p:cNvPr>
          <p:cNvSpPr/>
          <p:nvPr/>
        </p:nvSpPr>
        <p:spPr>
          <a:xfrm>
            <a:off x="766870" y="2838698"/>
            <a:ext cx="9791193" cy="4334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s-ES" sz="24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Moderat</a:t>
            </a:r>
            <a:r>
              <a:rPr lang="es-ES" sz="24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per:</a:t>
            </a:r>
          </a:p>
          <a:p>
            <a:pPr algn="ctr">
              <a:lnSpc>
                <a:spcPts val="2160"/>
              </a:lnSpc>
            </a:pPr>
            <a:endParaRPr lang="es-ES" sz="2400" dirty="0">
              <a:solidFill>
                <a:srgbClr val="4CBCC7"/>
              </a:solidFill>
              <a:latin typeface="Calibri" charset="0"/>
            </a:endParaRPr>
          </a:p>
          <a:p>
            <a:pPr>
              <a:lnSpc>
                <a:spcPts val="2160"/>
              </a:lnSpc>
            </a:pPr>
            <a:r>
              <a:rPr lang="es-ES_tradnl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Anna Gómez</a:t>
            </a: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</a:t>
            </a:r>
            <a:r>
              <a:rPr lang="es-E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gència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Salut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Pública de Barcelona - </a:t>
            </a:r>
            <a:r>
              <a:rPr lang="es-E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Cap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Departament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Salut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Ambiental</a:t>
            </a:r>
          </a:p>
          <a:p>
            <a:pPr>
              <a:lnSpc>
                <a:spcPts val="2160"/>
              </a:lnSpc>
            </a:pPr>
            <a:endParaRPr lang="es-ES" sz="2400" dirty="0">
              <a:solidFill>
                <a:srgbClr val="4CBCC7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rgbClr val="4CBCC7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r>
              <a:rPr lang="es-ES" sz="24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Hi </a:t>
            </a:r>
            <a:r>
              <a:rPr lang="es-ES" sz="24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intervenen</a:t>
            </a:r>
            <a:r>
              <a:rPr lang="es-ES" sz="24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>
              <a:lnSpc>
                <a:spcPts val="2160"/>
              </a:lnSpc>
            </a:pPr>
            <a:r>
              <a:rPr lang="es-ES_tradnl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Pablo </a:t>
            </a:r>
            <a:r>
              <a:rPr lang="es-E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Ángel López Fernández</a:t>
            </a: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Departament</a:t>
            </a:r>
            <a:r>
              <a:rPr lang="es-E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d’Infermería</a:t>
            </a:r>
            <a:r>
              <a:rPr lang="es-E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UV </a:t>
            </a:r>
          </a:p>
          <a:p>
            <a:pPr>
              <a:lnSpc>
                <a:spcPts val="2160"/>
              </a:lnSpc>
            </a:pPr>
            <a:r>
              <a:rPr lang="es-ES_tradnl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Jerònia</a:t>
            </a:r>
            <a:r>
              <a:rPr lang="es-ES_tradnl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Cubells</a:t>
            </a: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Universitat</a:t>
            </a: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Autònoma</a:t>
            </a: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Barcelona - Investigadora postdoctoral</a:t>
            </a:r>
          </a:p>
          <a:p>
            <a:pPr>
              <a:lnSpc>
                <a:spcPts val="2160"/>
              </a:lnSpc>
            </a:pPr>
            <a:r>
              <a:rPr lang="es-ES_tradnl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Laia Font</a:t>
            </a: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Agència</a:t>
            </a: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s-ES_tradn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Salut</a:t>
            </a: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Pública de Barcelona - </a:t>
            </a:r>
            <a:r>
              <a:rPr lang="es-ES_tradn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Tècnica</a:t>
            </a: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s-ES_tradn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Salut</a:t>
            </a: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Pública</a:t>
            </a:r>
          </a:p>
          <a:p>
            <a:pPr>
              <a:lnSpc>
                <a:spcPts val="2160"/>
              </a:lnSpc>
            </a:pPr>
            <a:endParaRPr lang="es-ES_trad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160"/>
              </a:lnSpc>
            </a:pPr>
            <a:endParaRPr lang="es-ES_trad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9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/>
          <p:nvPr/>
        </p:nvSpPr>
        <p:spPr>
          <a:xfrm>
            <a:off x="534398" y="1932752"/>
            <a:ext cx="9626053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a-ES" sz="54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Relació entre les desigualtats socials i l’entorn urbà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/>
          <p:nvPr/>
        </p:nvSpPr>
        <p:spPr>
          <a:xfrm>
            <a:off x="766871" y="4233357"/>
            <a:ext cx="9791193" cy="343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sym typeface="Copperplate" pitchFamily="-109" charset="0"/>
              </a:rPr>
              <a:t>PA. López Fernández, A. </a:t>
            </a: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Copperplate" pitchFamily="-109" charset="0"/>
              </a:rPr>
              <a:t>Lertxundi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sym typeface="Copperplate" pitchFamily="-109" charset="0"/>
              </a:rPr>
              <a:t>, M. </a:t>
            </a: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Copperplate" pitchFamily="-109" charset="0"/>
              </a:rPr>
              <a:t>Subiza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sym typeface="Copperplate" pitchFamily="-109" charset="0"/>
              </a:rPr>
              <a:t>, L. Font-Ribera, L. Oliveras, V. Ballesteros, C. Sánchez-Cantalejo Garrido, S. </a:t>
            </a: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Copperplate" pitchFamily="-109" charset="0"/>
              </a:rPr>
              <a:t>Petrícola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sym typeface="Copperplate" pitchFamily="-109" charset="0"/>
              </a:rPr>
              <a:t>, M. </a:t>
            </a: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Copperplate" pitchFamily="-109" charset="0"/>
              </a:rPr>
              <a:t>Estarlich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sym typeface="Copperplate" pitchFamily="-109" charset="0"/>
              </a:rPr>
              <a:t> 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sym typeface="Copperplate" pitchFamily="-109" charset="0"/>
            </a:endParaRPr>
          </a:p>
          <a:p>
            <a:r>
              <a:rPr lang="es-E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Departament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d’Infermería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UV </a:t>
            </a:r>
          </a:p>
          <a:p>
            <a:pPr fontAlgn="t"/>
            <a:r>
              <a:rPr lang="ca-ES-valencia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</a:t>
            </a:r>
            <a:r>
              <a:rPr lang="ca-ES-valencia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Medicina preventiva y </a:t>
            </a:r>
            <a:r>
              <a:rPr lang="ca-ES-valencia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salud</a:t>
            </a:r>
            <a:r>
              <a:rPr lang="ca-ES-valencia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pública </a:t>
            </a:r>
            <a:r>
              <a:rPr lang="ca-ES-valencia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Prebentzio</a:t>
            </a:r>
            <a:r>
              <a:rPr lang="ca-ES-valencia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a-ES-valencia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medikuntza</a:t>
            </a:r>
            <a:r>
              <a:rPr lang="ca-ES-valencia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eta </a:t>
            </a:r>
            <a:r>
              <a:rPr lang="ca-ES-valencia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osasun</a:t>
            </a:r>
            <a:r>
              <a:rPr lang="ca-ES-valencia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a-ES-valencia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publikoa</a:t>
            </a:r>
            <a:r>
              <a:rPr lang="ca-ES-valencia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a-ES-valencia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</a:t>
            </a:r>
            <a:r>
              <a:rPr lang="ca-ES-valencia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Fac. de Medicina y Enfermeria Medikuntza eta erizaintza fakultatea UPV/EHU</a:t>
            </a:r>
          </a:p>
          <a:p>
            <a:pPr fontAlgn="t"/>
            <a:r>
              <a:rPr lang="ca-ES-valencia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CIBERESP</a:t>
            </a:r>
            <a:endParaRPr lang="es-E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a-ES-valencia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Agència de Salut Pública de Barcelona.</a:t>
            </a:r>
            <a:endParaRPr lang="es-E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Escuela Andaluza de Salud Pública</a:t>
            </a:r>
          </a:p>
          <a:p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Unidad Mixta de Investigación en Epidemiología y Salud Ambiental, FISABIO-UJI-UV </a:t>
            </a: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3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0" y="2148"/>
            <a:ext cx="10694853" cy="755752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518416"/>
            <a:ext cx="922168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a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Antecedents i objectius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/>
          <p:nvPr/>
        </p:nvSpPr>
        <p:spPr>
          <a:xfrm>
            <a:off x="450309" y="1681015"/>
            <a:ext cx="9791193" cy="432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-valencia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L'entorn de l'habitatge pot estar relacionat amb el nivell socioeconòmic i això pot reflectir desigualtats en salut.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-valencia" sz="32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-valencia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Avaluar l'associació entre variables ambientals de l'entorn i els factors sociodemogràfics i d'estils de vida a la població de la Comunitat Valenciana, Euskadi, Andalusia i ciutat de Barcelona.</a:t>
            </a: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0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0" y="2148"/>
            <a:ext cx="10694853" cy="755752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518416"/>
            <a:ext cx="922168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a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Mètodes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Multidocumento 7"/>
          <p:cNvSpPr/>
          <p:nvPr/>
        </p:nvSpPr>
        <p:spPr>
          <a:xfrm>
            <a:off x="484095" y="1681015"/>
            <a:ext cx="3212458" cy="2844232"/>
          </a:xfrm>
          <a:prstGeom prst="flowChartMultidocumen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-valencia" sz="1800" b="1" dirty="0"/>
              <a:t>Població: </a:t>
            </a:r>
          </a:p>
          <a:p>
            <a:r>
              <a:rPr lang="ca-ES-valencia" sz="1800" dirty="0"/>
              <a:t>Enquestes de salut d’adults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-valencia" sz="1800" dirty="0"/>
              <a:t>Comunitat Valenciana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-valencia" sz="1800" noProof="0" dirty="0"/>
              <a:t>Pais Basc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-valencia" sz="1800" noProof="0" dirty="0"/>
              <a:t>Andalusia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-valencia" sz="1800" noProof="0" dirty="0"/>
              <a:t>Barcelona</a:t>
            </a:r>
            <a:endParaRPr lang="ca-ES-valencia" noProof="0" dirty="0"/>
          </a:p>
        </p:txBody>
      </p:sp>
      <p:sp>
        <p:nvSpPr>
          <p:cNvPr id="9" name="Flecha derecha 8"/>
          <p:cNvSpPr/>
          <p:nvPr/>
        </p:nvSpPr>
        <p:spPr>
          <a:xfrm>
            <a:off x="4825475" y="2461662"/>
            <a:ext cx="2686130" cy="10972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Análisis </a:t>
            </a:r>
            <a:r>
              <a:rPr lang="es-ES" sz="2000" dirty="0" err="1">
                <a:solidFill>
                  <a:schemeClr val="tx1"/>
                </a:solidFill>
              </a:rPr>
              <a:t>bivariante</a:t>
            </a:r>
            <a:r>
              <a:rPr lang="es-ES" sz="2000" dirty="0">
                <a:solidFill>
                  <a:schemeClr val="tx1"/>
                </a:solidFill>
              </a:rPr>
              <a:t>: Prueba χ² </a:t>
            </a:r>
          </a:p>
        </p:txBody>
      </p:sp>
      <p:sp>
        <p:nvSpPr>
          <p:cNvPr id="10" name="Llamada de flecha hacia arriba 9"/>
          <p:cNvSpPr/>
          <p:nvPr/>
        </p:nvSpPr>
        <p:spPr>
          <a:xfrm>
            <a:off x="3962456" y="4398828"/>
            <a:ext cx="5076537" cy="2356856"/>
          </a:xfrm>
          <a:prstGeom prst="upArrowCallout">
            <a:avLst>
              <a:gd name="adj1" fmla="val 17910"/>
              <a:gd name="adj2" fmla="val 25000"/>
              <a:gd name="adj3" fmla="val 20522"/>
              <a:gd name="adj4" fmla="val 664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-ES-valencia" sz="2000" dirty="0">
                <a:solidFill>
                  <a:schemeClr val="tx1"/>
                </a:solidFill>
              </a:rPr>
              <a:t>Anàlisis descriptiu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-valencia" sz="2000" dirty="0">
                <a:solidFill>
                  <a:schemeClr val="tx1"/>
                </a:solidFill>
              </a:rPr>
              <a:t>Anàlisis </a:t>
            </a:r>
            <a:r>
              <a:rPr lang="ca-ES-valencia" sz="2000" dirty="0" err="1">
                <a:solidFill>
                  <a:schemeClr val="tx1"/>
                </a:solidFill>
              </a:rPr>
              <a:t>bivariant</a:t>
            </a:r>
            <a:endParaRPr lang="ca-ES-valencia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-valencia" sz="2000" dirty="0">
                <a:solidFill>
                  <a:schemeClr val="tx1"/>
                </a:solidFill>
              </a:rPr>
              <a:t>Models ajustats de regressió múltiple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3806159" y="1681015"/>
            <a:ext cx="5739118" cy="25466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-valencia" sz="1600" b="1" dirty="0"/>
              <a:t>Variables qüestionari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-valencia" sz="1600" dirty="0"/>
              <a:t>Sociodemogràfiques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-valencia" sz="1600" dirty="0"/>
              <a:t>Estils de vida</a:t>
            </a:r>
          </a:p>
          <a:p>
            <a:pPr algn="ctr"/>
            <a:endParaRPr lang="ca-ES-valencia" sz="1600" b="1" dirty="0"/>
          </a:p>
          <a:p>
            <a:pPr algn="ctr"/>
            <a:r>
              <a:rPr lang="ca-ES-valencia" sz="1600" b="1" dirty="0"/>
              <a:t>Variables Sistemes Informació Geográfica (SIG) </a:t>
            </a:r>
            <a:endParaRPr lang="ca-ES-valenci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-valencia" sz="1600" dirty="0"/>
              <a:t>PM2,5 micres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-valencia" sz="1600" dirty="0"/>
              <a:t>PM10 micres</a:t>
            </a:r>
          </a:p>
        </p:txBody>
      </p:sp>
      <p:sp>
        <p:nvSpPr>
          <p:cNvPr id="12" name="Flecha izquierda y arriba 11"/>
          <p:cNvSpPr/>
          <p:nvPr/>
        </p:nvSpPr>
        <p:spPr>
          <a:xfrm rot="16200000">
            <a:off x="6012135" y="2447990"/>
            <a:ext cx="495849" cy="481331"/>
          </a:xfrm>
          <a:prstGeom prst="left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44962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0" y="2148"/>
            <a:ext cx="10694853" cy="755752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518416"/>
            <a:ext cx="922168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a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Resultats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915FFCF-29F8-4879-87E2-F7804E963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62" y="1491120"/>
            <a:ext cx="3161572" cy="26378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96AE858-9C4F-4591-B450-7C5458828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538" y="4586215"/>
            <a:ext cx="3070535" cy="25619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3C097C-CAC7-40F0-B493-020D30388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819" y="1529461"/>
            <a:ext cx="3085523" cy="25744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174389-7DCC-437B-94A4-21E952F1C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51" y="4539788"/>
            <a:ext cx="3150026" cy="262826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B09BAF2-2E6B-46A6-8FF7-F5710F81BC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4000" y="4586215"/>
            <a:ext cx="3094382" cy="258183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1F32229-5E36-4108-8F45-13B1290C18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8537" y="1562076"/>
            <a:ext cx="3046433" cy="25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6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0" y="2148"/>
            <a:ext cx="10694853" cy="755752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518416"/>
            <a:ext cx="922168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a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Resultats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9B320D6-8551-41F7-A29F-AE15C7ABC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864" y="4420016"/>
            <a:ext cx="3284539" cy="274049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622D3E9-1CAC-4E6B-A1A2-8B119CEE4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671" y="1454871"/>
            <a:ext cx="3276289" cy="273361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3D33F4E-E2B0-48E5-92CA-C286D31F1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309" y="1447098"/>
            <a:ext cx="3267094" cy="272594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9DB9999-51AA-4119-8232-0D52BC481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189" y="4486571"/>
            <a:ext cx="3204771" cy="26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7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0" y="2148"/>
            <a:ext cx="10694853" cy="755752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518416"/>
            <a:ext cx="922168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a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Resultats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4203C1-D4F6-4E71-9485-9467AC360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7" y="2208357"/>
            <a:ext cx="4754261" cy="37547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AC5830-E5D2-44AF-9410-744967BAE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323" y="2283523"/>
            <a:ext cx="4659085" cy="36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5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0" y="2148"/>
            <a:ext cx="10694853" cy="755752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518416"/>
            <a:ext cx="922168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a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Resultats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160"/>
              </a:lnSpc>
              <a:buNone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5194766-2C90-4B45-9734-050370392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1" y="2253343"/>
            <a:ext cx="4919248" cy="38850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2156570-8898-4C1D-9B75-E0C9C7D2D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122" y="2322355"/>
            <a:ext cx="479667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9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346</TotalTime>
  <Words>627</Words>
  <Application>Microsoft Office PowerPoint</Application>
  <PresentationFormat>Personalizado</PresentationFormat>
  <Paragraphs>104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Copperplate</vt:lpstr>
      <vt:lpstr>Tema de Office</vt:lpstr>
      <vt:lpstr>Presentación de PowerPoint</vt:lpstr>
      <vt:lpstr>Presentación de PowerPoint</vt:lpstr>
      <vt:lpstr>Presentación de PowerPoint</vt:lpstr>
      <vt:lpstr>Antecedents i objectius</vt:lpstr>
      <vt:lpstr>Mètodes </vt:lpstr>
      <vt:lpstr>Resultats</vt:lpstr>
      <vt:lpstr>Resultats</vt:lpstr>
      <vt:lpstr>Resultats</vt:lpstr>
      <vt:lpstr>Resultats</vt:lpstr>
      <vt:lpstr>Resultats</vt:lpstr>
      <vt:lpstr>Resultats</vt:lpstr>
      <vt:lpstr>Resultats</vt:lpstr>
      <vt:lpstr>Resultats</vt:lpstr>
      <vt:lpstr>Limitacions</vt:lpstr>
      <vt:lpstr>Conclusions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Pablo Angel Lopez Fernandez</cp:lastModifiedBy>
  <cp:revision>18</cp:revision>
  <dcterms:created xsi:type="dcterms:W3CDTF">2025-09-18T08:30:58Z</dcterms:created>
  <dcterms:modified xsi:type="dcterms:W3CDTF">2025-10-08T22:13:10Z</dcterms:modified>
</cp:coreProperties>
</file>