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20"/>
  </p:notesMasterIdLst>
  <p:handoutMasterIdLst>
    <p:handoutMasterId r:id="rId21"/>
  </p:handoutMasterIdLst>
  <p:sldIdLst>
    <p:sldId id="260" r:id="rId2"/>
    <p:sldId id="261" r:id="rId3"/>
    <p:sldId id="269" r:id="rId4"/>
    <p:sldId id="278" r:id="rId5"/>
    <p:sldId id="277" r:id="rId6"/>
    <p:sldId id="274" r:id="rId7"/>
    <p:sldId id="270" r:id="rId8"/>
    <p:sldId id="271" r:id="rId9"/>
    <p:sldId id="273" r:id="rId10"/>
    <p:sldId id="275" r:id="rId11"/>
    <p:sldId id="279" r:id="rId12"/>
    <p:sldId id="276" r:id="rId13"/>
    <p:sldId id="280" r:id="rId14"/>
    <p:sldId id="281" r:id="rId15"/>
    <p:sldId id="272" r:id="rId16"/>
    <p:sldId id="284" r:id="rId17"/>
    <p:sldId id="283" r:id="rId18"/>
    <p:sldId id="282" r:id="rId19"/>
  </p:sldIdLst>
  <p:sldSz cx="10691813" cy="7559675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4F2"/>
    <a:srgbClr val="75E1C1"/>
    <a:srgbClr val="4CBCC7"/>
    <a:srgbClr val="40BD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840"/>
    <p:restoredTop sz="96276" autoAdjust="0"/>
  </p:normalViewPr>
  <p:slideViewPr>
    <p:cSldViewPr snapToGrid="0" snapToObjects="1">
      <p:cViewPr varScale="1">
        <p:scale>
          <a:sx n="116" d="100"/>
          <a:sy n="116" d="100"/>
        </p:scale>
        <p:origin x="6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6" d="100"/>
          <a:sy n="126" d="100"/>
        </p:scale>
        <p:origin x="498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var\folders\0q\_s7hsy4d24bcv6t_b4rk_92h0000gn\T\com.microsoft.Outlook\Outlook%20Temp\Data-Metadata-Charts-Figure%201%20AIR007_2022_v2%5b81%5d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4762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D67-CA42-B0AE-57FD55AA10C4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D67-CA42-B0AE-57FD55AA10C4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D67-CA42-B0AE-57FD55AA10C4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D67-CA42-B0AE-57FD55AA10C4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D67-CA42-B0AE-57FD55AA10C4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D67-CA42-B0AE-57FD55AA10C4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D67-CA42-B0AE-57FD55AA10C4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D67-CA42-B0AE-57FD55AA10C4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D67-CA42-B0AE-57FD55AA10C4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D67-CA42-B0AE-57FD55AA10C4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D67-CA42-B0AE-57FD55AA10C4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D67-CA42-B0AE-57FD55AA10C4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D67-CA42-B0AE-57FD55AA10C4}"/>
                </c:ext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D67-CA42-B0AE-57FD55AA10C4}"/>
                </c:ext>
              </c:extLst>
            </c:dLbl>
            <c:dLbl>
              <c:idx val="15"/>
              <c:layout>
                <c:manualLayout>
                  <c:x val="-9.3567251461988306E-3"/>
                  <c:y val="3.8137151452769066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rgbClr val="002060"/>
                        </a:solidFill>
                      </a:rPr>
                      <a:t>-45%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9D67-CA42-B0AE-57FD55AA10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'DATA AND CHART'!$B$1:$AE$1</c:f>
              <c:numCache>
                <c:formatCode>General</c:formatCode>
                <c:ptCount val="3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  <c:pt idx="15">
                  <c:v>2020</c:v>
                </c:pt>
                <c:pt idx="16">
                  <c:v>2021</c:v>
                </c:pt>
                <c:pt idx="17">
                  <c:v>2022</c:v>
                </c:pt>
                <c:pt idx="18">
                  <c:v>2023</c:v>
                </c:pt>
                <c:pt idx="19">
                  <c:v>2024</c:v>
                </c:pt>
                <c:pt idx="20">
                  <c:v>2025</c:v>
                </c:pt>
                <c:pt idx="21">
                  <c:v>2026</c:v>
                </c:pt>
                <c:pt idx="22">
                  <c:v>2027</c:v>
                </c:pt>
                <c:pt idx="23">
                  <c:v>2028</c:v>
                </c:pt>
                <c:pt idx="24">
                  <c:v>2029</c:v>
                </c:pt>
                <c:pt idx="25">
                  <c:v>2030</c:v>
                </c:pt>
              </c:numCache>
            </c:numRef>
          </c:cat>
          <c:val>
            <c:numRef>
              <c:f>'DATA AND CHART'!$B$2:$AE$2</c:f>
              <c:numCache>
                <c:formatCode>General</c:formatCode>
                <c:ptCount val="30"/>
                <c:pt idx="0">
                  <c:v>431064</c:v>
                </c:pt>
                <c:pt idx="2">
                  <c:v>349421</c:v>
                </c:pt>
                <c:pt idx="3">
                  <c:v>354102</c:v>
                </c:pt>
                <c:pt idx="4">
                  <c:v>362841</c:v>
                </c:pt>
                <c:pt idx="5">
                  <c:v>367746</c:v>
                </c:pt>
                <c:pt idx="6">
                  <c:v>392315</c:v>
                </c:pt>
                <c:pt idx="7">
                  <c:v>344028</c:v>
                </c:pt>
                <c:pt idx="8">
                  <c:v>328976</c:v>
                </c:pt>
                <c:pt idx="9">
                  <c:v>290927</c:v>
                </c:pt>
                <c:pt idx="10">
                  <c:v>321072</c:v>
                </c:pt>
                <c:pt idx="11">
                  <c:v>282014</c:v>
                </c:pt>
                <c:pt idx="12">
                  <c:v>303475</c:v>
                </c:pt>
                <c:pt idx="13">
                  <c:v>290800</c:v>
                </c:pt>
                <c:pt idx="14">
                  <c:v>231384</c:v>
                </c:pt>
                <c:pt idx="15">
                  <c:v>237768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9D67-CA42-B0AE-57FD55AA10C4}"/>
            </c:ext>
          </c:extLst>
        </c:ser>
        <c:ser>
          <c:idx val="1"/>
          <c:order val="1"/>
          <c:spPr>
            <a:ln w="38100" cap="rnd">
              <a:solidFill>
                <a:srgbClr val="00B0F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'DATA AND CHART'!$B$1:$AE$1</c:f>
              <c:numCache>
                <c:formatCode>General</c:formatCode>
                <c:ptCount val="3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  <c:pt idx="15">
                  <c:v>2020</c:v>
                </c:pt>
                <c:pt idx="16">
                  <c:v>2021</c:v>
                </c:pt>
                <c:pt idx="17">
                  <c:v>2022</c:v>
                </c:pt>
                <c:pt idx="18">
                  <c:v>2023</c:v>
                </c:pt>
                <c:pt idx="19">
                  <c:v>2024</c:v>
                </c:pt>
                <c:pt idx="20">
                  <c:v>2025</c:v>
                </c:pt>
                <c:pt idx="21">
                  <c:v>2026</c:v>
                </c:pt>
                <c:pt idx="22">
                  <c:v>2027</c:v>
                </c:pt>
                <c:pt idx="23">
                  <c:v>2028</c:v>
                </c:pt>
                <c:pt idx="24">
                  <c:v>2029</c:v>
                </c:pt>
                <c:pt idx="25">
                  <c:v>2030</c:v>
                </c:pt>
              </c:numCache>
            </c:numRef>
          </c:cat>
          <c:val>
            <c:numRef>
              <c:f>'DATA AND CHART'!$B$5:$AE$5</c:f>
              <c:numCache>
                <c:formatCode>General</c:formatCode>
                <c:ptCount val="30"/>
                <c:pt idx="0">
                  <c:v>411218.68000000005</c:v>
                </c:pt>
                <c:pt idx="1">
                  <c:v>400459.46</c:v>
                </c:pt>
                <c:pt idx="2">
                  <c:v>389700.24000000005</c:v>
                </c:pt>
                <c:pt idx="3">
                  <c:v>378941.02</c:v>
                </c:pt>
                <c:pt idx="4">
                  <c:v>368181.80000000005</c:v>
                </c:pt>
                <c:pt idx="5">
                  <c:v>357422.58</c:v>
                </c:pt>
                <c:pt idx="6">
                  <c:v>346663.36000000004</c:v>
                </c:pt>
                <c:pt idx="7">
                  <c:v>335904.14</c:v>
                </c:pt>
                <c:pt idx="8">
                  <c:v>325144.92000000004</c:v>
                </c:pt>
                <c:pt idx="9">
                  <c:v>314385.7</c:v>
                </c:pt>
                <c:pt idx="10">
                  <c:v>303626.48000000004</c:v>
                </c:pt>
                <c:pt idx="11">
                  <c:v>292867.26</c:v>
                </c:pt>
                <c:pt idx="12">
                  <c:v>282108.04000000004</c:v>
                </c:pt>
                <c:pt idx="13">
                  <c:v>271348.82000000007</c:v>
                </c:pt>
                <c:pt idx="14">
                  <c:v>260589.60000000003</c:v>
                </c:pt>
                <c:pt idx="15">
                  <c:v>249830.38000000003</c:v>
                </c:pt>
                <c:pt idx="16">
                  <c:v>239071.16000000003</c:v>
                </c:pt>
                <c:pt idx="17">
                  <c:v>228311.94000000003</c:v>
                </c:pt>
                <c:pt idx="18">
                  <c:v>217552.72000000003</c:v>
                </c:pt>
                <c:pt idx="19">
                  <c:v>206793.50000000003</c:v>
                </c:pt>
                <c:pt idx="20">
                  <c:v>196034.28000000003</c:v>
                </c:pt>
                <c:pt idx="21">
                  <c:v>185275.06000000003</c:v>
                </c:pt>
                <c:pt idx="22">
                  <c:v>174515.84000000003</c:v>
                </c:pt>
                <c:pt idx="23">
                  <c:v>163756.62000000005</c:v>
                </c:pt>
                <c:pt idx="24">
                  <c:v>152997.40000000002</c:v>
                </c:pt>
                <c:pt idx="25">
                  <c:v>142238.18000000005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9D67-CA42-B0AE-57FD55AA10C4}"/>
            </c:ext>
          </c:extLst>
        </c:ser>
        <c:ser>
          <c:idx val="2"/>
          <c:order val="2"/>
          <c:spPr>
            <a:ln w="38100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1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D67-CA42-B0AE-57FD55AA10C4}"/>
                </c:ext>
              </c:extLst>
            </c:dLbl>
            <c:dLbl>
              <c:idx val="2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9D67-CA42-B0AE-57FD55AA10C4}"/>
                </c:ext>
              </c:extLst>
            </c:dLbl>
            <c:dLbl>
              <c:idx val="2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9D67-CA42-B0AE-57FD55AA10C4}"/>
                </c:ext>
              </c:extLst>
            </c:dLbl>
            <c:dLbl>
              <c:idx val="2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9D67-CA42-B0AE-57FD55AA10C4}"/>
                </c:ext>
              </c:extLst>
            </c:dLbl>
            <c:dLbl>
              <c:idx val="2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9D67-CA42-B0AE-57FD55AA10C4}"/>
                </c:ext>
              </c:extLst>
            </c:dLbl>
            <c:dLbl>
              <c:idx val="24"/>
              <c:layout>
                <c:manualLayout>
                  <c:x val="3.7426900584795204E-2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b="1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-55%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accent2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9D67-CA42-B0AE-57FD55AA10C4}"/>
                </c:ext>
              </c:extLst>
            </c:dLbl>
            <c:dLbl>
              <c:idx val="2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9D67-CA42-B0AE-57FD55AA10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'DATA AND CHART'!$B$1:$AE$1</c:f>
              <c:numCache>
                <c:formatCode>General</c:formatCode>
                <c:ptCount val="3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  <c:pt idx="15">
                  <c:v>2020</c:v>
                </c:pt>
                <c:pt idx="16">
                  <c:v>2021</c:v>
                </c:pt>
                <c:pt idx="17">
                  <c:v>2022</c:v>
                </c:pt>
                <c:pt idx="18">
                  <c:v>2023</c:v>
                </c:pt>
                <c:pt idx="19">
                  <c:v>2024</c:v>
                </c:pt>
                <c:pt idx="20">
                  <c:v>2025</c:v>
                </c:pt>
                <c:pt idx="21">
                  <c:v>2026</c:v>
                </c:pt>
                <c:pt idx="22">
                  <c:v>2027</c:v>
                </c:pt>
                <c:pt idx="23">
                  <c:v>2028</c:v>
                </c:pt>
                <c:pt idx="24">
                  <c:v>2029</c:v>
                </c:pt>
                <c:pt idx="25">
                  <c:v>2030</c:v>
                </c:pt>
              </c:numCache>
            </c:numRef>
          </c:cat>
          <c:val>
            <c:numRef>
              <c:f>'DATA AND CHART'!$B$6:$AE$6</c:f>
              <c:numCache>
                <c:formatCode>General</c:formatCode>
                <c:ptCount val="30"/>
                <c:pt idx="19">
                  <c:v>193978.80000000002</c:v>
                </c:pt>
                <c:pt idx="20">
                  <c:v>193978.80000000002</c:v>
                </c:pt>
                <c:pt idx="21">
                  <c:v>193978.80000000002</c:v>
                </c:pt>
                <c:pt idx="22">
                  <c:v>193978.80000000002</c:v>
                </c:pt>
                <c:pt idx="23">
                  <c:v>193978.80000000002</c:v>
                </c:pt>
                <c:pt idx="24">
                  <c:v>193978.80000000002</c:v>
                </c:pt>
                <c:pt idx="25">
                  <c:v>193978.80000000002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8-9D67-CA42-B0AE-57FD55AA10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185824"/>
        <c:axId val="636184160"/>
      </c:lineChart>
      <c:catAx>
        <c:axId val="636185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ES"/>
          </a:p>
        </c:txPr>
        <c:crossAx val="636184160"/>
        <c:crosses val="autoZero"/>
        <c:auto val="1"/>
        <c:lblAlgn val="ctr"/>
        <c:lblOffset val="100"/>
        <c:noMultiLvlLbl val="0"/>
      </c:catAx>
      <c:valAx>
        <c:axId val="636184160"/>
        <c:scaling>
          <c:orientation val="minMax"/>
          <c:max val="6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ES"/>
          </a:p>
        </c:txPr>
        <c:crossAx val="636185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E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0.57531</cdr:x>
      <cdr:y>0.05816</cdr:y>
    </cdr:from>
    <cdr:to>
      <cdr:x>0.98737</cdr:x>
      <cdr:y>0.23451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DBB4F76-7517-10CF-F85F-F74D1A912462}"/>
            </a:ext>
          </a:extLst>
        </cdr:cNvPr>
        <cdr:cNvSpPr txBox="1"/>
      </cdr:nvSpPr>
      <cdr:spPr>
        <a:xfrm xmlns:a="http://schemas.openxmlformats.org/drawingml/2006/main">
          <a:off x="6490021" y="302114"/>
          <a:ext cx="4648413" cy="9160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/>
            <a:t>Premature deaths attributed to PM</a:t>
          </a:r>
          <a:r>
            <a:rPr lang="en-US" sz="1800" b="1" baseline="-25000" dirty="0"/>
            <a:t>2.5</a:t>
          </a:r>
          <a:r>
            <a:rPr lang="en-US" sz="1800" b="1" dirty="0"/>
            <a:t> concentrations above the WHO air quality guideline level of 5µg/m</a:t>
          </a:r>
          <a:r>
            <a:rPr lang="en-US" sz="1800" b="1" baseline="30000" dirty="0"/>
            <a:t>3</a:t>
          </a:r>
          <a:r>
            <a:rPr lang="en-US" sz="1800" b="1" dirty="0"/>
            <a:t>, EU-27</a:t>
          </a:r>
          <a:endParaRPr lang="en-DK" sz="18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EF572-88AF-DA4C-B670-BE2C4F4A615C}" type="datetimeFigureOut">
              <a:rPr lang="es-ES_tradnl" smtClean="0"/>
              <a:t>24/10/23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D76BA-2090-6542-861A-06F754986E9E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40578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BFC9D-32A3-B147-B728-62D46001E769}" type="datetimeFigureOut">
              <a:rPr lang="es-ES_tradnl" smtClean="0"/>
              <a:t>24/10/23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FA22A-D608-9C4C-82FF-FBC6FE41C529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00979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246188" y="1143000"/>
            <a:ext cx="4365625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335406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11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6195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12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83036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13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61970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14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16869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039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06700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89367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6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83743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099136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8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23475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9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92122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A22A-D608-9C4C-82FF-FBC6FE41C529}" type="slidenum">
              <a:rPr lang="es-ES_tradnl" smtClean="0"/>
              <a:t>10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06746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17"/>
          <p:cNvSpPr/>
          <p:nvPr userDrawn="1"/>
        </p:nvSpPr>
        <p:spPr>
          <a:xfrm>
            <a:off x="-103239" y="0"/>
            <a:ext cx="10958051" cy="767899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ca-ES" sz="1800" b="1" i="0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  <a:p>
            <a:pPr algn="ctr" fontAlgn="base"/>
            <a:endParaRPr lang="ca-ES" sz="1800" b="1" i="0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  <a:p>
            <a:pPr algn="ctr" fontAlgn="base"/>
            <a:endParaRPr lang="ca-ES" sz="1800" b="1" i="0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  <a:p>
            <a:pPr algn="ctr" fontAlgn="base"/>
            <a:endParaRPr lang="ca-ES" sz="1800" b="1" i="0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  <a:p>
            <a:pPr algn="ctr" fontAlgn="base"/>
            <a:endParaRPr lang="ca-ES" sz="1800" b="0" i="0" kern="1200" dirty="0">
              <a:solidFill>
                <a:srgbClr val="0084F2"/>
              </a:solidFill>
              <a:effectLst/>
              <a:latin typeface="Century Gothic" panose="020B0502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 algn="ctr" fontAlgn="base"/>
            <a:endParaRPr lang="ca-ES" sz="1800" b="0" i="0" kern="1200" dirty="0">
              <a:solidFill>
                <a:srgbClr val="0084F2"/>
              </a:solidFill>
              <a:effectLst/>
              <a:latin typeface="Century Gothic" panose="020B0502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 algn="ctr" fontAlgn="base"/>
            <a:endParaRPr lang="ca-ES" sz="1800" b="0" i="0" kern="1200" dirty="0">
              <a:solidFill>
                <a:srgbClr val="0084F2"/>
              </a:solidFill>
              <a:effectLst/>
              <a:latin typeface="Century Gothic" panose="020B0502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 algn="ctr" fontAlgn="base"/>
            <a:endParaRPr lang="ca-ES" sz="1800" b="0" i="0" kern="1200" dirty="0">
              <a:solidFill>
                <a:srgbClr val="0084F2"/>
              </a:solidFill>
              <a:effectLst/>
              <a:latin typeface="Century Gothic" panose="020B0502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 algn="ctr" fontAlgn="base"/>
            <a:r>
              <a:rPr lang="ca-ES" sz="1800" b="0" i="0" kern="1200" dirty="0">
                <a:solidFill>
                  <a:srgbClr val="0084F2"/>
                </a:solidFill>
                <a:effectLst/>
                <a:latin typeface="Century Gothic" panose="020B0502020202020204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26-27 d'octubre 2023 | Fira Sabadell</a:t>
            </a:r>
            <a:endParaRPr lang="ca-ES" sz="3200" b="0" i="0" dirty="0">
              <a:solidFill>
                <a:srgbClr val="0084F2"/>
              </a:solidFill>
              <a:effectLst/>
              <a:latin typeface="Century Gothic" panose="020B0502020202020204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pic>
        <p:nvPicPr>
          <p:cNvPr id="5" name="Imatg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179" y="2025192"/>
            <a:ext cx="5433497" cy="231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517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 userDrawn="1"/>
        </p:nvSpPr>
        <p:spPr>
          <a:xfrm>
            <a:off x="284479" y="1325462"/>
            <a:ext cx="10149841" cy="587920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3200" b="1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17" name="Conector recto 16"/>
          <p:cNvCxnSpPr/>
          <p:nvPr userDrawn="1"/>
        </p:nvCxnSpPr>
        <p:spPr>
          <a:xfrm flipV="1">
            <a:off x="284479" y="1291905"/>
            <a:ext cx="10149841" cy="33556"/>
          </a:xfrm>
          <a:prstGeom prst="line">
            <a:avLst/>
          </a:prstGeom>
          <a:ln w="28575">
            <a:solidFill>
              <a:srgbClr val="008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t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259" y="240637"/>
            <a:ext cx="2190908" cy="93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89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304800" y="1325463"/>
            <a:ext cx="10073640" cy="602329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3200" b="1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0" name="Imat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259" y="240637"/>
            <a:ext cx="2190908" cy="931780"/>
          </a:xfrm>
          <a:prstGeom prst="rect">
            <a:avLst/>
          </a:prstGeom>
        </p:spPr>
      </p:pic>
      <p:cxnSp>
        <p:nvCxnSpPr>
          <p:cNvPr id="11" name="Conector recto 16"/>
          <p:cNvCxnSpPr/>
          <p:nvPr userDrawn="1"/>
        </p:nvCxnSpPr>
        <p:spPr>
          <a:xfrm>
            <a:off x="304800" y="1325461"/>
            <a:ext cx="10073640" cy="2934"/>
          </a:xfrm>
          <a:prstGeom prst="line">
            <a:avLst/>
          </a:prstGeom>
          <a:ln w="28575">
            <a:solidFill>
              <a:srgbClr val="0084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49729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tge 1"/>
          <p:cNvPicPr>
            <a:picLocks noChangeAspect="1"/>
          </p:cNvPicPr>
          <p:nvPr userDrawn="1"/>
        </p:nvPicPr>
        <p:blipFill rotWithShape="1">
          <a:blip r:embed="rId6"/>
          <a:srcRect l="14963" t="1" r="20843" b="4563"/>
          <a:stretch/>
        </p:blipFill>
        <p:spPr>
          <a:xfrm>
            <a:off x="-60960" y="1"/>
            <a:ext cx="10789920" cy="760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9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75" r:id="rId3"/>
  </p:sldLayoutIdLst>
  <p:txStyles>
    <p:titleStyle>
      <a:lvl1pPr algn="l" defTabSz="801884" rtl="0" eaLnBrk="1" latinLnBrk="0" hangingPunct="1">
        <a:lnSpc>
          <a:spcPct val="90000"/>
        </a:lnSpc>
        <a:spcBef>
          <a:spcPct val="0"/>
        </a:spcBef>
        <a:buNone/>
        <a:defRPr sz="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471" indent="-200471" algn="l" defTabSz="801884" rtl="0" eaLnBrk="1" latinLnBrk="0" hangingPunct="1">
        <a:lnSpc>
          <a:spcPct val="90000"/>
        </a:lnSpc>
        <a:spcBef>
          <a:spcPts val="877"/>
        </a:spcBef>
        <a:buFont typeface="Arial"/>
        <a:buChar char="•"/>
        <a:defRPr sz="2456" kern="1200">
          <a:solidFill>
            <a:schemeClr val="tx1"/>
          </a:solidFill>
          <a:latin typeface="+mn-lt"/>
          <a:ea typeface="+mn-ea"/>
          <a:cs typeface="+mn-cs"/>
        </a:defRPr>
      </a:lvl1pPr>
      <a:lvl2pPr marL="601413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02355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403295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804238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205179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606122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3007063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408005" indent="-200471" algn="l" defTabSz="801884" rtl="0" eaLnBrk="1" latinLnBrk="0" hangingPunct="1">
        <a:lnSpc>
          <a:spcPct val="90000"/>
        </a:lnSpc>
        <a:spcBef>
          <a:spcPts val="439"/>
        </a:spcBef>
        <a:buFont typeface="Arial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0942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1884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2825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3768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4709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5650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6592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7534" algn="l" defTabSz="80188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ea.europa.eu/ims/health-impacts-of-exposure-to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ionet.europa.eu/etcs/etc-he/products/etc-he-products/etc-he-reports/etc-he-report-2023-1-status-report-of-air-quality-in-europe-for-year-2021-using-validated-data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hyperlink" Target="https://www.eionet.europa.eu/etcs/etc-he/products/etc-he-products/etc-he-reports/etc-he-report-2023-2-status-report-of-air-quality-in-europe-for-year-2022-using-validated-and-up-to-date-dat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91440" y="5486401"/>
            <a:ext cx="10959737" cy="129005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Rectángulo 2"/>
          <p:cNvSpPr/>
          <p:nvPr/>
        </p:nvSpPr>
        <p:spPr>
          <a:xfrm>
            <a:off x="811850" y="5867252"/>
            <a:ext cx="9626053" cy="51411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s-ES" sz="28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SESSIÓ: </a:t>
            </a:r>
            <a:r>
              <a:rPr lang="es-ES" sz="28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Europe’s</a:t>
            </a:r>
            <a:r>
              <a:rPr lang="es-ES" sz="28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air </a:t>
            </a:r>
            <a:r>
              <a:rPr lang="es-ES" sz="28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quality</a:t>
            </a:r>
            <a:r>
              <a:rPr lang="es-ES" sz="28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status: Directive vs WHO</a:t>
            </a:r>
            <a:endParaRPr lang="es-ES_tradnl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" name="Gráfico 2">
            <a:extLst>
              <a:ext uri="{FF2B5EF4-FFF2-40B4-BE49-F238E27FC236}">
                <a16:creationId xmlns:a16="http://schemas.microsoft.com/office/drawing/2014/main" id="{A4AB3689-3794-0149-935E-2741DE11BA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6132" y="6718408"/>
            <a:ext cx="6367548" cy="78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42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Annual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NO</a:t>
            </a:r>
            <a:r>
              <a:rPr lang="es-ES" sz="3200" b="1" baseline="-250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means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in 2021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5AFD7E-C567-5F01-4CC3-34D1FCA25A41}"/>
              </a:ext>
            </a:extLst>
          </p:cNvPr>
          <p:cNvSpPr/>
          <p:nvPr/>
        </p:nvSpPr>
        <p:spPr>
          <a:xfrm>
            <a:off x="3019918" y="5566096"/>
            <a:ext cx="1828800" cy="1291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43037A1-9E48-9989-0E12-E7E8BA410C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215"/>
          <a:stretch/>
        </p:blipFill>
        <p:spPr>
          <a:xfrm>
            <a:off x="335771" y="1342865"/>
            <a:ext cx="5104128" cy="49592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1253EB-DC5D-593B-F2C9-C774E38145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7430" y="1421184"/>
            <a:ext cx="4758612" cy="49373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2110D45-CE46-1542-6768-8225B76E2B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31" y="6384379"/>
            <a:ext cx="4758612" cy="9631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961399-8778-1510-CCC5-C74166E9036B}"/>
              </a:ext>
            </a:extLst>
          </p:cNvPr>
          <p:cNvSpPr txBox="1"/>
          <p:nvPr/>
        </p:nvSpPr>
        <p:spPr>
          <a:xfrm>
            <a:off x="5584590" y="6342720"/>
            <a:ext cx="4642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 EU MS 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other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 reporting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countries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 had concentrations above the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annual LV</a:t>
            </a:r>
            <a:endParaRPr lang="en-DK" sz="1400" dirty="0">
              <a:solidFill>
                <a:srgbClr val="0076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CD61C78-C273-AB3B-1FA5-C3AD67BCF64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042" y="6865940"/>
            <a:ext cx="2160000" cy="434436"/>
          </a:xfrm>
          <a:prstGeom prst="rect">
            <a:avLst/>
          </a:prstGeo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id="{3DB895A1-3838-1204-7F6F-994E68D78D42}"/>
              </a:ext>
            </a:extLst>
          </p:cNvPr>
          <p:cNvSpPr txBox="1"/>
          <p:nvPr/>
        </p:nvSpPr>
        <p:spPr>
          <a:xfrm>
            <a:off x="5584590" y="6777156"/>
            <a:ext cx="5011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EU MS 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 other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 reporting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countries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 had concentrations above the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 AQ</a:t>
            </a:r>
            <a:r>
              <a:rPr lang="en-GB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level</a:t>
            </a:r>
            <a:endParaRPr lang="en-DK" sz="1400" dirty="0">
              <a:solidFill>
                <a:srgbClr val="0076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785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Annual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NO</a:t>
            </a:r>
            <a:r>
              <a:rPr lang="es-ES" sz="3200" b="1" baseline="-250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mean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evolution</a:t>
            </a:r>
            <a:endParaRPr lang="es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" name="Picture 13" descr="A screenshot of a graph&#10;&#10;Description automatically generated">
            <a:extLst>
              <a:ext uri="{FF2B5EF4-FFF2-40B4-BE49-F238E27FC236}">
                <a16:creationId xmlns:a16="http://schemas.microsoft.com/office/drawing/2014/main" id="{5B74CB17-A2AA-3CE1-F832-AAFC55287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230" y="1373760"/>
            <a:ext cx="10045820" cy="53474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E1021F9-0FD4-DB0B-5EF0-F290A2330074}"/>
              </a:ext>
            </a:extLst>
          </p:cNvPr>
          <p:cNvSpPr txBox="1"/>
          <p:nvPr/>
        </p:nvSpPr>
        <p:spPr>
          <a:xfrm>
            <a:off x="260230" y="6590365"/>
            <a:ext cx="97154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ES" sz="1050" dirty="0"/>
              <a:t>https://eeadmz1-cws-wp-air02.azurewebsites.net/index.php/users-corner/statistical-viewer/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05B768-10A0-00E6-5AD5-DB1BC8FD3A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6444" y="3990900"/>
            <a:ext cx="4540269" cy="302684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6DC3D01-84DC-0A8F-6EC9-E352D3011513}"/>
              </a:ext>
            </a:extLst>
          </p:cNvPr>
          <p:cNvCxnSpPr>
            <a:cxnSpLocks/>
          </p:cNvCxnSpPr>
          <p:nvPr/>
        </p:nvCxnSpPr>
        <p:spPr>
          <a:xfrm flipH="1">
            <a:off x="743204" y="3479537"/>
            <a:ext cx="9553418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BA468D-4418-F6D7-948D-710A498244A8}"/>
              </a:ext>
            </a:extLst>
          </p:cNvPr>
          <p:cNvCxnSpPr>
            <a:cxnSpLocks/>
          </p:cNvCxnSpPr>
          <p:nvPr/>
        </p:nvCxnSpPr>
        <p:spPr>
          <a:xfrm flipH="1">
            <a:off x="635299" y="4694618"/>
            <a:ext cx="4796017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08A8192-BC8F-67F7-BE92-E41121627CFC}"/>
              </a:ext>
            </a:extLst>
          </p:cNvPr>
          <p:cNvCxnSpPr>
            <a:cxnSpLocks/>
          </p:cNvCxnSpPr>
          <p:nvPr/>
        </p:nvCxnSpPr>
        <p:spPr>
          <a:xfrm flipH="1">
            <a:off x="635299" y="5893620"/>
            <a:ext cx="4796017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4A1C29F-99A6-AA71-CA39-A3B2A5AB7788}"/>
              </a:ext>
            </a:extLst>
          </p:cNvPr>
          <p:cNvCxnSpPr>
            <a:cxnSpLocks/>
          </p:cNvCxnSpPr>
          <p:nvPr/>
        </p:nvCxnSpPr>
        <p:spPr>
          <a:xfrm flipH="1">
            <a:off x="743204" y="3055288"/>
            <a:ext cx="9543509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1656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O</a:t>
            </a:r>
            <a:r>
              <a:rPr lang="es-ES" sz="3200" b="1" baseline="-250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situation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in 2021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0A51C1-C8AC-024E-07F0-93EBCF8316AB}"/>
              </a:ext>
            </a:extLst>
          </p:cNvPr>
          <p:cNvSpPr/>
          <p:nvPr/>
        </p:nvSpPr>
        <p:spPr>
          <a:xfrm>
            <a:off x="3019918" y="5566096"/>
            <a:ext cx="1828800" cy="1291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31B28A-A1A3-53CA-21D8-D0EAD73CE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68" y="1320737"/>
            <a:ext cx="4963051" cy="49373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3E1CB9-56BA-C39C-BB06-48E84DA0D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8095" y="1359892"/>
            <a:ext cx="4875021" cy="4906151"/>
          </a:xfrm>
          <a:prstGeom prst="rect">
            <a:avLst/>
          </a:prstGeom>
        </p:spPr>
      </p:pic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A657C775-B8AF-C491-A5EF-606BB3BB69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09" y="6358552"/>
            <a:ext cx="4590768" cy="930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BE02F7-0908-E6EA-6B16-D0E3C7EE89BA}"/>
              </a:ext>
            </a:extLst>
          </p:cNvPr>
          <p:cNvSpPr txBox="1"/>
          <p:nvPr/>
        </p:nvSpPr>
        <p:spPr>
          <a:xfrm>
            <a:off x="5444354" y="6358552"/>
            <a:ext cx="5011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 EU MS 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other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 reporting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countries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 had concentrations above the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TV </a:t>
            </a:r>
            <a:r>
              <a:rPr lang="en-GB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threshold</a:t>
            </a:r>
            <a:endParaRPr lang="en-DK" sz="1400" dirty="0">
              <a:solidFill>
                <a:srgbClr val="0076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5E55CAD-A09E-20B3-0BC1-8BE93EC7F7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116" y="6858000"/>
            <a:ext cx="2160000" cy="43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43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O</a:t>
            </a:r>
            <a:r>
              <a:rPr lang="es-ES" sz="3200" b="1" baseline="-250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evolution</a:t>
            </a:r>
            <a:endParaRPr lang="es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Picture 2" descr="A screenshot of a graph&#10;&#10;Description automatically generated">
            <a:extLst>
              <a:ext uri="{FF2B5EF4-FFF2-40B4-BE49-F238E27FC236}">
                <a16:creationId xmlns:a16="http://schemas.microsoft.com/office/drawing/2014/main" id="{90932740-E14D-C7C7-359C-2C643DC4F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935" y="1358816"/>
            <a:ext cx="10108892" cy="53760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A8BA4C-3F7D-99FC-2C48-3FAFC7F8A809}"/>
              </a:ext>
            </a:extLst>
          </p:cNvPr>
          <p:cNvSpPr txBox="1"/>
          <p:nvPr/>
        </p:nvSpPr>
        <p:spPr>
          <a:xfrm>
            <a:off x="214712" y="6644256"/>
            <a:ext cx="97154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ES" sz="1050" dirty="0"/>
              <a:t>https://eeadmz1-cws-wp-air02.azurewebsites.net/index.php/users-corner/statistical-viewer/</a:t>
            </a:r>
          </a:p>
        </p:txBody>
      </p:sp>
      <p:pic>
        <p:nvPicPr>
          <p:cNvPr id="6" name="Picture 2" descr="C:\Users\User\Dropbox\4sfera_sharepoint\000-4sferaCorporatiu\Logos\4SFERA_Original.png">
            <a:extLst>
              <a:ext uri="{FF2B5EF4-FFF2-40B4-BE49-F238E27FC236}">
                <a16:creationId xmlns:a16="http://schemas.microsoft.com/office/drawing/2014/main" id="{3256F6CC-40A1-C3C4-1115-B578F5F531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846" y="6853824"/>
            <a:ext cx="1295748" cy="475989"/>
          </a:xfrm>
          <a:prstGeom prst="rect">
            <a:avLst/>
          </a:prstGeom>
          <a:noFill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6B7716-AFF6-0CAC-D785-5C2BC3C062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8195" y="4021921"/>
            <a:ext cx="4483836" cy="29892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2EF9BA8-05A9-4075-FDD4-F9F328DA558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498" y="6730729"/>
            <a:ext cx="2788426" cy="56083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8A711B5-811E-4BA7-B840-DC56DB9BEF06}"/>
              </a:ext>
            </a:extLst>
          </p:cNvPr>
          <p:cNvCxnSpPr>
            <a:cxnSpLocks/>
          </p:cNvCxnSpPr>
          <p:nvPr/>
        </p:nvCxnSpPr>
        <p:spPr>
          <a:xfrm flipH="1">
            <a:off x="693777" y="4641072"/>
            <a:ext cx="4743196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0A14B3B-2D2A-9CB1-3007-ACE87CD5E25A}"/>
              </a:ext>
            </a:extLst>
          </p:cNvPr>
          <p:cNvCxnSpPr>
            <a:cxnSpLocks/>
          </p:cNvCxnSpPr>
          <p:nvPr/>
        </p:nvCxnSpPr>
        <p:spPr>
          <a:xfrm flipH="1">
            <a:off x="693777" y="4942150"/>
            <a:ext cx="4796017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5781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Exposure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urban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population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in 2021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EDDA4E-681C-2E3F-FDEF-356C1AF4CE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985" y="1430252"/>
            <a:ext cx="7152344" cy="57725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A0D2EF-4393-9E63-6BEF-49810BAC10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554" y="6768335"/>
            <a:ext cx="2160000" cy="434436"/>
          </a:xfrm>
          <a:prstGeom prst="rect">
            <a:avLst/>
          </a:prstGeom>
        </p:spPr>
      </p:pic>
      <p:pic>
        <p:nvPicPr>
          <p:cNvPr id="7" name="Picture 2" descr="C:\Users\User\Dropbox\4sfera_sharepoint\000-4sferaCorporatiu\Logos\4SFERA_Original.png">
            <a:extLst>
              <a:ext uri="{FF2B5EF4-FFF2-40B4-BE49-F238E27FC236}">
                <a16:creationId xmlns:a16="http://schemas.microsoft.com/office/drawing/2014/main" id="{1A3E8186-FE0C-3B5E-61FE-49F5AF8B65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63244" y="6172366"/>
            <a:ext cx="1295748" cy="4759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8634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Conclusion</a:t>
            </a:r>
            <a:endParaRPr lang="es-ES_tradnl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464430" y="1572277"/>
            <a:ext cx="9791193" cy="6211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Continuous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improving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air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quality</a:t>
            </a:r>
            <a:endParaRPr lang="es-ES" sz="3600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es-ES" sz="2000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es-ES" sz="2400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s-ES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In 2021,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values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above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EU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standards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in EU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all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pollutants</a:t>
            </a:r>
            <a:endParaRPr lang="es-ES" sz="3600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s-ES" sz="3600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In 2021,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concentrations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, in general,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well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above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WHO AQ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guideline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levels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&gt;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high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population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exposure</a:t>
            </a:r>
            <a:endParaRPr lang="es-ES" sz="3600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s-ES" sz="3600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In 2022, similar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situation</a:t>
            </a:r>
            <a:endParaRPr lang="es-ES" sz="3600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es-ES" sz="2400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es-ES_tradnl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2A013D-99E0-1F22-F4B3-E89C7476D6D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554" y="6768335"/>
            <a:ext cx="2160000" cy="434436"/>
          </a:xfrm>
          <a:prstGeom prst="rect">
            <a:avLst/>
          </a:prstGeom>
        </p:spPr>
      </p:pic>
      <p:pic>
        <p:nvPicPr>
          <p:cNvPr id="5" name="Picture 2" descr="C:\Users\User\Dropbox\4sfera_sharepoint\000-4sferaCorporatiu\Logos\4SFERA_Original.png">
            <a:extLst>
              <a:ext uri="{FF2B5EF4-FFF2-40B4-BE49-F238E27FC236}">
                <a16:creationId xmlns:a16="http://schemas.microsoft.com/office/drawing/2014/main" id="{4AD1C47F-C6EB-140E-4038-3E4ABF3DB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63244" y="6172366"/>
            <a:ext cx="1295748" cy="4759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7949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Conclusion</a:t>
            </a:r>
            <a:endParaRPr lang="es-ES_tradnl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" name="Rectángulo 2">
            <a:extLst>
              <a:ext uri="{FF2B5EF4-FFF2-40B4-BE49-F238E27FC236}">
                <a16:creationId xmlns:a16="http://schemas.microsoft.com/office/drawing/2014/main" id="{E0DD1056-FB35-A2B5-AFBB-E12C652580A9}"/>
              </a:ext>
            </a:extLst>
          </p:cNvPr>
          <p:cNvSpPr/>
          <p:nvPr/>
        </p:nvSpPr>
        <p:spPr>
          <a:xfrm>
            <a:off x="464430" y="1572277"/>
            <a:ext cx="9791193" cy="3441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Continuous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improving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air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quality</a:t>
            </a:r>
            <a:endParaRPr lang="es-ES" sz="3600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es-ES" sz="2000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es-ES" sz="2400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s-ES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Despite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high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number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premature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deaths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attributed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PM2.5,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example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, a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decreased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in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numbers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is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6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estimated</a:t>
            </a:r>
            <a:r>
              <a:rPr lang="es-ES" sz="36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.</a:t>
            </a:r>
          </a:p>
          <a:p>
            <a:pPr>
              <a:lnSpc>
                <a:spcPts val="2160"/>
              </a:lnSpc>
            </a:pPr>
            <a:endParaRPr lang="es-ES" sz="2400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es-ES_tradnl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649453-9B19-7A2D-7DD4-D38FE74303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554" y="6768335"/>
            <a:ext cx="2160000" cy="434436"/>
          </a:xfrm>
          <a:prstGeom prst="rect">
            <a:avLst/>
          </a:prstGeom>
        </p:spPr>
      </p:pic>
      <p:pic>
        <p:nvPicPr>
          <p:cNvPr id="5" name="Picture 2" descr="C:\Users\User\Dropbox\4sfera_sharepoint\000-4sferaCorporatiu\Logos\4SFERA_Original.png">
            <a:extLst>
              <a:ext uri="{FF2B5EF4-FFF2-40B4-BE49-F238E27FC236}">
                <a16:creationId xmlns:a16="http://schemas.microsoft.com/office/drawing/2014/main" id="{5D3C9E8D-8738-464C-2474-5A556A3A2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63244" y="6172366"/>
            <a:ext cx="1295748" cy="4759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52102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Conclusion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200" b="1" i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– positive </a:t>
            </a:r>
            <a:r>
              <a:rPr lang="es-ES" sz="3200" b="1" i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results</a:t>
            </a:r>
            <a:r>
              <a:rPr lang="es-ES" sz="3200" b="1" i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…</a:t>
            </a:r>
            <a:endParaRPr lang="es-ES_tradnl" sz="3200" b="1" i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B3D590F-0511-ADF0-0860-CEF7135A6DA1}"/>
              </a:ext>
            </a:extLst>
          </p:cNvPr>
          <p:cNvGrpSpPr/>
          <p:nvPr/>
        </p:nvGrpSpPr>
        <p:grpSpPr>
          <a:xfrm>
            <a:off x="464431" y="1608246"/>
            <a:ext cx="9961302" cy="5194526"/>
            <a:chOff x="526774" y="1052270"/>
            <a:chExt cx="11280912" cy="5408165"/>
          </a:xfrm>
        </p:grpSpPr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56DAFB51-F366-40CA-7D67-2EB0C8D5D7A4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26774" y="1052270"/>
            <a:ext cx="11280912" cy="54081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EB7E9B-88C6-04C4-7CD8-861A90787BA8}"/>
                </a:ext>
              </a:extLst>
            </p:cNvPr>
            <p:cNvSpPr txBox="1"/>
            <p:nvPr/>
          </p:nvSpPr>
          <p:spPr>
            <a:xfrm>
              <a:off x="5078895" y="2941983"/>
              <a:ext cx="21766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DK" b="1" dirty="0">
                  <a:solidFill>
                    <a:srgbClr val="001F5F"/>
                  </a:solidFill>
                </a:rPr>
                <a:t>Premature deaths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E397F09-B1E7-A688-07DD-068BC66AFFCA}"/>
                </a:ext>
              </a:extLst>
            </p:cNvPr>
            <p:cNvSpPr txBox="1"/>
            <p:nvPr/>
          </p:nvSpPr>
          <p:spPr>
            <a:xfrm>
              <a:off x="9624725" y="4696797"/>
              <a:ext cx="21766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DK" b="1" dirty="0">
                  <a:solidFill>
                    <a:srgbClr val="00A7E5"/>
                  </a:solidFill>
                </a:rPr>
                <a:t>Evolution of premature deaths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AE0AD27-2DD1-99D1-8A64-DD7ABFFEB0E7}"/>
                </a:ext>
              </a:extLst>
            </p:cNvPr>
            <p:cNvSpPr txBox="1"/>
            <p:nvPr/>
          </p:nvSpPr>
          <p:spPr>
            <a:xfrm>
              <a:off x="9624725" y="3429000"/>
              <a:ext cx="21766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DK" b="1" dirty="0">
                  <a:solidFill>
                    <a:srgbClr val="B5500C"/>
                  </a:solidFill>
                </a:rPr>
                <a:t>Zero pollution action plan target 2030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4214940-943C-9E38-8B57-F426DCDFEF89}"/>
              </a:ext>
            </a:extLst>
          </p:cNvPr>
          <p:cNvSpPr txBox="1"/>
          <p:nvPr/>
        </p:nvSpPr>
        <p:spPr>
          <a:xfrm>
            <a:off x="412628" y="7132508"/>
            <a:ext cx="1920122" cy="2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/>
              <a:t>Source: EEA’s </a:t>
            </a:r>
            <a:r>
              <a:rPr lang="en-GB" sz="1050" dirty="0" err="1"/>
              <a:t>indidcator</a:t>
            </a:r>
            <a:r>
              <a:rPr lang="en-GB" sz="1050" dirty="0"/>
              <a:t> </a:t>
            </a:r>
            <a:r>
              <a:rPr lang="en-GB" sz="1050" dirty="0">
                <a:hlinkClick r:id="rId3"/>
              </a:rPr>
              <a:t>AIR007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36274360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766871" y="1331173"/>
            <a:ext cx="9626053" cy="5283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SESSIÓ: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Títol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de la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sessió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.</a:t>
            </a:r>
            <a:endParaRPr lang="es-ES_tradnl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766870" y="2838698"/>
            <a:ext cx="9791193" cy="2360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es-ES" sz="24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Moderat</a:t>
            </a:r>
            <a:r>
              <a:rPr lang="es-ES" sz="24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per:</a:t>
            </a:r>
          </a:p>
          <a:p>
            <a:pPr algn="ctr">
              <a:lnSpc>
                <a:spcPts val="2160"/>
              </a:lnSpc>
            </a:pPr>
            <a:endParaRPr lang="es-ES" sz="2400" dirty="0">
              <a:solidFill>
                <a:srgbClr val="4CBCC7"/>
              </a:solidFill>
              <a:latin typeface="Calibri" charset="0"/>
            </a:endParaRPr>
          </a:p>
          <a:p>
            <a:pPr>
              <a:lnSpc>
                <a:spcPts val="2160"/>
              </a:lnSpc>
            </a:pPr>
            <a:r>
              <a:rPr lang="es-ES_tradnl" sz="24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XXXXX</a:t>
            </a:r>
            <a:r>
              <a:rPr lang="es-ES_tradnl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s-ES_tradnl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nom</a:t>
            </a:r>
            <a:r>
              <a:rPr lang="es-ES_tradnl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 </a:t>
            </a:r>
            <a:r>
              <a:rPr lang="es-ES_tradnl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l’organització</a:t>
            </a:r>
            <a:r>
              <a:rPr lang="es-ES_tradnl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es-ES" sz="2400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es-ES" sz="2400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es-ES" sz="24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Hi </a:t>
            </a:r>
            <a:r>
              <a:rPr lang="es-ES" sz="24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intervenen</a:t>
            </a:r>
            <a:r>
              <a:rPr lang="es-ES" sz="24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:</a:t>
            </a:r>
          </a:p>
          <a:p>
            <a:pPr>
              <a:lnSpc>
                <a:spcPts val="2160"/>
              </a:lnSpc>
            </a:pPr>
            <a:r>
              <a:rPr lang="es-ES_tradnl" sz="24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Jaume </a:t>
            </a:r>
            <a:r>
              <a:rPr lang="es-ES_tradnl" sz="2400" b="1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Targa</a:t>
            </a:r>
            <a:r>
              <a:rPr lang="es-ES_tradnl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4sfera Innova (EEA-ETC/HE)</a:t>
            </a:r>
          </a:p>
          <a:p>
            <a:pPr>
              <a:lnSpc>
                <a:spcPts val="2160"/>
              </a:lnSpc>
            </a:pPr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6" name="Picture 5" descr="A person walking on a beach&#10;&#10;Description automatically generated">
            <a:extLst>
              <a:ext uri="{FF2B5EF4-FFF2-40B4-BE49-F238E27FC236}">
                <a16:creationId xmlns:a16="http://schemas.microsoft.com/office/drawing/2014/main" id="{EDFF5960-16E3-4146-9BAB-DEF0EFAD2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74" y="1286931"/>
            <a:ext cx="10533386" cy="59250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F4A61E-5CD8-891E-59E5-977B77D38713}"/>
              </a:ext>
            </a:extLst>
          </p:cNvPr>
          <p:cNvSpPr txBox="1"/>
          <p:nvPr/>
        </p:nvSpPr>
        <p:spPr>
          <a:xfrm>
            <a:off x="4995014" y="1272182"/>
            <a:ext cx="53979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3600" b="1" i="1" dirty="0">
                <a:solidFill>
                  <a:schemeClr val="bg1"/>
                </a:solidFill>
              </a:rPr>
              <a:t>Thank you  </a:t>
            </a:r>
            <a:endParaRPr lang="en-ES" sz="36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161692-7994-5A8A-ECB7-5234E19BA591}"/>
              </a:ext>
            </a:extLst>
          </p:cNvPr>
          <p:cNvSpPr txBox="1"/>
          <p:nvPr/>
        </p:nvSpPr>
        <p:spPr>
          <a:xfrm>
            <a:off x="70174" y="6665940"/>
            <a:ext cx="6132352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t-BR" dirty="0"/>
          </a:p>
          <a:p>
            <a:r>
              <a:rPr lang="en-GB" sz="1100" b="0" i="0" dirty="0">
                <a:solidFill>
                  <a:srgbClr val="FFFFFF"/>
                </a:solidFill>
                <a:effectLst/>
                <a:latin typeface="Open Sans" panose="020B0606030504020204" pitchFamily="34" charset="0"/>
              </a:rPr>
              <a:t>© Jaume Targa</a:t>
            </a:r>
            <a:endParaRPr lang="en-GB" sz="1100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3C91EC9-50D5-8F06-B900-0ECD2A20BB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924" y="6646104"/>
            <a:ext cx="2160000" cy="434436"/>
          </a:xfrm>
          <a:prstGeom prst="rect">
            <a:avLst/>
          </a:prstGeom>
        </p:spPr>
      </p:pic>
      <p:pic>
        <p:nvPicPr>
          <p:cNvPr id="11" name="Picture 2" descr="C:\Users\User\Dropbox\4sfera_sharepoint\000-4sferaCorporatiu\Logos\4SFERA_Original.png">
            <a:extLst>
              <a:ext uri="{FF2B5EF4-FFF2-40B4-BE49-F238E27FC236}">
                <a16:creationId xmlns:a16="http://schemas.microsoft.com/office/drawing/2014/main" id="{65B14575-9222-F8F5-6EF2-D0844FBB8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63244" y="6172366"/>
            <a:ext cx="1295748" cy="4759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326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766871" y="1331173"/>
            <a:ext cx="9626053" cy="5283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SESSIÓ: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Títol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de la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sessió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.</a:t>
            </a:r>
            <a:endParaRPr lang="es-ES_tradnl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766870" y="2838698"/>
            <a:ext cx="9791193" cy="2360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es-ES" sz="24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Moderat</a:t>
            </a:r>
            <a:r>
              <a:rPr lang="es-ES" sz="24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per:</a:t>
            </a:r>
          </a:p>
          <a:p>
            <a:pPr algn="ctr">
              <a:lnSpc>
                <a:spcPts val="2160"/>
              </a:lnSpc>
            </a:pPr>
            <a:endParaRPr lang="es-ES" sz="2400" dirty="0">
              <a:solidFill>
                <a:srgbClr val="4CBCC7"/>
              </a:solidFill>
              <a:latin typeface="Calibri" charset="0"/>
            </a:endParaRPr>
          </a:p>
          <a:p>
            <a:pPr>
              <a:lnSpc>
                <a:spcPts val="2160"/>
              </a:lnSpc>
            </a:pPr>
            <a:r>
              <a:rPr lang="es-ES_tradnl" sz="24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XXXXX</a:t>
            </a:r>
            <a:r>
              <a:rPr lang="es-ES_tradnl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s-ES_tradnl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nom</a:t>
            </a:r>
            <a:r>
              <a:rPr lang="es-ES_tradnl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 </a:t>
            </a:r>
            <a:r>
              <a:rPr lang="es-ES_tradnl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l’organització</a:t>
            </a:r>
            <a:r>
              <a:rPr lang="es-ES_tradnl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es-ES" sz="2400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endParaRPr lang="es-ES" sz="2400" dirty="0">
              <a:solidFill>
                <a:srgbClr val="4CBCC7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ts val="2160"/>
              </a:lnSpc>
            </a:pPr>
            <a:r>
              <a:rPr lang="es-ES" sz="24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Hi </a:t>
            </a:r>
            <a:r>
              <a:rPr lang="es-ES" sz="2400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intervenen</a:t>
            </a:r>
            <a:r>
              <a:rPr lang="es-ES" sz="24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:</a:t>
            </a:r>
          </a:p>
          <a:p>
            <a:pPr>
              <a:lnSpc>
                <a:spcPts val="2160"/>
              </a:lnSpc>
            </a:pPr>
            <a:r>
              <a:rPr lang="es-ES_tradnl" sz="24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Jaume </a:t>
            </a:r>
            <a:r>
              <a:rPr lang="es-ES_tradnl" sz="2400" b="1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Targa</a:t>
            </a:r>
            <a:r>
              <a:rPr lang="es-ES_tradnl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4sfera Innova (EEA-ETC/HE)</a:t>
            </a:r>
          </a:p>
          <a:p>
            <a:pPr>
              <a:lnSpc>
                <a:spcPts val="2160"/>
              </a:lnSpc>
            </a:pPr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6" name="Picture 5" descr="A person walking on a beach&#10;&#10;Description automatically generated">
            <a:extLst>
              <a:ext uri="{FF2B5EF4-FFF2-40B4-BE49-F238E27FC236}">
                <a16:creationId xmlns:a16="http://schemas.microsoft.com/office/drawing/2014/main" id="{EDFF5960-16E3-4146-9BAB-DEF0EFAD2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74" y="1286931"/>
            <a:ext cx="10533386" cy="59250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F4A61E-5CD8-891E-59E5-977B77D38713}"/>
              </a:ext>
            </a:extLst>
          </p:cNvPr>
          <p:cNvSpPr txBox="1"/>
          <p:nvPr/>
        </p:nvSpPr>
        <p:spPr>
          <a:xfrm>
            <a:off x="4995014" y="1272182"/>
            <a:ext cx="53979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3600" b="1" i="1" dirty="0">
                <a:solidFill>
                  <a:schemeClr val="bg1"/>
                </a:solidFill>
              </a:rPr>
              <a:t>Europe’s air quality status </a:t>
            </a:r>
            <a:endParaRPr lang="en-ES" sz="36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161692-7994-5A8A-ECB7-5234E19BA591}"/>
              </a:ext>
            </a:extLst>
          </p:cNvPr>
          <p:cNvSpPr txBox="1"/>
          <p:nvPr/>
        </p:nvSpPr>
        <p:spPr>
          <a:xfrm rot="16200000">
            <a:off x="-594567" y="1475045"/>
            <a:ext cx="1329484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t-BR" dirty="0"/>
          </a:p>
          <a:p>
            <a:r>
              <a:rPr lang="en-GB" sz="1100" b="0" i="0" dirty="0">
                <a:solidFill>
                  <a:srgbClr val="FFFFFF"/>
                </a:solidFill>
                <a:effectLst/>
                <a:latin typeface="Open Sans" panose="020B0606030504020204" pitchFamily="34" charset="0"/>
              </a:rPr>
              <a:t>© Jaume Targa</a:t>
            </a:r>
            <a:endParaRPr lang="en-GB" sz="1100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3C91EC9-50D5-8F06-B900-0ECD2A20BB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924" y="6646104"/>
            <a:ext cx="2160000" cy="434436"/>
          </a:xfrm>
          <a:prstGeom prst="rect">
            <a:avLst/>
          </a:prstGeom>
        </p:spPr>
      </p:pic>
      <p:pic>
        <p:nvPicPr>
          <p:cNvPr id="11" name="Picture 2" descr="C:\Users\User\Dropbox\4sfera_sharepoint\000-4sferaCorporatiu\Logos\4SFERA_Original.png">
            <a:extLst>
              <a:ext uri="{FF2B5EF4-FFF2-40B4-BE49-F238E27FC236}">
                <a16:creationId xmlns:a16="http://schemas.microsoft.com/office/drawing/2014/main" id="{65B14575-9222-F8F5-6EF2-D0844FBB8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63244" y="6172366"/>
            <a:ext cx="1295748" cy="475989"/>
          </a:xfrm>
          <a:prstGeom prst="rect">
            <a:avLst/>
          </a:prstGeom>
          <a:noFill/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9B4972F-05A7-E090-7F46-212F11F1A6F8}"/>
              </a:ext>
            </a:extLst>
          </p:cNvPr>
          <p:cNvSpPr txBox="1">
            <a:spLocks/>
          </p:cNvSpPr>
          <p:nvPr/>
        </p:nvSpPr>
        <p:spPr>
          <a:xfrm>
            <a:off x="339480" y="6205977"/>
            <a:ext cx="9408477" cy="1188381"/>
          </a:xfrm>
          <a:prstGeom prst="rect">
            <a:avLst/>
          </a:prstGeom>
        </p:spPr>
        <p:txBody>
          <a:bodyPr/>
          <a:lstStyle>
            <a:lvl1pPr marL="200471" indent="-200471" algn="l" defTabSz="801884" rtl="0" eaLnBrk="1" latinLnBrk="0" hangingPunct="1">
              <a:lnSpc>
                <a:spcPct val="90000"/>
              </a:lnSpc>
              <a:spcBef>
                <a:spcPts val="877"/>
              </a:spcBef>
              <a:buFont typeface="Arial"/>
              <a:buChar char="•"/>
              <a:defRPr sz="24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1413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2355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7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03295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4238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05179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6122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7063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08005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1800" b="1" dirty="0">
                <a:solidFill>
                  <a:schemeClr val="bg1"/>
                </a:solidFill>
              </a:rPr>
              <a:t>Jaume Targa </a:t>
            </a:r>
            <a:r>
              <a:rPr lang="en-GB" sz="1800" b="1" dirty="0" err="1">
                <a:solidFill>
                  <a:schemeClr val="bg1"/>
                </a:solidFill>
              </a:rPr>
              <a:t>Ballesta</a:t>
            </a:r>
            <a:r>
              <a:rPr lang="en-GB" sz="1800" b="1" dirty="0">
                <a:solidFill>
                  <a:schemeClr val="bg1"/>
                </a:solidFill>
              </a:rPr>
              <a:t>, AQ Expert, 4sfera (ETC/HE)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GB" sz="1800" b="1" dirty="0">
                <a:solidFill>
                  <a:schemeClr val="bg1"/>
                </a:solidFill>
              </a:rPr>
              <a:t>Alberto González Ortiz, AQ Expert, EEA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GB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365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Europe’s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air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quality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status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EFD2228-1604-233A-060F-D5B85CAFE127}"/>
              </a:ext>
            </a:extLst>
          </p:cNvPr>
          <p:cNvSpPr txBox="1">
            <a:spLocks/>
          </p:cNvSpPr>
          <p:nvPr/>
        </p:nvSpPr>
        <p:spPr>
          <a:xfrm>
            <a:off x="641667" y="1652761"/>
            <a:ext cx="9408477" cy="4941712"/>
          </a:xfrm>
          <a:prstGeom prst="rect">
            <a:avLst/>
          </a:prstGeom>
        </p:spPr>
        <p:txBody>
          <a:bodyPr/>
          <a:lstStyle>
            <a:lvl1pPr marL="200471" indent="-200471" algn="l" defTabSz="801884" rtl="0" eaLnBrk="1" latinLnBrk="0" hangingPunct="1">
              <a:lnSpc>
                <a:spcPct val="90000"/>
              </a:lnSpc>
              <a:spcBef>
                <a:spcPts val="877"/>
              </a:spcBef>
              <a:buFont typeface="Arial"/>
              <a:buChar char="•"/>
              <a:defRPr sz="24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1413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2355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7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03295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4238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05179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6122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7063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08005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3200" dirty="0"/>
              <a:t>Every year, European Environment Agency (EEA) updates the information previously presented in the Air Quality in Europe report</a:t>
            </a:r>
          </a:p>
          <a:p>
            <a:pPr>
              <a:spcAft>
                <a:spcPts val="1200"/>
              </a:spcAft>
            </a:pPr>
            <a:r>
              <a:rPr lang="en-GB" sz="3200" dirty="0"/>
              <a:t>This is done with support from 4sfera Innova &amp; NILU (ETC/HE)</a:t>
            </a:r>
          </a:p>
          <a:p>
            <a:pPr>
              <a:spcAft>
                <a:spcPts val="1200"/>
              </a:spcAft>
            </a:pPr>
            <a:endParaRPr lang="en-GB" sz="3200" dirty="0"/>
          </a:p>
          <a:p>
            <a:pPr>
              <a:spcAft>
                <a:spcPts val="1200"/>
              </a:spcAft>
            </a:pPr>
            <a:r>
              <a:rPr lang="en-GB" sz="3200" dirty="0"/>
              <a:t>EEA focused on </a:t>
            </a:r>
            <a:r>
              <a:rPr lang="en-GB" sz="3200" dirty="0">
                <a:solidFill>
                  <a:srgbClr val="007635"/>
                </a:solidFill>
              </a:rPr>
              <a:t>assessment</a:t>
            </a:r>
            <a:r>
              <a:rPr lang="en-GB" sz="3200" dirty="0"/>
              <a:t>, </a:t>
            </a:r>
            <a:r>
              <a:rPr lang="en-GB" sz="3200" b="1" dirty="0"/>
              <a:t>not compliance checking, </a:t>
            </a:r>
            <a:r>
              <a:rPr lang="en-GB" sz="3200" dirty="0"/>
              <a:t>taking into account EU legislation &amp; WHO guidelines</a:t>
            </a:r>
          </a:p>
          <a:p>
            <a:pPr>
              <a:spcAft>
                <a:spcPts val="1200"/>
              </a:spcAft>
            </a:pPr>
            <a:endParaRPr lang="en-GB" sz="3200" b="1" dirty="0"/>
          </a:p>
        </p:txBody>
      </p:sp>
      <p:pic>
        <p:nvPicPr>
          <p:cNvPr id="24" name="Picture 2" descr="C:\Users\User\Dropbox\4sfera_sharepoint\000-4sferaCorporatiu\Logos\4SFERA_Original.png">
            <a:extLst>
              <a:ext uri="{FF2B5EF4-FFF2-40B4-BE49-F238E27FC236}">
                <a16:creationId xmlns:a16="http://schemas.microsoft.com/office/drawing/2014/main" id="{F46FF4BC-3BBC-FBA2-F7D0-D1C0AD66B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31" y="6730729"/>
            <a:ext cx="1295748" cy="475989"/>
          </a:xfrm>
          <a:prstGeom prst="rect">
            <a:avLst/>
          </a:prstGeom>
          <a:noFill/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D7495AD-17A7-4918-57D8-657AC0E523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498" y="6730729"/>
            <a:ext cx="2788426" cy="56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167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Europe’s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air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quality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status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EFD2228-1604-233A-060F-D5B85CAFE127}"/>
              </a:ext>
            </a:extLst>
          </p:cNvPr>
          <p:cNvSpPr txBox="1">
            <a:spLocks/>
          </p:cNvSpPr>
          <p:nvPr/>
        </p:nvSpPr>
        <p:spPr>
          <a:xfrm>
            <a:off x="641667" y="1652761"/>
            <a:ext cx="9485313" cy="4941712"/>
          </a:xfrm>
          <a:prstGeom prst="rect">
            <a:avLst/>
          </a:prstGeom>
        </p:spPr>
        <p:txBody>
          <a:bodyPr/>
          <a:lstStyle>
            <a:lvl1pPr marL="200471" indent="-200471" algn="l" defTabSz="801884" rtl="0" eaLnBrk="1" latinLnBrk="0" hangingPunct="1">
              <a:lnSpc>
                <a:spcPct val="90000"/>
              </a:lnSpc>
              <a:spcBef>
                <a:spcPts val="877"/>
              </a:spcBef>
              <a:buFont typeface="Arial"/>
              <a:buChar char="•"/>
              <a:defRPr sz="24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1413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21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2355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7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03295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4238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05179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6122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7063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08005" indent="-200471" algn="l" defTabSz="801884" rtl="0" eaLnBrk="1" latinLnBrk="0" hangingPunct="1">
              <a:lnSpc>
                <a:spcPct val="90000"/>
              </a:lnSpc>
              <a:spcBef>
                <a:spcPts val="439"/>
              </a:spcBef>
              <a:buFont typeface="Arial"/>
              <a:buChar char="•"/>
              <a:defRPr sz="15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3200" dirty="0"/>
              <a:t>Latest briefings based on validated 2021 and up-to-date (UTD) 2022 </a:t>
            </a:r>
            <a:r>
              <a:rPr lang="en-GB" sz="3200" dirty="0">
                <a:solidFill>
                  <a:srgbClr val="007635"/>
                </a:solidFill>
              </a:rPr>
              <a:t>official measurements</a:t>
            </a:r>
          </a:p>
          <a:p>
            <a:pPr>
              <a:spcAft>
                <a:spcPts val="1200"/>
              </a:spcAft>
            </a:pPr>
            <a:r>
              <a:rPr lang="en-GB" sz="3200" dirty="0"/>
              <a:t>Supported by </a:t>
            </a:r>
            <a:r>
              <a:rPr lang="en-GB" sz="3200" dirty="0">
                <a:solidFill>
                  <a:srgbClr val="007635"/>
                </a:solidFill>
              </a:rPr>
              <a:t>two</a:t>
            </a:r>
            <a:r>
              <a:rPr lang="en-GB" sz="3200" dirty="0"/>
              <a:t> </a:t>
            </a:r>
            <a:r>
              <a:rPr lang="en-GB" sz="3200" dirty="0">
                <a:solidFill>
                  <a:srgbClr val="007635"/>
                </a:solidFill>
              </a:rPr>
              <a:t>Eionet reports </a:t>
            </a:r>
            <a:r>
              <a:rPr lang="en-GB" sz="3200" dirty="0"/>
              <a:t>(</a:t>
            </a:r>
            <a:r>
              <a:rPr lang="en-GB" sz="3200" dirty="0">
                <a:hlinkClick r:id="rId3"/>
              </a:rPr>
              <a:t>ETC/EH 2023/1</a:t>
            </a:r>
            <a:r>
              <a:rPr lang="en-GB" sz="3200" dirty="0"/>
              <a:t> and </a:t>
            </a:r>
            <a:r>
              <a:rPr lang="en-GB" sz="3200" dirty="0">
                <a:hlinkClick r:id="rId4"/>
              </a:rPr>
              <a:t>ETC/EH 2023/2</a:t>
            </a:r>
            <a:r>
              <a:rPr lang="en-GB" sz="3200" dirty="0"/>
              <a:t>) produced together with the ETC/EH</a:t>
            </a:r>
          </a:p>
          <a:p>
            <a:pPr>
              <a:spcAft>
                <a:spcPts val="1200"/>
              </a:spcAft>
            </a:pPr>
            <a:r>
              <a:rPr lang="en-GB" sz="3200" dirty="0"/>
              <a:t>Main information for the </a:t>
            </a:r>
            <a:r>
              <a:rPr lang="en-GB" sz="3200" dirty="0">
                <a:solidFill>
                  <a:srgbClr val="007635"/>
                </a:solidFill>
              </a:rPr>
              <a:t>pollutants with higher </a:t>
            </a:r>
            <a:r>
              <a:rPr lang="en-GB" sz="3200" dirty="0"/>
              <a:t>health </a:t>
            </a:r>
            <a:r>
              <a:rPr lang="en-GB" sz="3200" dirty="0">
                <a:solidFill>
                  <a:srgbClr val="007635"/>
                </a:solidFill>
              </a:rPr>
              <a:t>impacts</a:t>
            </a:r>
            <a:r>
              <a:rPr lang="en-GB" sz="3200" dirty="0"/>
              <a:t> or where values above standards are more common</a:t>
            </a:r>
          </a:p>
          <a:p>
            <a:pPr>
              <a:spcAft>
                <a:spcPts val="1200"/>
              </a:spcAft>
            </a:pPr>
            <a:r>
              <a:rPr lang="en-GB" sz="3200" dirty="0"/>
              <a:t>Currently working on status reports based on validated 2022 </a:t>
            </a:r>
            <a:r>
              <a:rPr lang="en-GB" sz="2800" dirty="0"/>
              <a:t>(and UTD 2023 for beginning 2024)</a:t>
            </a:r>
          </a:p>
        </p:txBody>
      </p:sp>
      <p:pic>
        <p:nvPicPr>
          <p:cNvPr id="3" name="Picture 2" descr="C:\Users\User\Dropbox\4sfera_sharepoint\000-4sferaCorporatiu\Logos\4SFERA_Original.png">
            <a:extLst>
              <a:ext uri="{FF2B5EF4-FFF2-40B4-BE49-F238E27FC236}">
                <a16:creationId xmlns:a16="http://schemas.microsoft.com/office/drawing/2014/main" id="{D8E55F9C-D069-9C9B-06B5-CDD272FC7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31" y="6730729"/>
            <a:ext cx="1295748" cy="475989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6A52BB0-5D03-E1FC-0088-AB88950E92E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498" y="6730729"/>
            <a:ext cx="2788426" cy="56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59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Air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Quality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Standards</a:t>
            </a:r>
            <a:endParaRPr lang="es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5" name="Content Placeholder 5">
            <a:extLst>
              <a:ext uri="{FF2B5EF4-FFF2-40B4-BE49-F238E27FC236}">
                <a16:creationId xmlns:a16="http://schemas.microsoft.com/office/drawing/2014/main" id="{FE48A28D-4A99-6769-DC40-DDA54693DD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13"/>
          <a:stretch/>
        </p:blipFill>
        <p:spPr>
          <a:xfrm>
            <a:off x="5616198" y="2168446"/>
            <a:ext cx="4756395" cy="33398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6A7343A-141A-67A9-5220-D4DF4F081F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9203"/>
          <a:stretch/>
        </p:blipFill>
        <p:spPr>
          <a:xfrm>
            <a:off x="464431" y="2101536"/>
            <a:ext cx="5053662" cy="390451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35F9EB9-C4AA-5298-1973-C2490452A3CC}"/>
              </a:ext>
            </a:extLst>
          </p:cNvPr>
          <p:cNvSpPr txBox="1"/>
          <p:nvPr/>
        </p:nvSpPr>
        <p:spPr>
          <a:xfrm>
            <a:off x="1220491" y="1544720"/>
            <a:ext cx="3521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limit and target values</a:t>
            </a:r>
            <a:endParaRPr lang="en-DK" sz="2000" dirty="0">
              <a:solidFill>
                <a:srgbClr val="0076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05CCBB-2764-A5BD-4391-34BDA5B13012}"/>
              </a:ext>
            </a:extLst>
          </p:cNvPr>
          <p:cNvSpPr txBox="1"/>
          <p:nvPr/>
        </p:nvSpPr>
        <p:spPr>
          <a:xfrm>
            <a:off x="6077653" y="1566497"/>
            <a:ext cx="3521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 guideline levels</a:t>
            </a:r>
            <a:endParaRPr lang="en-DK" sz="2000" dirty="0">
              <a:solidFill>
                <a:srgbClr val="0076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DAF6688-5F29-EE02-11CB-EFE886224434}"/>
              </a:ext>
            </a:extLst>
          </p:cNvPr>
          <p:cNvSpPr/>
          <p:nvPr/>
        </p:nvSpPr>
        <p:spPr>
          <a:xfrm>
            <a:off x="562536" y="2403785"/>
            <a:ext cx="4828614" cy="517671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397EAA7-27AE-E3B6-191C-0A4F23B01BC5}"/>
              </a:ext>
            </a:extLst>
          </p:cNvPr>
          <p:cNvSpPr/>
          <p:nvPr/>
        </p:nvSpPr>
        <p:spPr>
          <a:xfrm>
            <a:off x="5689566" y="2462997"/>
            <a:ext cx="4537816" cy="680253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1834348-023F-9BE8-5280-BEBB1C2F7DC2}"/>
              </a:ext>
            </a:extLst>
          </p:cNvPr>
          <p:cNvSpPr/>
          <p:nvPr/>
        </p:nvSpPr>
        <p:spPr>
          <a:xfrm>
            <a:off x="562536" y="2939653"/>
            <a:ext cx="4828614" cy="62904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549D00-8866-20E0-06D7-2C9859725023}"/>
              </a:ext>
            </a:extLst>
          </p:cNvPr>
          <p:cNvSpPr/>
          <p:nvPr/>
        </p:nvSpPr>
        <p:spPr>
          <a:xfrm>
            <a:off x="5689566" y="3143250"/>
            <a:ext cx="4537816" cy="762000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pic>
        <p:nvPicPr>
          <p:cNvPr id="3" name="Picture 2" descr="C:\Users\User\Dropbox\4sfera_sharepoint\000-4sferaCorporatiu\Logos\4SFERA_Original.png">
            <a:extLst>
              <a:ext uri="{FF2B5EF4-FFF2-40B4-BE49-F238E27FC236}">
                <a16:creationId xmlns:a16="http://schemas.microsoft.com/office/drawing/2014/main" id="{AEA502C5-F595-51BF-5DAD-369102225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31" y="6730729"/>
            <a:ext cx="1295748" cy="475989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F73324-28AC-52A4-ED30-E2ABDE5942E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498" y="6730729"/>
            <a:ext cx="2788426" cy="56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Daily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PM</a:t>
            </a:r>
            <a:r>
              <a:rPr lang="es-ES" sz="3200" b="1" baseline="-250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10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means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in 2021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A248D5-727F-D596-CB28-A89A4AF71C2A}"/>
              </a:ext>
            </a:extLst>
          </p:cNvPr>
          <p:cNvSpPr/>
          <p:nvPr/>
        </p:nvSpPr>
        <p:spPr>
          <a:xfrm>
            <a:off x="2359260" y="6111786"/>
            <a:ext cx="1828800" cy="1291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E44797-8F41-A3D2-E1B7-1C36A0866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073" y="1395066"/>
            <a:ext cx="4962841" cy="4956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0E92DD-F29C-A1C1-5935-5982638324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912" y="1443654"/>
            <a:ext cx="5105687" cy="49373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29B1C3-53B2-0308-EC86-27C852FB8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801" y="6336146"/>
            <a:ext cx="4484391" cy="105279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D4D813C-2CE1-B744-C7E5-14C76ABFE427}"/>
              </a:ext>
            </a:extLst>
          </p:cNvPr>
          <p:cNvSpPr txBox="1"/>
          <p:nvPr/>
        </p:nvSpPr>
        <p:spPr>
          <a:xfrm>
            <a:off x="5673622" y="6473076"/>
            <a:ext cx="50112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 EU MS 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 other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 reporting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countries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 had concentrations above the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daily LV</a:t>
            </a:r>
          </a:p>
          <a:p>
            <a:endParaRPr lang="en-GB" sz="1400" dirty="0">
              <a:solidFill>
                <a:srgbClr val="0076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countries are above WHO annual guideline of 15 ugm-3</a:t>
            </a:r>
          </a:p>
          <a:p>
            <a:endParaRPr lang="en-DK" sz="1400" dirty="0">
              <a:solidFill>
                <a:srgbClr val="0076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2620E07-F4AE-590C-DE59-EEEA44D81017}"/>
              </a:ext>
            </a:extLst>
          </p:cNvPr>
          <p:cNvCxnSpPr>
            <a:cxnSpLocks/>
          </p:cNvCxnSpPr>
          <p:nvPr/>
        </p:nvCxnSpPr>
        <p:spPr>
          <a:xfrm flipV="1">
            <a:off x="6541477" y="1443654"/>
            <a:ext cx="0" cy="4441331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7C53A12-3A03-EA80-EEF2-E60FD24ED8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753" y="1537262"/>
            <a:ext cx="2160000" cy="43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76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868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Daily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PM</a:t>
            </a:r>
            <a:r>
              <a:rPr lang="es-ES" sz="3200" b="1" baseline="-250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10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mean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evolution</a:t>
            </a:r>
            <a:endParaRPr lang="es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6" name="Picture 15" descr="A screenshot of a graph&#10;&#10;Description automatically generated">
            <a:extLst>
              <a:ext uri="{FF2B5EF4-FFF2-40B4-BE49-F238E27FC236}">
                <a16:creationId xmlns:a16="http://schemas.microsoft.com/office/drawing/2014/main" id="{965F9C77-3589-0BCA-D08D-3FBF6C5C5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722" y="1343875"/>
            <a:ext cx="10028368" cy="535089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FAEF4AF-8BE2-8C9B-8AC3-B79FCAF33E87}"/>
              </a:ext>
            </a:extLst>
          </p:cNvPr>
          <p:cNvSpPr txBox="1"/>
          <p:nvPr/>
        </p:nvSpPr>
        <p:spPr>
          <a:xfrm>
            <a:off x="298889" y="6563960"/>
            <a:ext cx="97154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ES" sz="1100" dirty="0"/>
              <a:t>https://eeadmz1-cws-wp-air02.azurewebsites.net/index.php/users-corner/statistical-viewer/</a:t>
            </a:r>
          </a:p>
        </p:txBody>
      </p:sp>
      <p:pic>
        <p:nvPicPr>
          <p:cNvPr id="21" name="Picture 2" descr="C:\Users\User\Dropbox\4sfera_sharepoint\000-4sferaCorporatiu\Logos\4SFERA_Original.png">
            <a:extLst>
              <a:ext uri="{FF2B5EF4-FFF2-40B4-BE49-F238E27FC236}">
                <a16:creationId xmlns:a16="http://schemas.microsoft.com/office/drawing/2014/main" id="{C8811FC8-BFC5-5734-7A19-993319474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846" y="6853824"/>
            <a:ext cx="1295748" cy="475989"/>
          </a:xfrm>
          <a:prstGeom prst="rect">
            <a:avLst/>
          </a:prstGeom>
          <a:noFill/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FED4A2D-AF9A-78C3-9CF9-18A01EB341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498" y="6730729"/>
            <a:ext cx="2788426" cy="5608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008842-C2AD-A4F7-3E58-965C564537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0115" y="3999124"/>
            <a:ext cx="4192191" cy="279479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CC98E3-F067-DB11-82A2-979800F39E0D}"/>
              </a:ext>
            </a:extLst>
          </p:cNvPr>
          <p:cNvCxnSpPr>
            <a:cxnSpLocks/>
          </p:cNvCxnSpPr>
          <p:nvPr/>
        </p:nvCxnSpPr>
        <p:spPr>
          <a:xfrm flipH="1">
            <a:off x="753762" y="6107407"/>
            <a:ext cx="4732638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7108987-A153-53CE-D511-3D34A0CF31FF}"/>
              </a:ext>
            </a:extLst>
          </p:cNvPr>
          <p:cNvCxnSpPr>
            <a:cxnSpLocks/>
          </p:cNvCxnSpPr>
          <p:nvPr/>
        </p:nvCxnSpPr>
        <p:spPr>
          <a:xfrm flipH="1">
            <a:off x="741405" y="5802607"/>
            <a:ext cx="4732638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142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1" y="693735"/>
            <a:ext cx="7325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Annual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PM</a:t>
            </a:r>
            <a:r>
              <a:rPr lang="es-ES" sz="3200" b="1" baseline="-250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2.5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means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in 2021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C141B0-EBB5-CE39-EA4E-FF4396DA500E}"/>
              </a:ext>
            </a:extLst>
          </p:cNvPr>
          <p:cNvSpPr/>
          <p:nvPr/>
        </p:nvSpPr>
        <p:spPr>
          <a:xfrm>
            <a:off x="2267751" y="5977991"/>
            <a:ext cx="1828800" cy="1291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6500AD-6474-074A-47B7-A21C36C39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64" y="1327209"/>
            <a:ext cx="4950226" cy="4982370"/>
          </a:xfrm>
          <a:prstGeom prst="rect">
            <a:avLst/>
          </a:prstGeom>
        </p:spPr>
      </p:pic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7D8B4F95-F54E-AC2A-C152-E6F1B5C212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27" y="6309579"/>
            <a:ext cx="4514660" cy="9151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C6E5C5-A5D7-A02F-5C56-13DFED4114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7701" y="1341971"/>
            <a:ext cx="4905256" cy="49052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6874348-E04B-255D-EA8F-74428089BC30}"/>
              </a:ext>
            </a:extLst>
          </p:cNvPr>
          <p:cNvSpPr txBox="1"/>
          <p:nvPr/>
        </p:nvSpPr>
        <p:spPr>
          <a:xfrm>
            <a:off x="5335631" y="6256159"/>
            <a:ext cx="5011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 EU MS 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 other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 reporting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countries</a:t>
            </a: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 had concentrations above the </a:t>
            </a:r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 annual LV</a:t>
            </a:r>
            <a:endParaRPr lang="en-DK" sz="1400" dirty="0">
              <a:solidFill>
                <a:srgbClr val="0076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BB92646-F701-CB15-94E8-F27FD7DE45F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485" y="6835459"/>
            <a:ext cx="2160000" cy="43443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AA2AFF4-6D93-5740-DD44-61F98409D119}"/>
              </a:ext>
            </a:extLst>
          </p:cNvPr>
          <p:cNvSpPr txBox="1"/>
          <p:nvPr/>
        </p:nvSpPr>
        <p:spPr>
          <a:xfrm>
            <a:off x="5328187" y="6767155"/>
            <a:ext cx="50112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76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countries are above WHO annual guideline of 5 ugm-3</a:t>
            </a:r>
          </a:p>
        </p:txBody>
      </p:sp>
    </p:spTree>
    <p:extLst>
      <p:ext uri="{BB962C8B-B14F-4D97-AF65-F5344CB8AC3E}">
        <p14:creationId xmlns:p14="http://schemas.microsoft.com/office/powerpoint/2010/main" val="3475134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64430" y="693735"/>
            <a:ext cx="80736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Daily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PM</a:t>
            </a:r>
            <a:r>
              <a:rPr lang="es-ES" sz="3200" b="1" baseline="-25000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2,5</a:t>
            </a:r>
            <a:r>
              <a:rPr lang="es-ES" sz="3200" b="1" dirty="0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 mean </a:t>
            </a:r>
            <a:r>
              <a:rPr lang="es-ES" sz="3200" b="1" dirty="0" err="1">
                <a:solidFill>
                  <a:srgbClr val="0084F2"/>
                </a:solidFill>
                <a:latin typeface="Calibri" charset="0"/>
                <a:ea typeface="Calibri" charset="0"/>
                <a:cs typeface="Calibri" charset="0"/>
              </a:rPr>
              <a:t>evolution</a:t>
            </a:r>
            <a:endParaRPr lang="es-ES" sz="3200" b="1" dirty="0">
              <a:solidFill>
                <a:srgbClr val="0084F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6" name="Picture 5" descr="A screenshot of a graph&#10;&#10;Description automatically generated">
            <a:extLst>
              <a:ext uri="{FF2B5EF4-FFF2-40B4-BE49-F238E27FC236}">
                <a16:creationId xmlns:a16="http://schemas.microsoft.com/office/drawing/2014/main" id="{C8B60905-1B7E-4B77-5A6C-9F3BFFC8C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071" y="1324094"/>
            <a:ext cx="10055669" cy="53654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1E7FB4-CACB-B0ED-C9FF-7637FD7E071D}"/>
              </a:ext>
            </a:extLst>
          </p:cNvPr>
          <p:cNvSpPr txBox="1"/>
          <p:nvPr/>
        </p:nvSpPr>
        <p:spPr>
          <a:xfrm>
            <a:off x="318071" y="6558746"/>
            <a:ext cx="97154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ES" sz="1050" dirty="0"/>
              <a:t>https://eeadmz1-cws-wp-air02.azurewebsites.net/index.php/users-corner/statistical-viewer/</a:t>
            </a:r>
          </a:p>
        </p:txBody>
      </p:sp>
      <p:pic>
        <p:nvPicPr>
          <p:cNvPr id="3" name="Picture 2" descr="C:\Users\User\Dropbox\4sfera_sharepoint\000-4sferaCorporatiu\Logos\4SFERA_Original.png">
            <a:extLst>
              <a:ext uri="{FF2B5EF4-FFF2-40B4-BE49-F238E27FC236}">
                <a16:creationId xmlns:a16="http://schemas.microsoft.com/office/drawing/2014/main" id="{A66F2582-4CE8-C211-502E-CD456A5DD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829" y="6919926"/>
            <a:ext cx="1295748" cy="475989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63FDEB-5E79-E390-BE6F-8D8A46AB5E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8940" y="3917322"/>
            <a:ext cx="4457682" cy="29717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224D0D-A4E4-BFD3-9815-95FAAE5F671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481" y="6796831"/>
            <a:ext cx="2788426" cy="56083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956B7B-5AE9-DCE5-2A85-853638933F9A}"/>
              </a:ext>
            </a:extLst>
          </p:cNvPr>
          <p:cNvCxnSpPr>
            <a:cxnSpLocks/>
          </p:cNvCxnSpPr>
          <p:nvPr/>
        </p:nvCxnSpPr>
        <p:spPr>
          <a:xfrm flipH="1">
            <a:off x="743204" y="6082694"/>
            <a:ext cx="474319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13AB472-A8F6-E3F0-FF56-9A9471E071BE}"/>
              </a:ext>
            </a:extLst>
          </p:cNvPr>
          <p:cNvCxnSpPr>
            <a:cxnSpLocks/>
          </p:cNvCxnSpPr>
          <p:nvPr/>
        </p:nvCxnSpPr>
        <p:spPr>
          <a:xfrm flipH="1">
            <a:off x="743204" y="3479537"/>
            <a:ext cx="9553418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2057C8B-474C-6E8C-0E22-0C3089B0F375}"/>
              </a:ext>
            </a:extLst>
          </p:cNvPr>
          <p:cNvCxnSpPr>
            <a:cxnSpLocks/>
          </p:cNvCxnSpPr>
          <p:nvPr/>
        </p:nvCxnSpPr>
        <p:spPr>
          <a:xfrm flipH="1">
            <a:off x="743204" y="2865818"/>
            <a:ext cx="9553418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E43B9E9-F134-3BC6-0A68-EE2B038F6AEB}"/>
              </a:ext>
            </a:extLst>
          </p:cNvPr>
          <p:cNvCxnSpPr>
            <a:cxnSpLocks/>
          </p:cNvCxnSpPr>
          <p:nvPr/>
        </p:nvCxnSpPr>
        <p:spPr>
          <a:xfrm flipH="1">
            <a:off x="743204" y="5246553"/>
            <a:ext cx="4743196" cy="0"/>
          </a:xfrm>
          <a:prstGeom prst="line">
            <a:avLst/>
          </a:prstGeom>
          <a:ln w="12700">
            <a:solidFill>
              <a:srgbClr val="FF0000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3382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569</Words>
  <Application>Microsoft Macintosh PowerPoint</Application>
  <PresentationFormat>Custom</PresentationFormat>
  <Paragraphs>96</Paragraphs>
  <Slides>18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Century Gothic</vt:lpstr>
      <vt:lpstr>Open Sans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Jaume Targa</cp:lastModifiedBy>
  <cp:revision>61</cp:revision>
  <cp:lastPrinted>2019-09-05T08:25:03Z</cp:lastPrinted>
  <dcterms:created xsi:type="dcterms:W3CDTF">2019-07-24T12:32:21Z</dcterms:created>
  <dcterms:modified xsi:type="dcterms:W3CDTF">2023-10-24T14:06:16Z</dcterms:modified>
</cp:coreProperties>
</file>