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26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0" r:id="rId1"/>
  </p:sldMasterIdLst>
  <p:notesMasterIdLst>
    <p:notesMasterId r:id="rId12"/>
  </p:notesMasterIdLst>
  <p:handoutMasterIdLst>
    <p:handoutMasterId r:id="rId13"/>
  </p:handoutMasterIdLst>
  <p:sldIdLst>
    <p:sldId id="260" r:id="rId2"/>
    <p:sldId id="274" r:id="rId3"/>
    <p:sldId id="265" r:id="rId4"/>
    <p:sldId id="266" r:id="rId5"/>
    <p:sldId id="269" r:id="rId6"/>
    <p:sldId id="270" r:id="rId7"/>
    <p:sldId id="275" r:id="rId8"/>
    <p:sldId id="271" r:id="rId9"/>
    <p:sldId id="272" r:id="rId10"/>
    <p:sldId id="273" r:id="rId11"/>
  </p:sldIdLst>
  <p:sldSz cx="10691813" cy="7559675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2"/>
    <a:srgbClr val="75E1C1"/>
    <a:srgbClr val="4CBCC7"/>
    <a:srgbClr val="40B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5"/>
    <p:restoredTop sz="93792" autoAdjust="0"/>
  </p:normalViewPr>
  <p:slideViewPr>
    <p:cSldViewPr snapToGrid="0" snapToObjects="1">
      <p:cViewPr varScale="1">
        <p:scale>
          <a:sx n="120" d="100"/>
          <a:sy n="120" d="100"/>
        </p:scale>
        <p:origin x="5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98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EF572-88AF-DA4C-B670-BE2C4F4A615C}" type="datetimeFigureOut">
              <a:rPr lang="es-ES_tradnl" smtClean="0"/>
              <a:t>16/10/2023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D76BA-2090-6542-861A-06F754986E9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0578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FC9D-32A3-B147-B728-62D46001E769}" type="datetimeFigureOut">
              <a:rPr lang="es-ES_tradnl" smtClean="0"/>
              <a:t>16/10/2023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FA22A-D608-9C4C-82FF-FBC6FE41C52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0979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3540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90717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69526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1438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1917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8342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424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3863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389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90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7"/>
          <p:cNvSpPr/>
          <p:nvPr userDrawn="1"/>
        </p:nvSpPr>
        <p:spPr>
          <a:xfrm>
            <a:off x="-103239" y="0"/>
            <a:ext cx="10958051" cy="767899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r>
              <a:rPr lang="ca-ES" sz="1800" b="0" i="0" kern="1200" dirty="0">
                <a:solidFill>
                  <a:srgbClr val="0084F2"/>
                </a:solidFill>
                <a:effectLst/>
                <a:latin typeface="Century Gothic" panose="020B0502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26-27 d'octubre 2023 | Fira Sabadell</a:t>
            </a:r>
            <a:endParaRPr lang="ca-ES" sz="3200" b="0" i="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79" y="2025192"/>
            <a:ext cx="5433497" cy="231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92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304800" y="1325463"/>
            <a:ext cx="10073640" cy="60232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Imat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  <p:cxnSp>
        <p:nvCxnSpPr>
          <p:cNvPr id="11" name="Conector recto 16"/>
          <p:cNvCxnSpPr/>
          <p:nvPr userDrawn="1"/>
        </p:nvCxnSpPr>
        <p:spPr>
          <a:xfrm>
            <a:off x="304800" y="1325461"/>
            <a:ext cx="10073640" cy="2934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90294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284479" y="1325462"/>
            <a:ext cx="10149841" cy="587920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17" name="Conector recto 16"/>
          <p:cNvCxnSpPr/>
          <p:nvPr userDrawn="1"/>
        </p:nvCxnSpPr>
        <p:spPr>
          <a:xfrm flipV="1">
            <a:off x="284479" y="1291905"/>
            <a:ext cx="10149841" cy="33556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t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8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93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3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452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19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665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496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949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454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F1D6-9A46-44BC-B396-2A4C6444833D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54E5D-9C26-4D43-96B6-81F72A7CB0EC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tge 1"/>
          <p:cNvPicPr>
            <a:picLocks noChangeAspect="1"/>
          </p:cNvPicPr>
          <p:nvPr userDrawn="1"/>
        </p:nvPicPr>
        <p:blipFill rotWithShape="1">
          <a:blip r:embed="rId16"/>
          <a:srcRect l="14963" t="1" r="20843" b="4563"/>
          <a:stretch/>
        </p:blipFill>
        <p:spPr>
          <a:xfrm>
            <a:off x="-60960" y="1"/>
            <a:ext cx="10789920" cy="760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3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662" r:id="rId14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jpeg"/><Relationship Id="rId18" Type="http://schemas.openxmlformats.org/officeDocument/2006/relationships/image" Target="../media/image40.png"/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8.jpe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pn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19" Type="http://schemas.openxmlformats.org/officeDocument/2006/relationships/image" Target="../media/image41.png"/><Relationship Id="rId4" Type="http://schemas.openxmlformats.org/officeDocument/2006/relationships/image" Target="../media/image26.jpg"/><Relationship Id="rId9" Type="http://schemas.openxmlformats.org/officeDocument/2006/relationships/image" Target="../media/image31.jpeg"/><Relationship Id="rId1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5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91440" y="5486401"/>
            <a:ext cx="10959737" cy="12900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363769" y="5718286"/>
            <a:ext cx="9626053" cy="96436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s-ES" sz="4000" b="1" dirty="0" err="1" smtClean="0">
                <a:latin typeface="Calibri" charset="0"/>
                <a:cs typeface="Calibri" charset="0"/>
              </a:rPr>
              <a:t>Com</a:t>
            </a:r>
            <a:r>
              <a:rPr lang="es-ES" sz="4000" b="1" dirty="0" smtClean="0">
                <a:latin typeface="Calibri" charset="0"/>
                <a:cs typeface="Calibri" charset="0"/>
              </a:rPr>
              <a:t> afecta la </a:t>
            </a:r>
            <a:r>
              <a:rPr lang="es-ES" sz="4000" b="1" dirty="0" err="1" smtClean="0">
                <a:latin typeface="Calibri" charset="0"/>
                <a:cs typeface="Calibri" charset="0"/>
              </a:rPr>
              <a:t>qualitat</a:t>
            </a:r>
            <a:r>
              <a:rPr lang="es-ES" sz="4000" b="1" dirty="0" smtClean="0">
                <a:latin typeface="Calibri" charset="0"/>
                <a:cs typeface="Calibri" charset="0"/>
              </a:rPr>
              <a:t> de </a:t>
            </a:r>
            <a:r>
              <a:rPr lang="es-ES" sz="4000" b="1" smtClean="0">
                <a:latin typeface="Calibri" charset="0"/>
                <a:cs typeface="Calibri" charset="0"/>
              </a:rPr>
              <a:t>l’aire </a:t>
            </a:r>
            <a:r>
              <a:rPr lang="es-ES" sz="4000" b="1" dirty="0" smtClean="0">
                <a:latin typeface="Calibri" charset="0"/>
                <a:cs typeface="Calibri" charset="0"/>
              </a:rPr>
              <a:t>al </a:t>
            </a:r>
            <a:r>
              <a:rPr lang="es-ES" sz="4000" b="1" dirty="0" err="1" smtClean="0">
                <a:latin typeface="Calibri" charset="0"/>
                <a:cs typeface="Calibri" charset="0"/>
              </a:rPr>
              <a:t>cervell</a:t>
            </a:r>
            <a:r>
              <a:rPr lang="es-ES" sz="4000" b="1" dirty="0" smtClean="0">
                <a:latin typeface="Calibri" charset="0"/>
                <a:cs typeface="Calibri" charset="0"/>
              </a:rPr>
              <a:t>?</a:t>
            </a:r>
            <a:r>
              <a:rPr lang="es-ES" sz="2800" b="1" dirty="0" smtClean="0">
                <a:latin typeface="Calibri" charset="0"/>
                <a:cs typeface="Calibri" charset="0"/>
              </a:rPr>
              <a:t/>
            </a:r>
            <a:br>
              <a:rPr lang="es-ES" sz="2800" b="1" dirty="0" smtClean="0">
                <a:latin typeface="Calibri" charset="0"/>
                <a:cs typeface="Calibri" charset="0"/>
              </a:rPr>
            </a:br>
            <a:r>
              <a:rPr lang="es-ES" sz="2400" b="1" dirty="0" smtClean="0">
                <a:latin typeface="Calibri" charset="0"/>
                <a:cs typeface="Calibri" charset="0"/>
              </a:rPr>
              <a:t>Natàlia </a:t>
            </a:r>
            <a:r>
              <a:rPr lang="es-ES" sz="2400" b="1" dirty="0" err="1" smtClean="0">
                <a:latin typeface="Calibri" charset="0"/>
                <a:cs typeface="Calibri" charset="0"/>
              </a:rPr>
              <a:t>Vilor</a:t>
            </a:r>
            <a:r>
              <a:rPr lang="es-ES" sz="2400" b="1" dirty="0" smtClean="0">
                <a:latin typeface="Calibri" charset="0"/>
                <a:cs typeface="Calibri" charset="0"/>
              </a:rPr>
              <a:t>-Tejedor, </a:t>
            </a:r>
            <a:r>
              <a:rPr lang="es-ES" sz="2400" b="1" dirty="0" err="1" smtClean="0">
                <a:latin typeface="Calibri" charset="0"/>
                <a:cs typeface="Calibri" charset="0"/>
              </a:rPr>
              <a:t>BarcelonaBeta</a:t>
            </a:r>
            <a:r>
              <a:rPr lang="es-ES" sz="2400" b="1" dirty="0" smtClean="0">
                <a:latin typeface="Calibri" charset="0"/>
                <a:cs typeface="Calibri" charset="0"/>
              </a:rPr>
              <a:t> </a:t>
            </a:r>
            <a:r>
              <a:rPr lang="es-ES" sz="2400" b="1" dirty="0" err="1" smtClean="0">
                <a:latin typeface="Calibri" charset="0"/>
                <a:cs typeface="Calibri" charset="0"/>
              </a:rPr>
              <a:t>Brain</a:t>
            </a:r>
            <a:r>
              <a:rPr lang="es-ES" sz="2400" b="1" dirty="0" smtClean="0">
                <a:latin typeface="Calibri" charset="0"/>
                <a:cs typeface="Calibri" charset="0"/>
              </a:rPr>
              <a:t> </a:t>
            </a:r>
            <a:r>
              <a:rPr lang="es-ES" sz="2400" b="1" dirty="0" err="1" smtClean="0">
                <a:latin typeface="Calibri" charset="0"/>
                <a:cs typeface="Calibri" charset="0"/>
              </a:rPr>
              <a:t>Research</a:t>
            </a:r>
            <a:r>
              <a:rPr lang="es-ES" sz="2400" b="1" dirty="0" smtClean="0">
                <a:latin typeface="Calibri" charset="0"/>
                <a:cs typeface="Calibri" charset="0"/>
              </a:rPr>
              <a:t> Center</a:t>
            </a:r>
            <a:endParaRPr lang="es-ES_tradnl" sz="2400" b="1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" name="Gráfico 2">
            <a:extLst>
              <a:ext uri="{FF2B5EF4-FFF2-40B4-BE49-F238E27FC236}">
                <a16:creationId xmlns="" xmlns:a16="http://schemas.microsoft.com/office/drawing/2014/main" id="{A4AB3689-3794-0149-935E-2741DE11B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6132" y="6718408"/>
            <a:ext cx="6367548" cy="787919"/>
          </a:xfrm>
          <a:prstGeom prst="rect">
            <a:avLst/>
          </a:prstGeom>
        </p:spPr>
      </p:pic>
      <p:pic>
        <p:nvPicPr>
          <p:cNvPr id="6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799" y="711236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0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85064" y="1329861"/>
            <a:ext cx="10110220" cy="5985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Google Shape;366;p15">
            <a:extLst>
              <a:ext uri="{FF2B5EF4-FFF2-40B4-BE49-F238E27FC236}">
                <a16:creationId xmlns="" xmlns:a16="http://schemas.microsoft.com/office/drawing/2014/main" id="{3EF0DD97-B8E5-80E6-BD18-41B3B7D208E0}"/>
              </a:ext>
            </a:extLst>
          </p:cNvPr>
          <p:cNvSpPr txBox="1"/>
          <p:nvPr/>
        </p:nvSpPr>
        <p:spPr>
          <a:xfrm>
            <a:off x="1035325" y="4369783"/>
            <a:ext cx="8999872" cy="1005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Genetic Neuroepidemiology and Biostatistics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</a:t>
            </a:r>
            <a:b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1" i="0" u="none" strike="noStrike" cap="none" dirty="0" err="1">
                <a:latin typeface="Calibri"/>
                <a:ea typeface="Calibri"/>
                <a:cs typeface="Calibri"/>
                <a:sym typeface="Calibri"/>
              </a:rPr>
              <a:t>BarcelonaBeta</a:t>
            </a:r>
            <a:r>
              <a:rPr lang="en-US" sz="28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 Brain Research Center</a:t>
            </a:r>
            <a:br>
              <a:rPr lang="en-US" sz="2800" b="1" i="0" u="none" strike="noStrike" cap="none" dirty="0">
                <a:latin typeface="Calibri"/>
                <a:ea typeface="Calibri"/>
                <a:cs typeface="Calibri"/>
                <a:sym typeface="Calibri"/>
              </a:rPr>
            </a:br>
            <a:endParaRPr sz="2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="" xmlns:a16="http://schemas.microsoft.com/office/drawing/2014/main" id="{A9DACA55-CB1B-EE8C-4807-45D961F018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39" t="5645" r="3109" b="33615"/>
          <a:stretch/>
        </p:blipFill>
        <p:spPr>
          <a:xfrm>
            <a:off x="660722" y="2850085"/>
            <a:ext cx="5132631" cy="1878488"/>
          </a:xfrm>
          <a:prstGeom prst="rect">
            <a:avLst/>
          </a:prstGeom>
        </p:spPr>
      </p:pic>
      <p:grpSp>
        <p:nvGrpSpPr>
          <p:cNvPr id="31" name="Grupo 30">
            <a:extLst>
              <a:ext uri="{FF2B5EF4-FFF2-40B4-BE49-F238E27FC236}">
                <a16:creationId xmlns="" xmlns:a16="http://schemas.microsoft.com/office/drawing/2014/main" id="{621D3E3B-4C5A-FBAD-D48E-F3C68960921E}"/>
              </a:ext>
            </a:extLst>
          </p:cNvPr>
          <p:cNvGrpSpPr/>
          <p:nvPr/>
        </p:nvGrpSpPr>
        <p:grpSpPr>
          <a:xfrm>
            <a:off x="943138" y="6411497"/>
            <a:ext cx="8661607" cy="800650"/>
            <a:chOff x="4508494" y="9176081"/>
            <a:chExt cx="9063931" cy="836889"/>
          </a:xfrm>
        </p:grpSpPr>
        <p:pic>
          <p:nvPicPr>
            <p:cNvPr id="32" name="Imagen 31">
              <a:extLst>
                <a:ext uri="{FF2B5EF4-FFF2-40B4-BE49-F238E27FC236}">
                  <a16:creationId xmlns="" xmlns:a16="http://schemas.microsoft.com/office/drawing/2014/main" id="{06F56D12-5035-10D4-4C54-F84D435650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505" t="4785" r="3333" b="3088"/>
            <a:stretch/>
          </p:blipFill>
          <p:spPr>
            <a:xfrm>
              <a:off x="5154388" y="9277767"/>
              <a:ext cx="633691" cy="295870"/>
            </a:xfrm>
            <a:prstGeom prst="rect">
              <a:avLst/>
            </a:prstGeom>
          </p:spPr>
        </p:pic>
        <p:pic>
          <p:nvPicPr>
            <p:cNvPr id="33" name="Imagen 6">
              <a:extLst>
                <a:ext uri="{FF2B5EF4-FFF2-40B4-BE49-F238E27FC236}">
                  <a16:creationId xmlns="" xmlns:a16="http://schemas.microsoft.com/office/drawing/2014/main" id="{9FBAAF67-D9E5-AAE2-0886-DC2BE4BFE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895" y="9758601"/>
              <a:ext cx="1232084" cy="140177"/>
            </a:xfrm>
            <a:prstGeom prst="rect">
              <a:avLst/>
            </a:prstGeom>
          </p:spPr>
        </p:pic>
        <p:pic>
          <p:nvPicPr>
            <p:cNvPr id="34" name="Imagen 77">
              <a:extLst>
                <a:ext uri="{FF2B5EF4-FFF2-40B4-BE49-F238E27FC236}">
                  <a16:creationId xmlns="" xmlns:a16="http://schemas.microsoft.com/office/drawing/2014/main" id="{F52D06E3-DA03-1F7D-B8C8-26987A51F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9716" y="9264560"/>
              <a:ext cx="636573" cy="322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17" descr="Resultado de imagen de erasmus mc">
              <a:extLst>
                <a:ext uri="{FF2B5EF4-FFF2-40B4-BE49-F238E27FC236}">
                  <a16:creationId xmlns="" xmlns:a16="http://schemas.microsoft.com/office/drawing/2014/main" id="{039FB219-1DBE-867F-47CC-1D2E0AF95D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1051" y="9306496"/>
              <a:ext cx="765893" cy="295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194" descr="From epigenome towards epitranscriptome in cell fate choice ...">
              <a:extLst>
                <a:ext uri="{FF2B5EF4-FFF2-40B4-BE49-F238E27FC236}">
                  <a16:creationId xmlns="" xmlns:a16="http://schemas.microsoft.com/office/drawing/2014/main" id="{460723D0-3553-2B37-852E-0D8CD207E1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274"/>
            <a:stretch>
              <a:fillRect/>
            </a:stretch>
          </p:blipFill>
          <p:spPr bwMode="auto">
            <a:xfrm>
              <a:off x="4508494" y="9568911"/>
              <a:ext cx="1459561" cy="444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Imagen 81">
              <a:extLst>
                <a:ext uri="{FF2B5EF4-FFF2-40B4-BE49-F238E27FC236}">
                  <a16:creationId xmlns="" xmlns:a16="http://schemas.microsoft.com/office/drawing/2014/main" id="{34206EAF-45FC-EEB8-E1C5-5828B85F7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514"/>
            <a:stretch>
              <a:fillRect/>
            </a:stretch>
          </p:blipFill>
          <p:spPr bwMode="auto">
            <a:xfrm>
              <a:off x="6762048" y="9562487"/>
              <a:ext cx="2116723" cy="424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Imagen 4126">
              <a:extLst>
                <a:ext uri="{FF2B5EF4-FFF2-40B4-BE49-F238E27FC236}">
                  <a16:creationId xmlns="" xmlns:a16="http://schemas.microsoft.com/office/drawing/2014/main" id="{136D281A-C292-1D39-C46D-59ACCB279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6" b="7149"/>
            <a:stretch>
              <a:fillRect/>
            </a:stretch>
          </p:blipFill>
          <p:spPr bwMode="auto">
            <a:xfrm>
              <a:off x="10274716" y="9640574"/>
              <a:ext cx="780817" cy="341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Imagen 86">
              <a:extLst>
                <a:ext uri="{FF2B5EF4-FFF2-40B4-BE49-F238E27FC236}">
                  <a16:creationId xmlns="" xmlns:a16="http://schemas.microsoft.com/office/drawing/2014/main" id="{EB3F3583-42EC-5B50-504E-F47BDE316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1498" y="9610043"/>
              <a:ext cx="695787" cy="318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 descr="logo vector Excelencia Severo Ochoa » Free download :: Descarga ...">
              <a:extLst>
                <a:ext uri="{FF2B5EF4-FFF2-40B4-BE49-F238E27FC236}">
                  <a16:creationId xmlns="" xmlns:a16="http://schemas.microsoft.com/office/drawing/2014/main" id="{95F91AC8-B18C-45B1-894A-BEDC8983BB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82" t="7968" r="10910" b="6531"/>
            <a:stretch>
              <a:fillRect/>
            </a:stretch>
          </p:blipFill>
          <p:spPr bwMode="auto">
            <a:xfrm>
              <a:off x="8422703" y="9233245"/>
              <a:ext cx="731793" cy="394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Imagen 7">
              <a:extLst>
                <a:ext uri="{FF2B5EF4-FFF2-40B4-BE49-F238E27FC236}">
                  <a16:creationId xmlns="" xmlns:a16="http://schemas.microsoft.com/office/drawing/2014/main" id="{36B6441F-5272-ED41-377E-588429531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1508298" y="9295441"/>
              <a:ext cx="300351" cy="300351"/>
            </a:xfrm>
            <a:prstGeom prst="rect">
              <a:avLst/>
            </a:prstGeom>
          </p:spPr>
        </p:pic>
        <p:pic>
          <p:nvPicPr>
            <p:cNvPr id="42" name="Imagen 10">
              <a:extLst>
                <a:ext uri="{FF2B5EF4-FFF2-40B4-BE49-F238E27FC236}">
                  <a16:creationId xmlns="" xmlns:a16="http://schemas.microsoft.com/office/drawing/2014/main" id="{DA88110D-1029-F077-DBBA-E7096F949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0046" y="9639300"/>
              <a:ext cx="1244272" cy="341752"/>
            </a:xfrm>
            <a:prstGeom prst="rect">
              <a:avLst/>
            </a:prstGeom>
          </p:spPr>
        </p:pic>
        <p:pic>
          <p:nvPicPr>
            <p:cNvPr id="43" name="Picture 6" descr="Barcelonaβeta: Centro de investigación del Alzheimer | BBRC">
              <a:extLst>
                <a:ext uri="{FF2B5EF4-FFF2-40B4-BE49-F238E27FC236}">
                  <a16:creationId xmlns="" xmlns:a16="http://schemas.microsoft.com/office/drawing/2014/main" id="{F106D427-7081-51FC-B215-44257435C2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4493" y="9233245"/>
              <a:ext cx="1607803" cy="325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6" descr="Logotip en diferents formats - Universitat Autònoma de Barcelona - UAB  Barcelona">
              <a:extLst>
                <a:ext uri="{FF2B5EF4-FFF2-40B4-BE49-F238E27FC236}">
                  <a16:creationId xmlns="" xmlns:a16="http://schemas.microsoft.com/office/drawing/2014/main" id="{C72C3399-D368-6CF7-AA1A-BF1F7036C7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47" t="15031" r="16991" b="4074"/>
            <a:stretch/>
          </p:blipFill>
          <p:spPr bwMode="auto">
            <a:xfrm>
              <a:off x="10064903" y="9277767"/>
              <a:ext cx="493463" cy="291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8" descr="Recursos multimedia | UVic">
              <a:extLst>
                <a:ext uri="{FF2B5EF4-FFF2-40B4-BE49-F238E27FC236}">
                  <a16:creationId xmlns="" xmlns:a16="http://schemas.microsoft.com/office/drawing/2014/main" id="{DBED6694-36FE-EAEC-C4B0-585E679443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5151" y="9295441"/>
              <a:ext cx="590371" cy="25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" descr="Alzheimer Nederland rediseña su identidad">
              <a:extLst>
                <a:ext uri="{FF2B5EF4-FFF2-40B4-BE49-F238E27FC236}">
                  <a16:creationId xmlns="" xmlns:a16="http://schemas.microsoft.com/office/drawing/2014/main" id="{A7B959E6-6356-E080-05BD-7B22B0DA2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40497" y="9222870"/>
              <a:ext cx="629904" cy="459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Imagen 46">
              <a:extLst>
                <a:ext uri="{FF2B5EF4-FFF2-40B4-BE49-F238E27FC236}">
                  <a16:creationId xmlns="" xmlns:a16="http://schemas.microsoft.com/office/drawing/2014/main" id="{C977AD59-4185-78A9-9237-B991130AD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21327" y="9176081"/>
              <a:ext cx="1251098" cy="785659"/>
            </a:xfrm>
            <a:prstGeom prst="rect">
              <a:avLst/>
            </a:prstGeom>
          </p:spPr>
        </p:pic>
      </p:grpSp>
      <p:pic>
        <p:nvPicPr>
          <p:cNvPr id="48" name="Picture 2" descr="En directe - Àrea Metropolitana de Barcelona">
            <a:extLst>
              <a:ext uri="{FF2B5EF4-FFF2-40B4-BE49-F238E27FC236}">
                <a16:creationId xmlns="" xmlns:a16="http://schemas.microsoft.com/office/drawing/2014/main" id="{A0298DD8-0722-B54F-7265-A92C6D108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777" y="6727709"/>
            <a:ext cx="619368" cy="43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Google Shape;365;p15">
            <a:extLst>
              <a:ext uri="{FF2B5EF4-FFF2-40B4-BE49-F238E27FC236}">
                <a16:creationId xmlns="" xmlns:a16="http://schemas.microsoft.com/office/drawing/2014/main" id="{3A4CC9CD-C619-9326-5BB1-0998D0B6D891}"/>
              </a:ext>
            </a:extLst>
          </p:cNvPr>
          <p:cNvSpPr txBox="1"/>
          <p:nvPr/>
        </p:nvSpPr>
        <p:spPr>
          <a:xfrm>
            <a:off x="-1483747" y="1770209"/>
            <a:ext cx="14554200" cy="403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Arial"/>
              <a:buNone/>
            </a:pPr>
            <a:r>
              <a:rPr lang="en-US" sz="4800" b="1" dirty="0" err="1">
                <a:solidFill>
                  <a:srgbClr val="0084F2"/>
                </a:solidFill>
                <a:latin typeface="Calibri" charset="0"/>
                <a:cs typeface="Calibri" charset="0"/>
                <a:sym typeface="Calibri"/>
              </a:rPr>
              <a:t>Gràcies</a:t>
            </a:r>
            <a:r>
              <a:rPr lang="en-US" sz="4800" b="1" dirty="0">
                <a:solidFill>
                  <a:srgbClr val="0084F2"/>
                </a:solidFill>
                <a:latin typeface="Calibri" charset="0"/>
                <a:cs typeface="Calibri" charset="0"/>
                <a:sym typeface="Calibri"/>
              </a:rPr>
              <a:t> per la seva </a:t>
            </a:r>
            <a:r>
              <a:rPr lang="en-US" sz="4800" b="1" dirty="0" err="1">
                <a:solidFill>
                  <a:srgbClr val="0084F2"/>
                </a:solidFill>
                <a:latin typeface="Calibri" charset="0"/>
                <a:cs typeface="Calibri" charset="0"/>
                <a:sym typeface="Calibri"/>
              </a:rPr>
              <a:t>atenció</a:t>
            </a:r>
            <a:r>
              <a:rPr lang="es-ES" sz="4800" b="1" dirty="0">
                <a:solidFill>
                  <a:srgbClr val="0084F2"/>
                </a:solidFill>
                <a:latin typeface="Calibri" charset="0"/>
                <a:cs typeface="Calibri" charset="0"/>
                <a:sym typeface="Calibri"/>
              </a:rPr>
              <a:t> !!!</a:t>
            </a:r>
            <a:endParaRPr sz="4800" b="1" dirty="0">
              <a:solidFill>
                <a:srgbClr val="0084F2"/>
              </a:solidFill>
              <a:latin typeface="Calibri" charset="0"/>
              <a:cs typeface="Calibri" charset="0"/>
              <a:sym typeface="Calibri"/>
            </a:endParaRPr>
          </a:p>
        </p:txBody>
      </p:sp>
      <p:sp>
        <p:nvSpPr>
          <p:cNvPr id="50" name="Google Shape;367;p15">
            <a:extLst>
              <a:ext uri="{FF2B5EF4-FFF2-40B4-BE49-F238E27FC236}">
                <a16:creationId xmlns="" xmlns:a16="http://schemas.microsoft.com/office/drawing/2014/main" id="{A5FBA68A-77B7-FB09-911B-24E806993334}"/>
              </a:ext>
            </a:extLst>
          </p:cNvPr>
          <p:cNvSpPr txBox="1"/>
          <p:nvPr/>
        </p:nvSpPr>
        <p:spPr>
          <a:xfrm>
            <a:off x="5662978" y="3143718"/>
            <a:ext cx="4610100" cy="367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en-US" sz="3200" b="1" i="0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Natàlia</a:t>
            </a:r>
            <a:r>
              <a:rPr lang="en-US" sz="32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Vilor-</a:t>
            </a:r>
            <a:r>
              <a:rPr lang="en-US" sz="3200" b="1" i="0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Tejedor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362;p15">
            <a:extLst>
              <a:ext uri="{FF2B5EF4-FFF2-40B4-BE49-F238E27FC236}">
                <a16:creationId xmlns="" xmlns:a16="http://schemas.microsoft.com/office/drawing/2014/main" id="{3EFD6F81-4116-8B07-FC7E-209B1B557029}"/>
              </a:ext>
            </a:extLst>
          </p:cNvPr>
          <p:cNvSpPr txBox="1"/>
          <p:nvPr/>
        </p:nvSpPr>
        <p:spPr>
          <a:xfrm>
            <a:off x="3984704" y="3703188"/>
            <a:ext cx="7766216" cy="390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</a:pPr>
            <a:r>
              <a:rPr lang="en-US" sz="135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nvilor@barcelonabeta.org</a:t>
            </a: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natvilortejedor</a:t>
            </a: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35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secardiologia.es/images/contaminaci%C3%B3n_2022.png">
            <a:extLst>
              <a:ext uri="{FF2B5EF4-FFF2-40B4-BE49-F238E27FC236}">
                <a16:creationId xmlns="" xmlns:a16="http://schemas.microsoft.com/office/drawing/2014/main" id="{030E2FF8-2392-FF54-076E-59EB29E75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6"/>
          <a:stretch/>
        </p:blipFill>
        <p:spPr bwMode="auto">
          <a:xfrm>
            <a:off x="812526" y="2301045"/>
            <a:ext cx="3458598" cy="389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Com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ens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afecta 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qualitat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l’aire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26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318" y="2344099"/>
            <a:ext cx="5060336" cy="3812169"/>
          </a:xfrm>
          <a:prstGeom prst="rect">
            <a:avLst/>
          </a:prstGeom>
        </p:spPr>
      </p:pic>
      <p:sp>
        <p:nvSpPr>
          <p:cNvPr id="7" name="Google Shape;191;p6">
            <a:extLst>
              <a:ext uri="{FF2B5EF4-FFF2-40B4-BE49-F238E27FC236}">
                <a16:creationId xmlns="" xmlns:a16="http://schemas.microsoft.com/office/drawing/2014/main" id="{030B77BB-D570-B393-7FFD-AFD843E3CEE2}"/>
              </a:ext>
            </a:extLst>
          </p:cNvPr>
          <p:cNvSpPr/>
          <p:nvPr/>
        </p:nvSpPr>
        <p:spPr>
          <a:xfrm>
            <a:off x="3364977" y="7278053"/>
            <a:ext cx="740018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en-US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Gazeta</a:t>
            </a:r>
            <a:r>
              <a:rPr lang="en-US" dirty="0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Médica</a:t>
            </a:r>
            <a:r>
              <a:rPr lang="en-US" dirty="0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2020</a:t>
            </a:r>
            <a:endParaRPr b="1" i="1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02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Com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ens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afecta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qualitat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l’aire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CC80157D-97EC-FF26-7BBE-DB3E77BFF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97" y="2622834"/>
            <a:ext cx="9339618" cy="450056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4A77AB3D-77B9-0914-D36B-3638C1776654}"/>
              </a:ext>
            </a:extLst>
          </p:cNvPr>
          <p:cNvSpPr/>
          <p:nvPr/>
        </p:nvSpPr>
        <p:spPr>
          <a:xfrm>
            <a:off x="682797" y="1537822"/>
            <a:ext cx="99488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/>
              <a:t>Nou</a:t>
            </a:r>
            <a:r>
              <a:rPr lang="en-GB" sz="2400" dirty="0"/>
              <a:t> de </a:t>
            </a:r>
            <a:r>
              <a:rPr lang="en-GB" sz="2400" dirty="0" err="1"/>
              <a:t>cada</a:t>
            </a:r>
            <a:r>
              <a:rPr lang="en-GB" sz="2400" dirty="0"/>
              <a:t> </a:t>
            </a:r>
            <a:r>
              <a:rPr lang="en-GB" sz="2400" dirty="0" err="1"/>
              <a:t>deu</a:t>
            </a:r>
            <a:r>
              <a:rPr lang="en-GB" sz="2400" dirty="0"/>
              <a:t> </a:t>
            </a:r>
            <a:r>
              <a:rPr lang="en-GB" sz="2400" dirty="0" err="1"/>
              <a:t>persones</a:t>
            </a:r>
            <a:r>
              <a:rPr lang="en-GB" sz="2400" dirty="0"/>
              <a:t> al </a:t>
            </a:r>
            <a:r>
              <a:rPr lang="en-GB" sz="2400" dirty="0" err="1"/>
              <a:t>món</a:t>
            </a:r>
            <a:r>
              <a:rPr lang="en-GB" sz="2400" dirty="0"/>
              <a:t> </a:t>
            </a:r>
            <a:r>
              <a:rPr lang="en-GB" sz="2400" dirty="0" err="1"/>
              <a:t>respiren</a:t>
            </a:r>
            <a:r>
              <a:rPr lang="en-GB" sz="2400" dirty="0"/>
              <a:t> </a:t>
            </a:r>
            <a:r>
              <a:rPr lang="en-GB" sz="2400" dirty="0" err="1"/>
              <a:t>aire</a:t>
            </a:r>
            <a:r>
              <a:rPr lang="en-GB" sz="2400" dirty="0"/>
              <a:t> </a:t>
            </a:r>
            <a:r>
              <a:rPr lang="en-GB" sz="2400" dirty="0" err="1"/>
              <a:t>contaminat</a:t>
            </a:r>
            <a:r>
              <a:rPr lang="en-GB" sz="2400" dirty="0"/>
              <a:t>, </a:t>
            </a:r>
            <a:r>
              <a:rPr lang="en-GB" sz="2400" dirty="0" err="1"/>
              <a:t>segons</a:t>
            </a:r>
            <a:r>
              <a:rPr lang="en-GB" sz="2400" dirty="0"/>
              <a:t> la </a:t>
            </a:r>
            <a:r>
              <a:rPr lang="en-GB" sz="2400" b="1" u="sng" dirty="0" err="1"/>
              <a:t>Organización</a:t>
            </a:r>
            <a:r>
              <a:rPr lang="en-GB" sz="2400" b="1" u="sng" dirty="0"/>
              <a:t> Mundial de la </a:t>
            </a:r>
            <a:r>
              <a:rPr lang="en-GB" sz="2400" b="1" u="sng" dirty="0" err="1" smtClean="0"/>
              <a:t>Salud</a:t>
            </a:r>
            <a:r>
              <a:rPr lang="en-GB" sz="2400" b="1" u="sng" dirty="0" smtClean="0"/>
              <a:t>.</a:t>
            </a:r>
            <a:r>
              <a:rPr lang="en-GB" sz="2400" u="sng" dirty="0" smtClean="0"/>
              <a:t> </a:t>
            </a:r>
            <a:endParaRPr lang="en-GB" sz="2400" u="sng" dirty="0"/>
          </a:p>
        </p:txBody>
      </p:sp>
      <p:pic>
        <p:nvPicPr>
          <p:cNvPr id="5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4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341599" y="748327"/>
            <a:ext cx="90890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Contaminació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i </a:t>
            </a:r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neurodesenvolupament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cognitiu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="" xmlns:a16="http://schemas.microsoft.com/office/drawing/2014/main" id="{3079357D-5E16-89D6-B4B5-B8E58691A701}"/>
              </a:ext>
            </a:extLst>
          </p:cNvPr>
          <p:cNvGrpSpPr/>
          <p:nvPr/>
        </p:nvGrpSpPr>
        <p:grpSpPr>
          <a:xfrm>
            <a:off x="982639" y="2122424"/>
            <a:ext cx="9244744" cy="4483092"/>
            <a:chOff x="2743200" y="2627392"/>
            <a:chExt cx="14935200" cy="7254240"/>
          </a:xfrm>
        </p:grpSpPr>
        <p:pic>
          <p:nvPicPr>
            <p:cNvPr id="5" name="Picture 4" descr="Presentació Aire i Salut - Valencia per l'aire">
              <a:extLst>
                <a:ext uri="{FF2B5EF4-FFF2-40B4-BE49-F238E27FC236}">
                  <a16:creationId xmlns="" xmlns:a16="http://schemas.microsoft.com/office/drawing/2014/main" id="{6B52BDE3-D69F-5CF2-5327-6BF1B1767BE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7" t="5807" r="2929" b="7706"/>
            <a:stretch/>
          </p:blipFill>
          <p:spPr bwMode="auto">
            <a:xfrm>
              <a:off x="2743200" y="2627392"/>
              <a:ext cx="14935200" cy="7254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ángulo 6">
              <a:extLst>
                <a:ext uri="{FF2B5EF4-FFF2-40B4-BE49-F238E27FC236}">
                  <a16:creationId xmlns="" xmlns:a16="http://schemas.microsoft.com/office/drawing/2014/main" id="{4D2EC1EF-7A61-6BCB-AE06-FF78B8F5E1AD}"/>
                </a:ext>
              </a:extLst>
            </p:cNvPr>
            <p:cNvSpPr/>
            <p:nvPr/>
          </p:nvSpPr>
          <p:spPr>
            <a:xfrm>
              <a:off x="11734800" y="8836709"/>
              <a:ext cx="5943600" cy="838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Google Shape;191;p6">
            <a:extLst>
              <a:ext uri="{FF2B5EF4-FFF2-40B4-BE49-F238E27FC236}">
                <a16:creationId xmlns="" xmlns:a16="http://schemas.microsoft.com/office/drawing/2014/main" id="{030B77BB-D570-B393-7FFD-AFD843E3CEE2}"/>
              </a:ext>
            </a:extLst>
          </p:cNvPr>
          <p:cNvSpPr/>
          <p:nvPr/>
        </p:nvSpPr>
        <p:spPr>
          <a:xfrm>
            <a:off x="3372928" y="7286004"/>
            <a:ext cx="740018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en-US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Sunyer</a:t>
            </a:r>
            <a:r>
              <a:rPr lang="en-US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et al. 2015 </a:t>
            </a:r>
            <a:r>
              <a:rPr lang="en-US" b="1" i="1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Plos</a:t>
            </a:r>
            <a:r>
              <a:rPr lang="en-US" b="1" i="1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Med.</a:t>
            </a:r>
            <a:endParaRPr b="1" i="1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Picture 2" descr="Un gen de risc per a Alzheimer podria agreujar els efectes de la  contaminació atmosfèrica en el neurodesenvolupament infantil - Notícia -  ISGLOBAL">
            <a:extLst>
              <a:ext uri="{FF2B5EF4-FFF2-40B4-BE49-F238E27FC236}">
                <a16:creationId xmlns="" xmlns:a16="http://schemas.microsoft.com/office/drawing/2014/main" id="{241BCFC9-A22A-E302-2E23-D9925EAD3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30" y="1531631"/>
            <a:ext cx="2284569" cy="107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37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329257" y="734799"/>
            <a:ext cx="85157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demència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" name="Picture 2" descr="leanahosea on Twitter: &quot;New report: air pollution causes dementia. It's  estimated that the number of people with dementia will increase from 57·4  million cases globally in 2019 to 152·8 million cases in">
            <a:extLst>
              <a:ext uri="{FF2B5EF4-FFF2-40B4-BE49-F238E27FC236}">
                <a16:creationId xmlns="" xmlns:a16="http://schemas.microsoft.com/office/drawing/2014/main" id="{376322CE-76E0-E848-A5B2-934EC97BB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125" y="1892215"/>
            <a:ext cx="7684102" cy="512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E07D2281-FB60-40FA-8AD0-E0A145149EBD}"/>
              </a:ext>
            </a:extLst>
          </p:cNvPr>
          <p:cNvSpPr/>
          <p:nvPr/>
        </p:nvSpPr>
        <p:spPr>
          <a:xfrm>
            <a:off x="7975300" y="7250435"/>
            <a:ext cx="2716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/>
              <a:t>UK Health Security Agency</a:t>
            </a:r>
            <a:endParaRPr lang="en-GB" u="sng" dirty="0"/>
          </a:p>
        </p:txBody>
      </p:sp>
      <p:pic>
        <p:nvPicPr>
          <p:cNvPr id="5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5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7171CFBE-FEE4-FB2E-AE16-2908F713408D}"/>
              </a:ext>
            </a:extLst>
          </p:cNvPr>
          <p:cNvSpPr/>
          <p:nvPr/>
        </p:nvSpPr>
        <p:spPr>
          <a:xfrm>
            <a:off x="8845054" y="7296418"/>
            <a:ext cx="5202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spc="-1" dirty="0"/>
              <a:t>The Lancet</a:t>
            </a:r>
            <a:r>
              <a:rPr lang="en-US" spc="-1" dirty="0"/>
              <a:t> 2020</a:t>
            </a:r>
          </a:p>
        </p:txBody>
      </p:sp>
      <p:pic>
        <p:nvPicPr>
          <p:cNvPr id="4" name="object 7">
            <a:extLst>
              <a:ext uri="{FF2B5EF4-FFF2-40B4-BE49-F238E27FC236}">
                <a16:creationId xmlns="" xmlns:a16="http://schemas.microsoft.com/office/drawing/2014/main" id="{E127DC97-3F95-D92E-97AD-408D9A498BC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430" y="2108692"/>
            <a:ext cx="9790577" cy="4955044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329257" y="734799"/>
            <a:ext cx="85157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es-ES" sz="32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demència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3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329257" y="734799"/>
            <a:ext cx="85157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demencia: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mecanismes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0DC9DAC6-A4BF-DECB-2085-08CDED49F5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28"/>
          <a:stretch/>
        </p:blipFill>
        <p:spPr bwMode="auto">
          <a:xfrm>
            <a:off x="8102601" y="2109229"/>
            <a:ext cx="2087476" cy="486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8845054" y="7262791"/>
            <a:ext cx="1892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Peters et al., </a:t>
            </a:r>
            <a:r>
              <a:rPr lang="en-US" dirty="0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2023</a:t>
            </a:r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477211" y="1640588"/>
            <a:ext cx="7654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Diversos </a:t>
            </a:r>
            <a:r>
              <a:rPr lang="es-ES" sz="2400" dirty="0" err="1"/>
              <a:t>mecanismes</a:t>
            </a:r>
            <a:r>
              <a:rPr lang="es-ES" sz="2400" dirty="0"/>
              <a:t> es </a:t>
            </a:r>
            <a:r>
              <a:rPr lang="es-ES" sz="2400" dirty="0" smtClean="0"/>
              <a:t>postulen </a:t>
            </a:r>
            <a:r>
              <a:rPr lang="es-ES" sz="2400" dirty="0"/>
              <a:t>que expliquen </a:t>
            </a:r>
            <a:r>
              <a:rPr lang="es-ES" sz="2400" dirty="0" err="1"/>
              <a:t>com</a:t>
            </a:r>
            <a:r>
              <a:rPr lang="es-ES" sz="2400" dirty="0"/>
              <a:t> la </a:t>
            </a:r>
            <a:r>
              <a:rPr lang="es-ES" sz="2400" dirty="0" err="1"/>
              <a:t>contaminació</a:t>
            </a:r>
            <a:r>
              <a:rPr lang="es-ES" sz="2400" dirty="0"/>
              <a:t> de </a:t>
            </a:r>
            <a:r>
              <a:rPr lang="es-ES" sz="2400" dirty="0" err="1"/>
              <a:t>l'aire</a:t>
            </a:r>
            <a:r>
              <a:rPr lang="es-ES" sz="2400" dirty="0"/>
              <a:t> afecta al </a:t>
            </a:r>
            <a:r>
              <a:rPr lang="es-ES" sz="2400" dirty="0" err="1"/>
              <a:t>cervell</a:t>
            </a:r>
            <a:r>
              <a:rPr lang="es-ES" sz="2400" dirty="0"/>
              <a:t> i </a:t>
            </a:r>
            <a:r>
              <a:rPr lang="es-ES" sz="2400" dirty="0" smtClean="0"/>
              <a:t>inicia el </a:t>
            </a:r>
            <a:r>
              <a:rPr lang="es-ES" sz="2400" dirty="0" err="1" smtClean="0"/>
              <a:t>procés</a:t>
            </a:r>
            <a:r>
              <a:rPr lang="es-ES" sz="2400" dirty="0" smtClean="0"/>
              <a:t> de demencia/</a:t>
            </a:r>
            <a:r>
              <a:rPr lang="es-ES" sz="2400" dirty="0" err="1" smtClean="0"/>
              <a:t>malaltia</a:t>
            </a:r>
            <a:r>
              <a:rPr lang="es-ES" sz="2400" dirty="0" smtClean="0"/>
              <a:t> </a:t>
            </a:r>
            <a:r>
              <a:rPr lang="es-ES" sz="2400" dirty="0" err="1" smtClean="0"/>
              <a:t>d'Alzheimer</a:t>
            </a:r>
            <a:r>
              <a:rPr lang="es-ES" sz="2400" dirty="0" smtClean="0"/>
              <a:t>:</a:t>
            </a:r>
            <a:endParaRPr lang="es-ES" sz="2400" dirty="0"/>
          </a:p>
        </p:txBody>
      </p:sp>
      <p:sp>
        <p:nvSpPr>
          <p:cNvPr id="9" name="Rectángulo 8"/>
          <p:cNvSpPr/>
          <p:nvPr/>
        </p:nvSpPr>
        <p:spPr>
          <a:xfrm>
            <a:off x="936981" y="3045889"/>
            <a:ext cx="71400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 err="1" smtClean="0">
                <a:solidFill>
                  <a:schemeClr val="accent4">
                    <a:lumMod val="75000"/>
                  </a:schemeClr>
                </a:solidFill>
              </a:rPr>
              <a:t>Translocar</a:t>
            </a:r>
            <a:r>
              <a:rPr lang="es-E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regions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del</a:t>
            </a: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còrtex</a:t>
            </a: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 on s'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inicia</a:t>
            </a: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 l'Alzheimer.</a:t>
            </a:r>
          </a:p>
          <a:p>
            <a:pPr algn="just"/>
            <a:endParaRPr lang="fr-FR" sz="2400" dirty="0">
              <a:solidFill>
                <a:srgbClr val="374151"/>
              </a:solidFill>
            </a:endParaRPr>
          </a:p>
          <a:p>
            <a:pPr algn="just"/>
            <a:r>
              <a:rPr lang="es-ES" sz="2400" b="1" dirty="0" err="1" smtClean="0">
                <a:solidFill>
                  <a:schemeClr val="accent2">
                    <a:lumMod val="75000"/>
                  </a:schemeClr>
                </a:solidFill>
              </a:rPr>
              <a:t>Translocar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al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torrent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sanguini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i,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finalment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, arribar a la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vasculatura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cerebral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induint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la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inflamació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i la </a:t>
            </a:r>
            <a:r>
              <a:rPr lang="es-ES" sz="2400" b="1" dirty="0" err="1">
                <a:solidFill>
                  <a:schemeClr val="accent2">
                    <a:lumMod val="75000"/>
                  </a:schemeClr>
                </a:solidFill>
              </a:rPr>
              <a:t>degeneració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neuronal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b="1" dirty="0" err="1" smtClean="0">
                <a:solidFill>
                  <a:srgbClr val="0070C0"/>
                </a:solidFill>
              </a:rPr>
              <a:t>Induir</a:t>
            </a:r>
            <a:r>
              <a:rPr lang="es-ES" sz="2400" b="1" dirty="0" smtClean="0">
                <a:solidFill>
                  <a:srgbClr val="0070C0"/>
                </a:solidFill>
              </a:rPr>
              <a:t> </a:t>
            </a:r>
            <a:r>
              <a:rPr lang="es-ES" sz="2400" b="1" dirty="0" err="1" smtClean="0">
                <a:solidFill>
                  <a:srgbClr val="0070C0"/>
                </a:solidFill>
              </a:rPr>
              <a:t>processos</a:t>
            </a:r>
            <a:r>
              <a:rPr lang="es-ES" sz="2400" b="1" dirty="0" smtClean="0">
                <a:solidFill>
                  <a:srgbClr val="0070C0"/>
                </a:solidFill>
              </a:rPr>
              <a:t> </a:t>
            </a:r>
            <a:r>
              <a:rPr lang="es-ES" sz="2400" b="1" dirty="0" err="1">
                <a:solidFill>
                  <a:srgbClr val="0070C0"/>
                </a:solidFill>
              </a:rPr>
              <a:t>inflamatoris</a:t>
            </a:r>
            <a:r>
              <a:rPr lang="es-ES" sz="2400" b="1" dirty="0">
                <a:solidFill>
                  <a:srgbClr val="0070C0"/>
                </a:solidFill>
              </a:rPr>
              <a:t> en diversos </a:t>
            </a:r>
            <a:r>
              <a:rPr lang="es-ES" sz="2400" b="1" dirty="0" err="1">
                <a:solidFill>
                  <a:srgbClr val="0070C0"/>
                </a:solidFill>
              </a:rPr>
              <a:t>òrgans</a:t>
            </a:r>
            <a:r>
              <a:rPr lang="es-ES" sz="2400" b="1" dirty="0">
                <a:solidFill>
                  <a:srgbClr val="0070C0"/>
                </a:solidFill>
              </a:rPr>
              <a:t> barrera que </a:t>
            </a:r>
            <a:r>
              <a:rPr lang="es-ES" sz="2400" b="1" dirty="0" err="1">
                <a:solidFill>
                  <a:srgbClr val="0070C0"/>
                </a:solidFill>
              </a:rPr>
              <a:t>podrien</a:t>
            </a:r>
            <a:r>
              <a:rPr lang="es-ES" sz="2400" b="1" dirty="0">
                <a:solidFill>
                  <a:srgbClr val="0070C0"/>
                </a:solidFill>
              </a:rPr>
              <a:t> resultar en </a:t>
            </a:r>
            <a:r>
              <a:rPr lang="es-ES" sz="2400" b="1" dirty="0" err="1">
                <a:solidFill>
                  <a:srgbClr val="0070C0"/>
                </a:solidFill>
              </a:rPr>
              <a:t>estrès</a:t>
            </a:r>
            <a:r>
              <a:rPr lang="es-ES" sz="2400" b="1" dirty="0">
                <a:solidFill>
                  <a:srgbClr val="0070C0"/>
                </a:solidFill>
              </a:rPr>
              <a:t> </a:t>
            </a:r>
            <a:r>
              <a:rPr lang="es-ES" sz="2400" b="1" dirty="0" err="1">
                <a:solidFill>
                  <a:srgbClr val="0070C0"/>
                </a:solidFill>
              </a:rPr>
              <a:t>oxidatiu</a:t>
            </a:r>
            <a:r>
              <a:rPr lang="es-ES" sz="2400" b="1" dirty="0">
                <a:solidFill>
                  <a:srgbClr val="0070C0"/>
                </a:solidFill>
              </a:rPr>
              <a:t> i </a:t>
            </a:r>
            <a:r>
              <a:rPr lang="es-ES" sz="2400" b="1" dirty="0" err="1">
                <a:solidFill>
                  <a:srgbClr val="0070C0"/>
                </a:solidFill>
              </a:rPr>
              <a:t>inflamació</a:t>
            </a:r>
            <a:r>
              <a:rPr lang="es-ES" sz="2400" b="1" dirty="0">
                <a:solidFill>
                  <a:srgbClr val="0070C0"/>
                </a:solidFill>
              </a:rPr>
              <a:t> </a:t>
            </a:r>
            <a:r>
              <a:rPr lang="es-ES" sz="2400" b="1" dirty="0" err="1">
                <a:solidFill>
                  <a:srgbClr val="0070C0"/>
                </a:solidFill>
              </a:rPr>
              <a:t>sistèmica</a:t>
            </a:r>
            <a:r>
              <a:rPr lang="es-ES" sz="2400" b="1" dirty="0">
                <a:solidFill>
                  <a:srgbClr val="0070C0"/>
                </a:solidFill>
              </a:rPr>
              <a:t>, </a:t>
            </a:r>
            <a:r>
              <a:rPr lang="es-ES" sz="2400" b="1" dirty="0" err="1">
                <a:solidFill>
                  <a:srgbClr val="0070C0"/>
                </a:solidFill>
              </a:rPr>
              <a:t>contribuint</a:t>
            </a:r>
            <a:r>
              <a:rPr lang="es-ES" sz="2400" b="1" dirty="0">
                <a:solidFill>
                  <a:srgbClr val="0070C0"/>
                </a:solidFill>
              </a:rPr>
              <a:t> </a:t>
            </a:r>
            <a:r>
              <a:rPr lang="es-ES" sz="2400" b="1" dirty="0" err="1">
                <a:solidFill>
                  <a:srgbClr val="0070C0"/>
                </a:solidFill>
              </a:rPr>
              <a:t>així</a:t>
            </a:r>
            <a:r>
              <a:rPr lang="es-ES" sz="2400" b="1" dirty="0">
                <a:solidFill>
                  <a:srgbClr val="0070C0"/>
                </a:solidFill>
              </a:rPr>
              <a:t> a la </a:t>
            </a:r>
            <a:r>
              <a:rPr lang="es-ES" sz="2400" b="1" dirty="0" err="1">
                <a:solidFill>
                  <a:srgbClr val="0070C0"/>
                </a:solidFill>
              </a:rPr>
              <a:t>progressió</a:t>
            </a:r>
            <a:r>
              <a:rPr lang="es-ES" sz="2400" b="1" dirty="0">
                <a:solidFill>
                  <a:srgbClr val="0070C0"/>
                </a:solidFill>
              </a:rPr>
              <a:t> de la </a:t>
            </a:r>
            <a:r>
              <a:rPr lang="es-ES" sz="2400" b="1" dirty="0" err="1">
                <a:solidFill>
                  <a:srgbClr val="0070C0"/>
                </a:solidFill>
              </a:rPr>
              <a:t>demència</a:t>
            </a:r>
            <a:r>
              <a:rPr lang="es-ES" sz="2400" b="1" dirty="0">
                <a:solidFill>
                  <a:srgbClr val="0070C0"/>
                </a:solidFill>
              </a:rPr>
              <a:t>/</a:t>
            </a:r>
            <a:r>
              <a:rPr lang="es-ES" sz="2400" b="1" dirty="0" err="1">
                <a:solidFill>
                  <a:srgbClr val="0070C0"/>
                </a:solidFill>
              </a:rPr>
              <a:t>malaltia</a:t>
            </a:r>
            <a:r>
              <a:rPr lang="es-ES" sz="2400" b="1" dirty="0">
                <a:solidFill>
                  <a:srgbClr val="0070C0"/>
                </a:solidFill>
              </a:rPr>
              <a:t> </a:t>
            </a:r>
            <a:r>
              <a:rPr lang="es-ES" sz="2400" b="1" dirty="0" err="1" smtClean="0">
                <a:solidFill>
                  <a:srgbClr val="0070C0"/>
                </a:solidFill>
              </a:rPr>
              <a:t>d'Alzheimer</a:t>
            </a:r>
            <a:r>
              <a:rPr lang="es-ES" sz="2400" b="1" dirty="0" smtClean="0">
                <a:solidFill>
                  <a:srgbClr val="0070C0"/>
                </a:solidFill>
              </a:rPr>
              <a:t>.</a:t>
            </a:r>
            <a:endParaRPr lang="es-ES" sz="2400" b="1" dirty="0">
              <a:solidFill>
                <a:srgbClr val="0070C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957733" y="2164166"/>
            <a:ext cx="1066800" cy="782233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8559587" y="2473701"/>
            <a:ext cx="982345" cy="1776566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3179055">
            <a:off x="9122301" y="4792561"/>
            <a:ext cx="551885" cy="1590507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8559588" y="4858258"/>
            <a:ext cx="1635130" cy="1796542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a la derecha con muesca 13"/>
          <p:cNvSpPr/>
          <p:nvPr/>
        </p:nvSpPr>
        <p:spPr>
          <a:xfrm>
            <a:off x="721447" y="3222819"/>
            <a:ext cx="152400" cy="110067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17" name="Flecha a la derecha con muesca 16"/>
          <p:cNvSpPr/>
          <p:nvPr/>
        </p:nvSpPr>
        <p:spPr>
          <a:xfrm>
            <a:off x="741291" y="3961373"/>
            <a:ext cx="152400" cy="110067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18" name="Flecha a la derecha con muesca 17"/>
          <p:cNvSpPr/>
          <p:nvPr/>
        </p:nvSpPr>
        <p:spPr>
          <a:xfrm>
            <a:off x="716980" y="5429828"/>
            <a:ext cx="152400" cy="110067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3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6">
            <a:extLst>
              <a:ext uri="{FF2B5EF4-FFF2-40B4-BE49-F238E27FC236}">
                <a16:creationId xmlns="" xmlns:a16="http://schemas.microsoft.com/office/drawing/2014/main" id="{8349BAFA-925B-EACB-DAD0-C5B1C731FCA9}"/>
              </a:ext>
            </a:extLst>
          </p:cNvPr>
          <p:cNvGrpSpPr/>
          <p:nvPr/>
        </p:nvGrpSpPr>
        <p:grpSpPr>
          <a:xfrm>
            <a:off x="693555" y="1545390"/>
            <a:ext cx="7044011" cy="4307766"/>
            <a:chOff x="2318451" y="950607"/>
            <a:chExt cx="3980239" cy="2491556"/>
          </a:xfrm>
        </p:grpSpPr>
        <p:pic>
          <p:nvPicPr>
            <p:cNvPr id="5" name="object 7">
              <a:extLst>
                <a:ext uri="{FF2B5EF4-FFF2-40B4-BE49-F238E27FC236}">
                  <a16:creationId xmlns="" xmlns:a16="http://schemas.microsoft.com/office/drawing/2014/main" id="{CD2BD292-9753-800D-34B8-F78B9E9FEDE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56660" y="1898903"/>
              <a:ext cx="102108" cy="80772"/>
            </a:xfrm>
            <a:prstGeom prst="rect">
              <a:avLst/>
            </a:prstGeom>
          </p:spPr>
        </p:pic>
        <p:pic>
          <p:nvPicPr>
            <p:cNvPr id="7" name="object 8">
              <a:extLst>
                <a:ext uri="{FF2B5EF4-FFF2-40B4-BE49-F238E27FC236}">
                  <a16:creationId xmlns="" xmlns:a16="http://schemas.microsoft.com/office/drawing/2014/main" id="{13461CC1-7DD1-473A-6D6E-0D8A3BE22D2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2108" y="1879091"/>
              <a:ext cx="103632" cy="80772"/>
            </a:xfrm>
            <a:prstGeom prst="rect">
              <a:avLst/>
            </a:prstGeom>
          </p:spPr>
        </p:pic>
        <p:pic>
          <p:nvPicPr>
            <p:cNvPr id="8" name="object 9">
              <a:extLst>
                <a:ext uri="{FF2B5EF4-FFF2-40B4-BE49-F238E27FC236}">
                  <a16:creationId xmlns="" xmlns:a16="http://schemas.microsoft.com/office/drawing/2014/main" id="{C8047565-D037-859B-805C-D7D92D1796B6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95116" y="2144267"/>
              <a:ext cx="91439" cy="76200"/>
            </a:xfrm>
            <a:prstGeom prst="rect">
              <a:avLst/>
            </a:prstGeom>
          </p:spPr>
        </p:pic>
        <p:pic>
          <p:nvPicPr>
            <p:cNvPr id="9" name="object 10">
              <a:extLst>
                <a:ext uri="{FF2B5EF4-FFF2-40B4-BE49-F238E27FC236}">
                  <a16:creationId xmlns="" xmlns:a16="http://schemas.microsoft.com/office/drawing/2014/main" id="{016940E1-D103-75F9-91C3-8C89EA35882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87496" y="2026919"/>
              <a:ext cx="91439" cy="76200"/>
            </a:xfrm>
            <a:prstGeom prst="rect">
              <a:avLst/>
            </a:prstGeom>
          </p:spPr>
        </p:pic>
        <p:pic>
          <p:nvPicPr>
            <p:cNvPr id="10" name="object 11">
              <a:extLst>
                <a:ext uri="{FF2B5EF4-FFF2-40B4-BE49-F238E27FC236}">
                  <a16:creationId xmlns="" xmlns:a16="http://schemas.microsoft.com/office/drawing/2014/main" id="{A61B7F4E-6D5C-B641-756C-CA8C13350079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15743" y="950607"/>
              <a:ext cx="3625976" cy="2386190"/>
            </a:xfrm>
            <a:prstGeom prst="rect">
              <a:avLst/>
            </a:prstGeom>
          </p:spPr>
        </p:pic>
        <p:pic>
          <p:nvPicPr>
            <p:cNvPr id="11" name="object 12">
              <a:extLst>
                <a:ext uri="{FF2B5EF4-FFF2-40B4-BE49-F238E27FC236}">
                  <a16:creationId xmlns="" xmlns:a16="http://schemas.microsoft.com/office/drawing/2014/main" id="{45354361-410E-79A4-6A80-38E35AC1395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49824" y="2228087"/>
              <a:ext cx="256032" cy="230124"/>
            </a:xfrm>
            <a:prstGeom prst="rect">
              <a:avLst/>
            </a:prstGeom>
          </p:spPr>
        </p:pic>
        <p:pic>
          <p:nvPicPr>
            <p:cNvPr id="12" name="object 13">
              <a:extLst>
                <a:ext uri="{FF2B5EF4-FFF2-40B4-BE49-F238E27FC236}">
                  <a16:creationId xmlns="" xmlns:a16="http://schemas.microsoft.com/office/drawing/2014/main" id="{2D80FC79-6207-4CED-EF21-350828DFDD0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95544" y="2508503"/>
              <a:ext cx="342900" cy="310895"/>
            </a:xfrm>
            <a:prstGeom prst="rect">
              <a:avLst/>
            </a:prstGeom>
          </p:spPr>
        </p:pic>
        <p:pic>
          <p:nvPicPr>
            <p:cNvPr id="13" name="object 14">
              <a:extLst>
                <a:ext uri="{FF2B5EF4-FFF2-40B4-BE49-F238E27FC236}">
                  <a16:creationId xmlns="" xmlns:a16="http://schemas.microsoft.com/office/drawing/2014/main" id="{6C588F39-01A9-1E26-447B-4EA8EE16E68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97068" y="1357883"/>
              <a:ext cx="310896" cy="280415"/>
            </a:xfrm>
            <a:prstGeom prst="rect">
              <a:avLst/>
            </a:prstGeom>
          </p:spPr>
        </p:pic>
        <p:pic>
          <p:nvPicPr>
            <p:cNvPr id="14" name="object 15">
              <a:extLst>
                <a:ext uri="{FF2B5EF4-FFF2-40B4-BE49-F238E27FC236}">
                  <a16:creationId xmlns="" xmlns:a16="http://schemas.microsoft.com/office/drawing/2014/main" id="{49A80EC4-9FB4-1061-DB9C-9D4B9DAFDD91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15484" y="1706879"/>
              <a:ext cx="274320" cy="249935"/>
            </a:xfrm>
            <a:prstGeom prst="rect">
              <a:avLst/>
            </a:prstGeom>
          </p:spPr>
        </p:pic>
        <p:pic>
          <p:nvPicPr>
            <p:cNvPr id="15" name="object 16">
              <a:extLst>
                <a:ext uri="{FF2B5EF4-FFF2-40B4-BE49-F238E27FC236}">
                  <a16:creationId xmlns="" xmlns:a16="http://schemas.microsoft.com/office/drawing/2014/main" id="{909BECCB-A97A-4B59-06DC-09A833EED0D3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884163" y="2252472"/>
              <a:ext cx="414527" cy="374904"/>
            </a:xfrm>
            <a:prstGeom prst="rect">
              <a:avLst/>
            </a:prstGeom>
          </p:spPr>
        </p:pic>
        <p:pic>
          <p:nvPicPr>
            <p:cNvPr id="16" name="object 17">
              <a:extLst>
                <a:ext uri="{FF2B5EF4-FFF2-40B4-BE49-F238E27FC236}">
                  <a16:creationId xmlns="" xmlns:a16="http://schemas.microsoft.com/office/drawing/2014/main" id="{E010F28E-9D6F-F0A1-7ADD-2F3E03EE685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04916" y="1531619"/>
              <a:ext cx="336803" cy="304800"/>
            </a:xfrm>
            <a:prstGeom prst="rect">
              <a:avLst/>
            </a:prstGeom>
          </p:spPr>
        </p:pic>
        <p:pic>
          <p:nvPicPr>
            <p:cNvPr id="17" name="object 18">
              <a:extLst>
                <a:ext uri="{FF2B5EF4-FFF2-40B4-BE49-F238E27FC236}">
                  <a16:creationId xmlns="" xmlns:a16="http://schemas.microsoft.com/office/drawing/2014/main" id="{813DD000-C609-3719-C1FF-ECD65C4C2A2E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07308" y="2293619"/>
              <a:ext cx="115824" cy="114300"/>
            </a:xfrm>
            <a:prstGeom prst="rect">
              <a:avLst/>
            </a:prstGeom>
          </p:spPr>
        </p:pic>
        <p:pic>
          <p:nvPicPr>
            <p:cNvPr id="18" name="object 19">
              <a:extLst>
                <a:ext uri="{FF2B5EF4-FFF2-40B4-BE49-F238E27FC236}">
                  <a16:creationId xmlns="" xmlns:a16="http://schemas.microsoft.com/office/drawing/2014/main" id="{5073C713-0D50-E1C7-C04C-7B3F40734A23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00272" y="2307336"/>
              <a:ext cx="138684" cy="137160"/>
            </a:xfrm>
            <a:prstGeom prst="rect">
              <a:avLst/>
            </a:prstGeom>
          </p:spPr>
        </p:pic>
        <p:pic>
          <p:nvPicPr>
            <p:cNvPr id="19" name="object 20">
              <a:extLst>
                <a:ext uri="{FF2B5EF4-FFF2-40B4-BE49-F238E27FC236}">
                  <a16:creationId xmlns="" xmlns:a16="http://schemas.microsoft.com/office/drawing/2014/main" id="{A9D235A0-6D76-4834-5312-BB2DDB094C2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99332" y="2243327"/>
              <a:ext cx="140208" cy="138683"/>
            </a:xfrm>
            <a:prstGeom prst="rect">
              <a:avLst/>
            </a:prstGeom>
          </p:spPr>
        </p:pic>
        <p:pic>
          <p:nvPicPr>
            <p:cNvPr id="20" name="object 21">
              <a:extLst>
                <a:ext uri="{FF2B5EF4-FFF2-40B4-BE49-F238E27FC236}">
                  <a16:creationId xmlns="" xmlns:a16="http://schemas.microsoft.com/office/drawing/2014/main" id="{931CB4E0-9A04-C109-15CA-F9D16BEA0E5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52088" y="1845563"/>
              <a:ext cx="103632" cy="82296"/>
            </a:xfrm>
            <a:prstGeom prst="rect">
              <a:avLst/>
            </a:prstGeom>
          </p:spPr>
        </p:pic>
        <p:pic>
          <p:nvPicPr>
            <p:cNvPr id="21" name="object 22">
              <a:extLst>
                <a:ext uri="{FF2B5EF4-FFF2-40B4-BE49-F238E27FC236}">
                  <a16:creationId xmlns="" xmlns:a16="http://schemas.microsoft.com/office/drawing/2014/main" id="{C277F403-AB6A-A749-458A-4BEB10EC9F6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72484" y="1940051"/>
              <a:ext cx="102106" cy="80772"/>
            </a:xfrm>
            <a:prstGeom prst="rect">
              <a:avLst/>
            </a:prstGeom>
          </p:spPr>
        </p:pic>
        <p:pic>
          <p:nvPicPr>
            <p:cNvPr id="22" name="object 23">
              <a:extLst>
                <a:ext uri="{FF2B5EF4-FFF2-40B4-BE49-F238E27FC236}">
                  <a16:creationId xmlns="" xmlns:a16="http://schemas.microsoft.com/office/drawing/2014/main" id="{9D903AAD-17FE-77E8-D70E-3E5C237EEC5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47872" y="2086355"/>
              <a:ext cx="91439" cy="76200"/>
            </a:xfrm>
            <a:prstGeom prst="rect">
              <a:avLst/>
            </a:prstGeom>
          </p:spPr>
        </p:pic>
        <p:pic>
          <p:nvPicPr>
            <p:cNvPr id="23" name="object 24">
              <a:extLst>
                <a:ext uri="{FF2B5EF4-FFF2-40B4-BE49-F238E27FC236}">
                  <a16:creationId xmlns="" xmlns:a16="http://schemas.microsoft.com/office/drawing/2014/main" id="{4C74AECC-1789-4B78-7535-858A3C6B7BC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08348" y="2563367"/>
              <a:ext cx="339851" cy="307848"/>
            </a:xfrm>
            <a:prstGeom prst="rect">
              <a:avLst/>
            </a:prstGeom>
          </p:spPr>
        </p:pic>
        <p:pic>
          <p:nvPicPr>
            <p:cNvPr id="24" name="object 25">
              <a:extLst>
                <a:ext uri="{FF2B5EF4-FFF2-40B4-BE49-F238E27FC236}">
                  <a16:creationId xmlns="" xmlns:a16="http://schemas.microsoft.com/office/drawing/2014/main" id="{924B6F13-6942-A3D4-B07A-BDC4080A162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03804" y="1536191"/>
              <a:ext cx="256031" cy="233172"/>
            </a:xfrm>
            <a:prstGeom prst="rect">
              <a:avLst/>
            </a:prstGeom>
          </p:spPr>
        </p:pic>
        <p:pic>
          <p:nvPicPr>
            <p:cNvPr id="25" name="object 26">
              <a:extLst>
                <a:ext uri="{FF2B5EF4-FFF2-40B4-BE49-F238E27FC236}">
                  <a16:creationId xmlns="" xmlns:a16="http://schemas.microsoft.com/office/drawing/2014/main" id="{53107B10-CE79-3CFD-4D69-E6B5E5B9697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77896" y="2795016"/>
              <a:ext cx="309371" cy="280416"/>
            </a:xfrm>
            <a:prstGeom prst="rect">
              <a:avLst/>
            </a:prstGeom>
          </p:spPr>
        </p:pic>
        <p:pic>
          <p:nvPicPr>
            <p:cNvPr id="26" name="object 27">
              <a:extLst>
                <a:ext uri="{FF2B5EF4-FFF2-40B4-BE49-F238E27FC236}">
                  <a16:creationId xmlns="" xmlns:a16="http://schemas.microsoft.com/office/drawing/2014/main" id="{ABF63317-9025-2F35-FE4D-1DED63D9CDEB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03220" y="1866900"/>
              <a:ext cx="204216" cy="185927"/>
            </a:xfrm>
            <a:prstGeom prst="rect">
              <a:avLst/>
            </a:prstGeom>
          </p:spPr>
        </p:pic>
        <p:pic>
          <p:nvPicPr>
            <p:cNvPr id="27" name="object 28">
              <a:extLst>
                <a:ext uri="{FF2B5EF4-FFF2-40B4-BE49-F238E27FC236}">
                  <a16:creationId xmlns="" xmlns:a16="http://schemas.microsoft.com/office/drawing/2014/main" id="{03A6C370-EC80-8B61-B93C-6E51481A765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32276" y="1915667"/>
              <a:ext cx="103630" cy="80772"/>
            </a:xfrm>
            <a:prstGeom prst="rect">
              <a:avLst/>
            </a:prstGeom>
          </p:spPr>
        </p:pic>
        <p:pic>
          <p:nvPicPr>
            <p:cNvPr id="28" name="object 29">
              <a:extLst>
                <a:ext uri="{FF2B5EF4-FFF2-40B4-BE49-F238E27FC236}">
                  <a16:creationId xmlns="" xmlns:a16="http://schemas.microsoft.com/office/drawing/2014/main" id="{C274CA9C-4608-BB30-BB9C-9F46ECD25DA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30396" y="1885187"/>
              <a:ext cx="103630" cy="82295"/>
            </a:xfrm>
            <a:prstGeom prst="rect">
              <a:avLst/>
            </a:prstGeom>
          </p:spPr>
        </p:pic>
        <p:pic>
          <p:nvPicPr>
            <p:cNvPr id="29" name="object 30">
              <a:extLst>
                <a:ext uri="{FF2B5EF4-FFF2-40B4-BE49-F238E27FC236}">
                  <a16:creationId xmlns="" xmlns:a16="http://schemas.microsoft.com/office/drawing/2014/main" id="{ADCA9356-6D3D-6E08-4E14-3F105884B66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90544" y="2164080"/>
              <a:ext cx="91439" cy="77724"/>
            </a:xfrm>
            <a:prstGeom prst="rect">
              <a:avLst/>
            </a:prstGeom>
          </p:spPr>
        </p:pic>
        <p:pic>
          <p:nvPicPr>
            <p:cNvPr id="30" name="object 31">
              <a:extLst>
                <a:ext uri="{FF2B5EF4-FFF2-40B4-BE49-F238E27FC236}">
                  <a16:creationId xmlns="" xmlns:a16="http://schemas.microsoft.com/office/drawing/2014/main" id="{BD8F7BA8-F9ED-F6B3-A5CB-18A80D36F0D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82924" y="2017775"/>
              <a:ext cx="91439" cy="77724"/>
            </a:xfrm>
            <a:prstGeom prst="rect">
              <a:avLst/>
            </a:prstGeom>
          </p:spPr>
        </p:pic>
        <p:pic>
          <p:nvPicPr>
            <p:cNvPr id="31" name="object 32">
              <a:extLst>
                <a:ext uri="{FF2B5EF4-FFF2-40B4-BE49-F238E27FC236}">
                  <a16:creationId xmlns="" xmlns:a16="http://schemas.microsoft.com/office/drawing/2014/main" id="{8B2A75AB-9AD5-CAFC-0E4F-C1D208F6780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06952" y="1879091"/>
              <a:ext cx="103630" cy="80772"/>
            </a:xfrm>
            <a:prstGeom prst="rect">
              <a:avLst/>
            </a:prstGeom>
          </p:spPr>
        </p:pic>
        <p:pic>
          <p:nvPicPr>
            <p:cNvPr id="32" name="object 33">
              <a:extLst>
                <a:ext uri="{FF2B5EF4-FFF2-40B4-BE49-F238E27FC236}">
                  <a16:creationId xmlns="" xmlns:a16="http://schemas.microsoft.com/office/drawing/2014/main" id="{970A8C81-4503-74D8-9C16-A2E9E1BB00C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9060" y="2020823"/>
              <a:ext cx="103632" cy="82295"/>
            </a:xfrm>
            <a:prstGeom prst="rect">
              <a:avLst/>
            </a:prstGeom>
          </p:spPr>
        </p:pic>
        <p:pic>
          <p:nvPicPr>
            <p:cNvPr id="33" name="object 34">
              <a:extLst>
                <a:ext uri="{FF2B5EF4-FFF2-40B4-BE49-F238E27FC236}">
                  <a16:creationId xmlns="" xmlns:a16="http://schemas.microsoft.com/office/drawing/2014/main" id="{FDE44E65-47A4-4236-8227-7C1119E26AD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7348" y="1947672"/>
              <a:ext cx="103632" cy="80772"/>
            </a:xfrm>
            <a:prstGeom prst="rect">
              <a:avLst/>
            </a:prstGeom>
          </p:spPr>
        </p:pic>
        <p:pic>
          <p:nvPicPr>
            <p:cNvPr id="34" name="object 35">
              <a:extLst>
                <a:ext uri="{FF2B5EF4-FFF2-40B4-BE49-F238E27FC236}">
                  <a16:creationId xmlns="" xmlns:a16="http://schemas.microsoft.com/office/drawing/2014/main" id="{28DA2CA1-222A-27E3-7821-18014A1C2A4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96868" y="1876044"/>
              <a:ext cx="103630" cy="80771"/>
            </a:xfrm>
            <a:prstGeom prst="rect">
              <a:avLst/>
            </a:prstGeom>
          </p:spPr>
        </p:pic>
        <p:pic>
          <p:nvPicPr>
            <p:cNvPr id="35" name="object 36">
              <a:extLst>
                <a:ext uri="{FF2B5EF4-FFF2-40B4-BE49-F238E27FC236}">
                  <a16:creationId xmlns="" xmlns:a16="http://schemas.microsoft.com/office/drawing/2014/main" id="{83D0132D-A66E-6932-3064-9CE231E1DA0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76472" y="1952244"/>
              <a:ext cx="103632" cy="80772"/>
            </a:xfrm>
            <a:prstGeom prst="rect">
              <a:avLst/>
            </a:prstGeom>
          </p:spPr>
        </p:pic>
        <p:pic>
          <p:nvPicPr>
            <p:cNvPr id="36" name="object 37">
              <a:extLst>
                <a:ext uri="{FF2B5EF4-FFF2-40B4-BE49-F238E27FC236}">
                  <a16:creationId xmlns="" xmlns:a16="http://schemas.microsoft.com/office/drawing/2014/main" id="{1E5F0C8D-49C0-8B4E-2A5F-C73D0AAE2CF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48684" y="2081783"/>
              <a:ext cx="103632" cy="80772"/>
            </a:xfrm>
            <a:prstGeom prst="rect">
              <a:avLst/>
            </a:prstGeom>
          </p:spPr>
        </p:pic>
        <p:pic>
          <p:nvPicPr>
            <p:cNvPr id="37" name="object 38">
              <a:extLst>
                <a:ext uri="{FF2B5EF4-FFF2-40B4-BE49-F238E27FC236}">
                  <a16:creationId xmlns="" xmlns:a16="http://schemas.microsoft.com/office/drawing/2014/main" id="{1F505C68-E214-CC22-A1EE-954D74498AA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58768" y="1970531"/>
              <a:ext cx="103630" cy="80772"/>
            </a:xfrm>
            <a:prstGeom prst="rect">
              <a:avLst/>
            </a:prstGeom>
          </p:spPr>
        </p:pic>
        <p:pic>
          <p:nvPicPr>
            <p:cNvPr id="38" name="object 39">
              <a:extLst>
                <a:ext uri="{FF2B5EF4-FFF2-40B4-BE49-F238E27FC236}">
                  <a16:creationId xmlns="" xmlns:a16="http://schemas.microsoft.com/office/drawing/2014/main" id="{784EFCF4-F349-1DEB-3955-78128C29C5D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85616" y="1905000"/>
              <a:ext cx="102108" cy="80772"/>
            </a:xfrm>
            <a:prstGeom prst="rect">
              <a:avLst/>
            </a:prstGeom>
          </p:spPr>
        </p:pic>
        <p:pic>
          <p:nvPicPr>
            <p:cNvPr id="39" name="object 40">
              <a:extLst>
                <a:ext uri="{FF2B5EF4-FFF2-40B4-BE49-F238E27FC236}">
                  <a16:creationId xmlns="" xmlns:a16="http://schemas.microsoft.com/office/drawing/2014/main" id="{062A4A39-6DDD-8260-7BED-D9C333558200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79079" y="2627126"/>
              <a:ext cx="771144" cy="815037"/>
            </a:xfrm>
            <a:prstGeom prst="rect">
              <a:avLst/>
            </a:prstGeom>
          </p:spPr>
        </p:pic>
        <p:pic>
          <p:nvPicPr>
            <p:cNvPr id="40" name="object 41">
              <a:extLst>
                <a:ext uri="{FF2B5EF4-FFF2-40B4-BE49-F238E27FC236}">
                  <a16:creationId xmlns="" xmlns:a16="http://schemas.microsoft.com/office/drawing/2014/main" id="{3739CF58-F9B4-B431-8E14-CCCC07C7CD86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18451" y="2681144"/>
              <a:ext cx="544561" cy="644454"/>
            </a:xfrm>
            <a:prstGeom prst="rect">
              <a:avLst/>
            </a:prstGeom>
          </p:spPr>
        </p:pic>
      </p:grpSp>
      <p:sp>
        <p:nvSpPr>
          <p:cNvPr id="41" name="object 42">
            <a:extLst>
              <a:ext uri="{FF2B5EF4-FFF2-40B4-BE49-F238E27FC236}">
                <a16:creationId xmlns="" xmlns:a16="http://schemas.microsoft.com/office/drawing/2014/main" id="{CBA106E9-E866-2422-C2B9-491C5C0862FB}"/>
              </a:ext>
            </a:extLst>
          </p:cNvPr>
          <p:cNvSpPr txBox="1"/>
          <p:nvPr/>
        </p:nvSpPr>
        <p:spPr>
          <a:xfrm>
            <a:off x="633978" y="5472721"/>
            <a:ext cx="5165222" cy="1084912"/>
          </a:xfrm>
          <a:prstGeom prst="rect">
            <a:avLst/>
          </a:prstGeom>
        </p:spPr>
        <p:txBody>
          <a:bodyPr vert="horz" wrap="square" lIns="0" tIns="251460" rIns="0" bIns="0" rtlCol="0">
            <a:spAutoFit/>
          </a:bodyPr>
          <a:lstStyle/>
          <a:p>
            <a:pPr marL="25400">
              <a:spcBef>
                <a:spcPts val="1980"/>
              </a:spcBef>
            </a:pPr>
            <a:r>
              <a:rPr b="1" u="sng" spc="-10" dirty="0">
                <a:solidFill>
                  <a:srgbClr val="AEABAB"/>
                </a:solidFill>
                <a:latin typeface="Arial"/>
                <a:cs typeface="Arial"/>
              </a:rPr>
              <a:t>Neuroinflammation</a:t>
            </a:r>
            <a:r>
              <a:rPr b="1" u="sng" spc="7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b="1" u="sng" spc="-10" dirty="0">
                <a:solidFill>
                  <a:srgbClr val="AEABAB"/>
                </a:solidFill>
                <a:latin typeface="Arial"/>
                <a:cs typeface="Arial"/>
              </a:rPr>
              <a:t>/ </a:t>
            </a:r>
            <a:r>
              <a:rPr b="1" u="sng" spc="-10" dirty="0" smtClean="0">
                <a:solidFill>
                  <a:srgbClr val="AEABAB"/>
                </a:solidFill>
                <a:latin typeface="Arial"/>
                <a:cs typeface="Arial"/>
              </a:rPr>
              <a:t>glial</a:t>
            </a:r>
            <a:r>
              <a:rPr lang="es-ES" u="sng" dirty="0">
                <a:latin typeface="Arial"/>
                <a:cs typeface="Arial"/>
              </a:rPr>
              <a:t/>
            </a:r>
            <a:br>
              <a:rPr lang="es-ES" u="sng" dirty="0">
                <a:latin typeface="Arial"/>
                <a:cs typeface="Arial"/>
              </a:rPr>
            </a:br>
            <a:r>
              <a:rPr i="1" spc="-10" dirty="0" smtClean="0">
                <a:solidFill>
                  <a:srgbClr val="AEABAB"/>
                </a:solidFill>
                <a:latin typeface="Arial"/>
                <a:cs typeface="Arial"/>
              </a:rPr>
              <a:t>Microglia</a:t>
            </a:r>
            <a:r>
              <a:rPr lang="es-ES" dirty="0">
                <a:latin typeface="Arial"/>
                <a:cs typeface="Arial"/>
              </a:rPr>
              <a:t/>
            </a:r>
            <a:br>
              <a:rPr lang="es-ES" dirty="0">
                <a:latin typeface="Arial"/>
                <a:cs typeface="Arial"/>
              </a:rPr>
            </a:br>
            <a:r>
              <a:rPr b="1" spc="-10" dirty="0" smtClean="0">
                <a:solidFill>
                  <a:srgbClr val="AEABAB"/>
                </a:solidFill>
                <a:latin typeface="Arial"/>
                <a:cs typeface="Arial"/>
              </a:rPr>
              <a:t>s</a:t>
            </a:r>
            <a:r>
              <a:rPr b="1" spc="10" dirty="0" smtClean="0">
                <a:solidFill>
                  <a:srgbClr val="AEABAB"/>
                </a:solidFill>
                <a:latin typeface="Arial"/>
                <a:cs typeface="Arial"/>
              </a:rPr>
              <a:t>T</a:t>
            </a:r>
            <a:r>
              <a:rPr b="1" spc="-10" dirty="0" smtClean="0">
                <a:solidFill>
                  <a:srgbClr val="AEABAB"/>
                </a:solidFill>
                <a:latin typeface="Arial"/>
                <a:cs typeface="Arial"/>
              </a:rPr>
              <a:t>R</a:t>
            </a:r>
            <a:r>
              <a:rPr b="1" spc="-20" dirty="0" smtClean="0">
                <a:solidFill>
                  <a:srgbClr val="AEABAB"/>
                </a:solidFill>
                <a:latin typeface="Arial"/>
                <a:cs typeface="Arial"/>
              </a:rPr>
              <a:t>E</a:t>
            </a:r>
            <a:r>
              <a:rPr b="1" spc="30" dirty="0" smtClean="0">
                <a:solidFill>
                  <a:srgbClr val="AEABAB"/>
                </a:solidFill>
                <a:latin typeface="Arial"/>
                <a:cs typeface="Arial"/>
              </a:rPr>
              <a:t>M</a:t>
            </a:r>
            <a:r>
              <a:rPr b="1" spc="-10" dirty="0" smtClean="0">
                <a:solidFill>
                  <a:srgbClr val="AEABAB"/>
                </a:solidFill>
                <a:latin typeface="Arial"/>
                <a:cs typeface="Arial"/>
              </a:rPr>
              <a:t>2</a:t>
            </a:r>
            <a:r>
              <a:rPr b="1" spc="-6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endParaRPr dirty="0">
              <a:latin typeface="Arial"/>
              <a:cs typeface="Arial"/>
            </a:endParaRPr>
          </a:p>
        </p:txBody>
      </p:sp>
      <p:sp>
        <p:nvSpPr>
          <p:cNvPr id="42" name="object 43">
            <a:extLst>
              <a:ext uri="{FF2B5EF4-FFF2-40B4-BE49-F238E27FC236}">
                <a16:creationId xmlns="" xmlns:a16="http://schemas.microsoft.com/office/drawing/2014/main" id="{F350D45C-8858-D7BB-7284-72FDF005F931}"/>
              </a:ext>
            </a:extLst>
          </p:cNvPr>
          <p:cNvSpPr txBox="1"/>
          <p:nvPr/>
        </p:nvSpPr>
        <p:spPr>
          <a:xfrm>
            <a:off x="588366" y="6914019"/>
            <a:ext cx="6723919" cy="285976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25400">
              <a:spcBef>
                <a:spcPts val="190"/>
              </a:spcBef>
            </a:pPr>
            <a:r>
              <a:rPr sz="1700" b="1" u="sng" spc="-20" dirty="0">
                <a:latin typeface="Arial"/>
                <a:cs typeface="Arial"/>
              </a:rPr>
              <a:t>Other</a:t>
            </a:r>
            <a:r>
              <a:rPr sz="1700" b="1" u="sng" spc="50" dirty="0">
                <a:latin typeface="Arial"/>
                <a:cs typeface="Arial"/>
              </a:rPr>
              <a:t> </a:t>
            </a:r>
            <a:r>
              <a:rPr sz="1700" b="1" u="sng" spc="-10" dirty="0" err="1" smtClean="0">
                <a:latin typeface="Arial"/>
                <a:cs typeface="Arial"/>
              </a:rPr>
              <a:t>neuroinflammation</a:t>
            </a:r>
            <a:r>
              <a:rPr lang="es-ES" sz="1700" b="1" u="sng" spc="-10" dirty="0" smtClean="0">
                <a:latin typeface="Arial"/>
                <a:cs typeface="Arial"/>
              </a:rPr>
              <a:t>:</a:t>
            </a:r>
            <a:r>
              <a:rPr sz="1700" b="1" u="sng" spc="100" dirty="0" smtClean="0">
                <a:latin typeface="Arial"/>
                <a:cs typeface="Arial"/>
              </a:rPr>
              <a:t> </a:t>
            </a:r>
            <a:r>
              <a:rPr lang="es-ES" sz="1700" b="1" spc="-10" dirty="0">
                <a:solidFill>
                  <a:srgbClr val="AEABAB"/>
                </a:solidFill>
                <a:latin typeface="Arial"/>
                <a:cs typeface="Arial"/>
              </a:rPr>
              <a:t>Plasma</a:t>
            </a:r>
            <a:r>
              <a:rPr lang="es-ES" sz="1700" b="1" spc="100" dirty="0" smtClean="0">
                <a:latin typeface="Arial"/>
                <a:cs typeface="Arial"/>
              </a:rPr>
              <a:t> </a:t>
            </a:r>
            <a:r>
              <a:rPr sz="1700" b="1" spc="-10" dirty="0" smtClean="0">
                <a:solidFill>
                  <a:srgbClr val="AEABAB"/>
                </a:solidFill>
                <a:latin typeface="Arial"/>
                <a:cs typeface="Arial"/>
              </a:rPr>
              <a:t>IL-6,</a:t>
            </a:r>
            <a:r>
              <a:rPr lang="es-ES" sz="1700" b="1" spc="-1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lang="es-ES" sz="1700" b="1" spc="-10" dirty="0" smtClean="0">
                <a:solidFill>
                  <a:srgbClr val="7030A0"/>
                </a:solidFill>
                <a:latin typeface="Arial"/>
                <a:cs typeface="Arial"/>
              </a:rPr>
              <a:t>CSF </a:t>
            </a:r>
            <a:r>
              <a:rPr sz="1700" b="1" spc="-10" dirty="0" smtClean="0">
                <a:solidFill>
                  <a:srgbClr val="7030A0"/>
                </a:solidFill>
                <a:latin typeface="Arial"/>
                <a:cs typeface="Arial"/>
              </a:rPr>
              <a:t>IL-6</a:t>
            </a:r>
            <a:endParaRPr sz="1700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43" name="object 44">
            <a:extLst>
              <a:ext uri="{FF2B5EF4-FFF2-40B4-BE49-F238E27FC236}">
                <a16:creationId xmlns="" xmlns:a16="http://schemas.microsoft.com/office/drawing/2014/main" id="{09E59C2D-E33B-82DE-BE9E-CA46F5476BC2}"/>
              </a:ext>
            </a:extLst>
          </p:cNvPr>
          <p:cNvSpPr txBox="1"/>
          <p:nvPr/>
        </p:nvSpPr>
        <p:spPr>
          <a:xfrm>
            <a:off x="6204388" y="1597951"/>
            <a:ext cx="4030438" cy="788677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25400">
              <a:spcBef>
                <a:spcPts val="190"/>
              </a:spcBef>
            </a:pPr>
            <a:r>
              <a:rPr lang="es-ES" sz="1600" b="1" spc="-60" dirty="0">
                <a:solidFill>
                  <a:srgbClr val="AEABAB"/>
                </a:solidFill>
                <a:latin typeface="Arial"/>
                <a:cs typeface="Arial"/>
              </a:rPr>
              <a:t>                 </a:t>
            </a:r>
            <a:r>
              <a:rPr sz="1600" b="1" u="sng" spc="-60" dirty="0">
                <a:solidFill>
                  <a:srgbClr val="AEABAB"/>
                </a:solidFill>
                <a:latin typeface="Arial"/>
                <a:cs typeface="Arial"/>
              </a:rPr>
              <a:t>A</a:t>
            </a:r>
            <a:r>
              <a:rPr sz="1600" u="sng" spc="-60" dirty="0">
                <a:solidFill>
                  <a:srgbClr val="AEABAB"/>
                </a:solidFill>
                <a:latin typeface="Symbol"/>
                <a:cs typeface="Symbol"/>
              </a:rPr>
              <a:t></a:t>
            </a:r>
            <a:r>
              <a:rPr sz="1600" u="sng" spc="30" dirty="0">
                <a:solidFill>
                  <a:srgbClr val="AEABAB"/>
                </a:solidFill>
                <a:latin typeface="Times New Roman"/>
                <a:cs typeface="Times New Roman"/>
              </a:rPr>
              <a:t> </a:t>
            </a:r>
            <a:r>
              <a:rPr sz="1600" b="1" u="sng" spc="-10" dirty="0">
                <a:solidFill>
                  <a:srgbClr val="AEABAB"/>
                </a:solidFill>
                <a:latin typeface="Arial"/>
                <a:cs typeface="Arial"/>
              </a:rPr>
              <a:t>pathophysiology</a:t>
            </a:r>
            <a:endParaRPr sz="1600" u="sng" dirty="0">
              <a:latin typeface="Arial"/>
              <a:cs typeface="Arial"/>
            </a:endParaRPr>
          </a:p>
          <a:p>
            <a:pPr marL="974090">
              <a:spcBef>
                <a:spcPts val="20"/>
              </a:spcBef>
            </a:pP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CSF</a:t>
            </a:r>
            <a:r>
              <a:rPr sz="1600" b="1" spc="-2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A</a:t>
            </a:r>
            <a:r>
              <a:rPr sz="1600" spc="-10" dirty="0">
                <a:solidFill>
                  <a:srgbClr val="AEABAB"/>
                </a:solidFill>
                <a:latin typeface="Symbol"/>
                <a:cs typeface="Symbol"/>
              </a:rPr>
              <a:t></a:t>
            </a: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42/40</a:t>
            </a:r>
            <a:r>
              <a:rPr sz="1600" b="1" spc="-6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ratio</a:t>
            </a:r>
            <a:r>
              <a:rPr sz="1600" b="1" spc="-3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endParaRPr lang="es-ES" sz="1600" b="1" spc="-30" dirty="0" smtClean="0">
              <a:solidFill>
                <a:srgbClr val="AEABAB"/>
              </a:solidFill>
              <a:latin typeface="Arial"/>
              <a:cs typeface="Arial"/>
            </a:endParaRPr>
          </a:p>
          <a:p>
            <a:pPr marL="974090">
              <a:spcBef>
                <a:spcPts val="20"/>
              </a:spcBef>
            </a:pPr>
            <a:r>
              <a:rPr sz="1600" b="1" spc="-10" dirty="0" smtClean="0">
                <a:solidFill>
                  <a:srgbClr val="AEABAB"/>
                </a:solidFill>
                <a:latin typeface="Arial"/>
                <a:cs typeface="Arial"/>
              </a:rPr>
              <a:t>Plasma</a:t>
            </a:r>
            <a:r>
              <a:rPr sz="1600" b="1" spc="-7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A</a:t>
            </a:r>
            <a:r>
              <a:rPr sz="1600" spc="-10" dirty="0">
                <a:solidFill>
                  <a:srgbClr val="AEABAB"/>
                </a:solidFill>
                <a:latin typeface="Symbol"/>
                <a:cs typeface="Symbol"/>
              </a:rPr>
              <a:t></a:t>
            </a: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42/40</a:t>
            </a:r>
            <a:r>
              <a:rPr sz="1600" b="1" spc="-5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 smtClean="0">
                <a:solidFill>
                  <a:srgbClr val="AEABAB"/>
                </a:solidFill>
                <a:latin typeface="Arial"/>
                <a:cs typeface="Arial"/>
              </a:rPr>
              <a:t>ratio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4" name="object 45">
            <a:extLst>
              <a:ext uri="{FF2B5EF4-FFF2-40B4-BE49-F238E27FC236}">
                <a16:creationId xmlns="" xmlns:a16="http://schemas.microsoft.com/office/drawing/2014/main" id="{33BC6D9E-2DB2-AF41-8B8A-52732193E792}"/>
              </a:ext>
            </a:extLst>
          </p:cNvPr>
          <p:cNvSpPr txBox="1"/>
          <p:nvPr/>
        </p:nvSpPr>
        <p:spPr>
          <a:xfrm>
            <a:off x="425087" y="1527033"/>
            <a:ext cx="5174352" cy="270587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25400">
              <a:spcBef>
                <a:spcPts val="190"/>
              </a:spcBef>
              <a:tabLst>
                <a:tab pos="5011420" algn="l"/>
              </a:tabLst>
            </a:pPr>
            <a:r>
              <a:rPr sz="1600" b="1" u="sng" spc="-10" dirty="0">
                <a:solidFill>
                  <a:srgbClr val="AEABAB"/>
                </a:solidFill>
                <a:latin typeface="Arial"/>
                <a:cs typeface="Arial"/>
              </a:rPr>
              <a:t>Tau</a:t>
            </a:r>
            <a:r>
              <a:rPr sz="1600" b="1" u="sng" spc="-3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u="sng" spc="-20" dirty="0">
                <a:solidFill>
                  <a:srgbClr val="AEABAB"/>
                </a:solidFill>
                <a:latin typeface="Arial"/>
                <a:cs typeface="Arial"/>
              </a:rPr>
              <a:t>pathophysiology </a:t>
            </a:r>
            <a:r>
              <a:rPr sz="1600" b="1" u="sng" spc="-31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u="sng" spc="-10" dirty="0">
                <a:solidFill>
                  <a:srgbClr val="AEABAB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600" u="sng" dirty="0">
              <a:latin typeface="Arial"/>
              <a:cs typeface="Arial"/>
            </a:endParaRPr>
          </a:p>
        </p:txBody>
      </p:sp>
      <p:sp>
        <p:nvSpPr>
          <p:cNvPr id="45" name="object 46">
            <a:extLst>
              <a:ext uri="{FF2B5EF4-FFF2-40B4-BE49-F238E27FC236}">
                <a16:creationId xmlns="" xmlns:a16="http://schemas.microsoft.com/office/drawing/2014/main" id="{B9D1C7C8-3F8A-1E6B-056D-5E488D8291EC}"/>
              </a:ext>
            </a:extLst>
          </p:cNvPr>
          <p:cNvSpPr txBox="1"/>
          <p:nvPr/>
        </p:nvSpPr>
        <p:spPr>
          <a:xfrm>
            <a:off x="560891" y="1785889"/>
            <a:ext cx="3075940" cy="59683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25400" marR="10160" indent="229870">
              <a:lnSpc>
                <a:spcPct val="115799"/>
              </a:lnSpc>
              <a:spcBef>
                <a:spcPts val="200"/>
              </a:spcBef>
            </a:pP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CSF p-tau181 </a:t>
            </a:r>
            <a:endParaRPr lang="es-ES" sz="1600" b="1" spc="-10" dirty="0" smtClean="0">
              <a:solidFill>
                <a:srgbClr val="AEABAB"/>
              </a:solidFill>
              <a:latin typeface="Arial"/>
              <a:cs typeface="Arial"/>
            </a:endParaRPr>
          </a:p>
          <a:p>
            <a:pPr marL="25400" marR="10160" indent="229870">
              <a:lnSpc>
                <a:spcPct val="115799"/>
              </a:lnSpc>
              <a:spcBef>
                <a:spcPts val="200"/>
              </a:spcBef>
            </a:pPr>
            <a:r>
              <a:rPr sz="1600" b="1" spc="-10" dirty="0" smtClean="0">
                <a:solidFill>
                  <a:srgbClr val="AEABAB"/>
                </a:solidFill>
                <a:latin typeface="Arial"/>
                <a:cs typeface="Arial"/>
              </a:rPr>
              <a:t>Plasma</a:t>
            </a:r>
            <a:r>
              <a:rPr sz="1600" b="1" spc="-8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 smtClean="0">
                <a:solidFill>
                  <a:srgbClr val="AEABAB"/>
                </a:solidFill>
                <a:latin typeface="Arial"/>
                <a:cs typeface="Arial"/>
              </a:rPr>
              <a:t>p-tau231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6" name="object 47">
            <a:extLst>
              <a:ext uri="{FF2B5EF4-FFF2-40B4-BE49-F238E27FC236}">
                <a16:creationId xmlns="" xmlns:a16="http://schemas.microsoft.com/office/drawing/2014/main" id="{45E2E800-86FE-6F3E-E282-5DF9DA4224DB}"/>
              </a:ext>
            </a:extLst>
          </p:cNvPr>
          <p:cNvSpPr txBox="1"/>
          <p:nvPr/>
        </p:nvSpPr>
        <p:spPr>
          <a:xfrm>
            <a:off x="5968265" y="4886665"/>
            <a:ext cx="4753869" cy="88614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25400">
              <a:spcBef>
                <a:spcPts val="190"/>
              </a:spcBef>
            </a:pPr>
            <a:r>
              <a:rPr sz="1500" b="1" u="sng" spc="-10" dirty="0">
                <a:latin typeface="Arial"/>
                <a:cs typeface="Arial"/>
              </a:rPr>
              <a:t>Neuronal</a:t>
            </a:r>
            <a:r>
              <a:rPr sz="1500" b="1" u="sng" dirty="0">
                <a:latin typeface="Arial"/>
                <a:cs typeface="Arial"/>
              </a:rPr>
              <a:t> </a:t>
            </a:r>
            <a:r>
              <a:rPr sz="1500" b="1" u="sng" spc="-10" dirty="0">
                <a:latin typeface="Arial"/>
                <a:cs typeface="Arial"/>
              </a:rPr>
              <a:t>and</a:t>
            </a:r>
            <a:r>
              <a:rPr sz="1500" b="1" u="sng" spc="-30" dirty="0">
                <a:latin typeface="Arial"/>
                <a:cs typeface="Arial"/>
              </a:rPr>
              <a:t> </a:t>
            </a:r>
            <a:r>
              <a:rPr sz="1500" b="1" u="sng" spc="-10" dirty="0">
                <a:latin typeface="Arial"/>
                <a:cs typeface="Arial"/>
              </a:rPr>
              <a:t>axonal</a:t>
            </a:r>
            <a:r>
              <a:rPr sz="1500" b="1" u="sng" spc="-20" dirty="0">
                <a:latin typeface="Arial"/>
                <a:cs typeface="Arial"/>
              </a:rPr>
              <a:t> </a:t>
            </a:r>
            <a:r>
              <a:rPr sz="1500" b="1" u="sng" spc="-10" dirty="0" smtClean="0">
                <a:latin typeface="Arial"/>
                <a:cs typeface="Arial"/>
              </a:rPr>
              <a:t>injury</a:t>
            </a:r>
            <a:r>
              <a:rPr lang="es-ES" sz="1500" b="1" u="sng" spc="-10" dirty="0" smtClean="0">
                <a:latin typeface="Arial"/>
                <a:cs typeface="Arial"/>
              </a:rPr>
              <a:t> (</a:t>
            </a:r>
            <a:r>
              <a:rPr lang="es-ES" sz="1500" b="1" i="1" u="sng" spc="-10" dirty="0" err="1" smtClean="0">
                <a:latin typeface="Arial"/>
                <a:cs typeface="Arial"/>
              </a:rPr>
              <a:t>neurodegeneration</a:t>
            </a:r>
            <a:r>
              <a:rPr lang="es-ES" sz="1500" b="1" u="sng" spc="-10" dirty="0" smtClean="0">
                <a:latin typeface="Arial"/>
                <a:cs typeface="Arial"/>
              </a:rPr>
              <a:t>)</a:t>
            </a:r>
            <a:endParaRPr sz="1500" u="sng" dirty="0">
              <a:latin typeface="Arial"/>
              <a:cs typeface="Arial"/>
            </a:endParaRPr>
          </a:p>
          <a:p>
            <a:pPr marL="25400" marR="303530">
              <a:lnSpc>
                <a:spcPts val="2320"/>
              </a:lnSpc>
              <a:spcBef>
                <a:spcPts val="170"/>
              </a:spcBef>
            </a:pPr>
            <a:r>
              <a:rPr sz="1600" b="1" spc="-10" dirty="0">
                <a:solidFill>
                  <a:srgbClr val="AEABAB"/>
                </a:solidFill>
                <a:latin typeface="Arial"/>
                <a:cs typeface="Arial"/>
              </a:rPr>
              <a:t>CSF</a:t>
            </a:r>
            <a:r>
              <a:rPr sz="1600" b="1" spc="2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 err="1" smtClean="0">
                <a:solidFill>
                  <a:srgbClr val="AEABAB"/>
                </a:solidFill>
                <a:latin typeface="Arial"/>
                <a:cs typeface="Arial"/>
              </a:rPr>
              <a:t>Neurofilament</a:t>
            </a:r>
            <a:r>
              <a:rPr lang="es-ES" sz="1600" b="1" spc="-10" dirty="0" smtClean="0">
                <a:solidFill>
                  <a:srgbClr val="AEABAB"/>
                </a:solidFill>
                <a:latin typeface="Arial"/>
                <a:cs typeface="Arial"/>
              </a:rPr>
              <a:t> (</a:t>
            </a:r>
            <a:r>
              <a:rPr lang="es-ES" sz="1600" b="1" spc="-10" dirty="0" err="1" smtClean="0">
                <a:solidFill>
                  <a:srgbClr val="AEABAB"/>
                </a:solidFill>
                <a:latin typeface="Arial"/>
                <a:cs typeface="Arial"/>
              </a:rPr>
              <a:t>NfL</a:t>
            </a:r>
            <a:r>
              <a:rPr lang="es-ES" sz="1600" b="1" spc="-10" dirty="0">
                <a:solidFill>
                  <a:srgbClr val="AEABAB"/>
                </a:solidFill>
                <a:latin typeface="Arial"/>
                <a:cs typeface="Arial"/>
              </a:rPr>
              <a:t>)</a:t>
            </a:r>
            <a:r>
              <a:rPr lang="es-ES" sz="1600" b="1" spc="10" dirty="0" smtClean="0">
                <a:solidFill>
                  <a:srgbClr val="AEABAB"/>
                </a:solidFill>
                <a:latin typeface="Arial"/>
                <a:cs typeface="Arial"/>
              </a:rPr>
              <a:t>, </a:t>
            </a:r>
            <a:r>
              <a:rPr sz="1600" b="1" dirty="0" smtClean="0">
                <a:solidFill>
                  <a:srgbClr val="AEABAB"/>
                </a:solidFill>
                <a:latin typeface="Arial"/>
                <a:cs typeface="Arial"/>
              </a:rPr>
              <a:t>t-tau </a:t>
            </a:r>
            <a:r>
              <a:rPr sz="1600" b="1" spc="-2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lang="es-ES" sz="1600" b="1" spc="-20" dirty="0" smtClean="0">
                <a:solidFill>
                  <a:srgbClr val="AEABAB"/>
                </a:solidFill>
                <a:latin typeface="Arial"/>
                <a:cs typeface="Arial"/>
              </a:rPr>
              <a:t/>
            </a:r>
            <a:br>
              <a:rPr lang="es-ES" sz="1600" b="1" spc="-20" dirty="0" smtClean="0">
                <a:solidFill>
                  <a:srgbClr val="AEABAB"/>
                </a:solidFill>
                <a:latin typeface="Arial"/>
                <a:cs typeface="Arial"/>
              </a:rPr>
            </a:br>
            <a:r>
              <a:rPr sz="1600" b="1" spc="-53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7030A0"/>
                </a:solidFill>
                <a:latin typeface="Arial"/>
                <a:cs typeface="Arial"/>
              </a:rPr>
              <a:t>Plasma</a:t>
            </a:r>
            <a:r>
              <a:rPr sz="1600" b="1" spc="-4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1600" b="1" spc="-10" dirty="0" err="1" smtClean="0">
                <a:solidFill>
                  <a:srgbClr val="7030A0"/>
                </a:solidFill>
                <a:latin typeface="Arial"/>
                <a:cs typeface="Arial"/>
              </a:rPr>
              <a:t>Neurofilament</a:t>
            </a:r>
            <a:r>
              <a:rPr lang="es-ES" sz="1600" b="1" spc="-10" dirty="0" smtClean="0">
                <a:solidFill>
                  <a:srgbClr val="7030A0"/>
                </a:solidFill>
                <a:latin typeface="Arial"/>
                <a:cs typeface="Arial"/>
              </a:rPr>
              <a:t> (</a:t>
            </a:r>
            <a:r>
              <a:rPr lang="es-ES" sz="1600" b="1" spc="-10" dirty="0" err="1" smtClean="0">
                <a:solidFill>
                  <a:srgbClr val="7030A0"/>
                </a:solidFill>
                <a:latin typeface="Arial"/>
                <a:cs typeface="Arial"/>
              </a:rPr>
              <a:t>NfL</a:t>
            </a:r>
            <a:r>
              <a:rPr lang="es-ES" sz="1600" b="1" spc="-10" dirty="0" smtClean="0">
                <a:solidFill>
                  <a:srgbClr val="7030A0"/>
                </a:solidFill>
                <a:latin typeface="Arial"/>
                <a:cs typeface="Arial"/>
              </a:rPr>
              <a:t>)</a:t>
            </a:r>
            <a:r>
              <a:rPr sz="1600" b="1" spc="20" dirty="0" smtClean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endParaRPr sz="1600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53" name="object 54">
            <a:extLst>
              <a:ext uri="{FF2B5EF4-FFF2-40B4-BE49-F238E27FC236}">
                <a16:creationId xmlns="" xmlns:a16="http://schemas.microsoft.com/office/drawing/2014/main" id="{DD063508-6080-7E5D-F36B-0B6BF7123341}"/>
              </a:ext>
            </a:extLst>
          </p:cNvPr>
          <p:cNvSpPr/>
          <p:nvPr/>
        </p:nvSpPr>
        <p:spPr>
          <a:xfrm>
            <a:off x="6906210" y="6222900"/>
            <a:ext cx="1773674" cy="303945"/>
          </a:xfrm>
          <a:custGeom>
            <a:avLst/>
            <a:gdLst/>
            <a:ahLst/>
            <a:cxnLst/>
            <a:rect l="l" t="t" r="r" b="b"/>
            <a:pathLst>
              <a:path w="962025" h="171450">
                <a:moveTo>
                  <a:pt x="172338" y="0"/>
                </a:moveTo>
                <a:lnTo>
                  <a:pt x="0" y="83819"/>
                </a:lnTo>
                <a:lnTo>
                  <a:pt x="170433" y="171450"/>
                </a:lnTo>
                <a:lnTo>
                  <a:pt x="171069" y="114238"/>
                </a:lnTo>
                <a:lnTo>
                  <a:pt x="142493" y="113918"/>
                </a:lnTo>
                <a:lnTo>
                  <a:pt x="143128" y="56768"/>
                </a:lnTo>
                <a:lnTo>
                  <a:pt x="171708" y="56768"/>
                </a:lnTo>
                <a:lnTo>
                  <a:pt x="172338" y="0"/>
                </a:lnTo>
                <a:close/>
              </a:path>
              <a:path w="962025" h="171450">
                <a:moveTo>
                  <a:pt x="171704" y="57088"/>
                </a:moveTo>
                <a:lnTo>
                  <a:pt x="171069" y="114238"/>
                </a:lnTo>
                <a:lnTo>
                  <a:pt x="960881" y="123062"/>
                </a:lnTo>
                <a:lnTo>
                  <a:pt x="961516" y="65912"/>
                </a:lnTo>
                <a:lnTo>
                  <a:pt x="171704" y="57088"/>
                </a:lnTo>
                <a:close/>
              </a:path>
              <a:path w="962025" h="171450">
                <a:moveTo>
                  <a:pt x="143128" y="56768"/>
                </a:moveTo>
                <a:lnTo>
                  <a:pt x="142493" y="113918"/>
                </a:lnTo>
                <a:lnTo>
                  <a:pt x="171069" y="114238"/>
                </a:lnTo>
                <a:lnTo>
                  <a:pt x="171704" y="57088"/>
                </a:lnTo>
                <a:lnTo>
                  <a:pt x="143128" y="56768"/>
                </a:lnTo>
                <a:close/>
              </a:path>
              <a:path w="962025" h="171450">
                <a:moveTo>
                  <a:pt x="171708" y="56768"/>
                </a:moveTo>
                <a:lnTo>
                  <a:pt x="143128" y="56768"/>
                </a:lnTo>
                <a:lnTo>
                  <a:pt x="171704" y="57088"/>
                </a:lnTo>
                <a:lnTo>
                  <a:pt x="171708" y="567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3600"/>
          </a:p>
        </p:txBody>
      </p:sp>
      <p:sp>
        <p:nvSpPr>
          <p:cNvPr id="54" name="object 55">
            <a:extLst>
              <a:ext uri="{FF2B5EF4-FFF2-40B4-BE49-F238E27FC236}">
                <a16:creationId xmlns="" xmlns:a16="http://schemas.microsoft.com/office/drawing/2014/main" id="{844AEAF2-7E7C-585C-3547-9531B64B2695}"/>
              </a:ext>
            </a:extLst>
          </p:cNvPr>
          <p:cNvSpPr txBox="1"/>
          <p:nvPr/>
        </p:nvSpPr>
        <p:spPr>
          <a:xfrm>
            <a:off x="4061843" y="5946781"/>
            <a:ext cx="4318613" cy="810478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76200">
              <a:spcBef>
                <a:spcPts val="200"/>
              </a:spcBef>
            </a:pPr>
            <a:r>
              <a:rPr sz="1700" b="1" u="sng" spc="-10" dirty="0" smtClean="0">
                <a:latin typeface="Arial"/>
                <a:cs typeface="Arial"/>
              </a:rPr>
              <a:t>Astrocyte</a:t>
            </a:r>
            <a:r>
              <a:rPr lang="es-ES" sz="1700" b="1" u="sng" spc="-10" dirty="0" smtClean="0">
                <a:latin typeface="Arial"/>
                <a:cs typeface="Arial"/>
              </a:rPr>
              <a:t> </a:t>
            </a:r>
            <a:r>
              <a:rPr lang="es-ES" sz="1700" b="1" u="sng" spc="-10" dirty="0" err="1" smtClean="0">
                <a:latin typeface="Arial"/>
                <a:cs typeface="Arial"/>
              </a:rPr>
              <a:t>activation</a:t>
            </a:r>
            <a:r>
              <a:rPr lang="es-ES" sz="1700" b="1" u="sng" spc="-10" dirty="0" smtClean="0">
                <a:latin typeface="Arial"/>
                <a:cs typeface="Arial"/>
              </a:rPr>
              <a:t> </a:t>
            </a:r>
            <a:r>
              <a:rPr lang="es-ES" sz="1700" b="1" i="1" u="sng" spc="-10" dirty="0" smtClean="0">
                <a:latin typeface="Arial"/>
                <a:cs typeface="Arial"/>
              </a:rPr>
              <a:t>(</a:t>
            </a:r>
            <a:r>
              <a:rPr lang="es-ES" sz="1700" b="1" i="1" u="sng" spc="-10" dirty="0" err="1" smtClean="0">
                <a:latin typeface="Arial"/>
                <a:cs typeface="Arial"/>
              </a:rPr>
              <a:t>neuroinflammation</a:t>
            </a:r>
            <a:r>
              <a:rPr lang="es-ES" sz="1700" b="1" i="1" u="sng" spc="-10" dirty="0" smtClean="0">
                <a:latin typeface="Arial"/>
                <a:cs typeface="Arial"/>
              </a:rPr>
              <a:t>)</a:t>
            </a:r>
            <a:endParaRPr sz="1700" u="sng" dirty="0">
              <a:latin typeface="Arial"/>
              <a:cs typeface="Arial"/>
            </a:endParaRPr>
          </a:p>
          <a:p>
            <a:pPr marL="76200" marR="506730">
              <a:spcBef>
                <a:spcPts val="10"/>
              </a:spcBef>
            </a:pPr>
            <a:r>
              <a:rPr sz="1700" b="1" spc="-10" dirty="0">
                <a:solidFill>
                  <a:srgbClr val="AEABAB"/>
                </a:solidFill>
                <a:latin typeface="Arial"/>
                <a:cs typeface="Arial"/>
              </a:rPr>
              <a:t>CSF</a:t>
            </a:r>
            <a:r>
              <a:rPr sz="1700" b="1" spc="-3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700" b="1" spc="-10" dirty="0">
                <a:solidFill>
                  <a:srgbClr val="AEABAB"/>
                </a:solidFill>
                <a:latin typeface="Arial"/>
                <a:cs typeface="Arial"/>
              </a:rPr>
              <a:t>YKL-40</a:t>
            </a:r>
            <a:r>
              <a:rPr sz="1700" b="1" spc="-9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lang="es-ES" sz="1700" b="1" spc="-10" dirty="0" smtClean="0">
                <a:solidFill>
                  <a:srgbClr val="AEABAB"/>
                </a:solidFill>
                <a:latin typeface="Arial"/>
                <a:cs typeface="Arial"/>
              </a:rPr>
              <a:t>, </a:t>
            </a:r>
            <a:r>
              <a:rPr sz="1700" b="1" spc="-10" dirty="0" smtClean="0">
                <a:latin typeface="Arial"/>
                <a:cs typeface="Arial"/>
              </a:rPr>
              <a:t>CSF </a:t>
            </a:r>
            <a:r>
              <a:rPr sz="1700" b="1" spc="-30" dirty="0">
                <a:latin typeface="Arial"/>
                <a:cs typeface="Arial"/>
              </a:rPr>
              <a:t>GFAP</a:t>
            </a:r>
            <a:r>
              <a:rPr sz="1700" b="1" spc="20" dirty="0">
                <a:latin typeface="Arial"/>
                <a:cs typeface="Arial"/>
              </a:rPr>
              <a:t> </a:t>
            </a:r>
            <a:r>
              <a:rPr lang="es-ES" sz="1700" b="1" spc="20" dirty="0" smtClean="0">
                <a:latin typeface="Arial"/>
                <a:cs typeface="Arial"/>
              </a:rPr>
              <a:t/>
            </a:r>
            <a:br>
              <a:rPr lang="es-ES" sz="1700" b="1" spc="20" dirty="0" smtClean="0">
                <a:latin typeface="Arial"/>
                <a:cs typeface="Arial"/>
              </a:rPr>
            </a:br>
            <a:r>
              <a:rPr sz="1700" b="1" spc="-10" dirty="0" smtClean="0">
                <a:solidFill>
                  <a:srgbClr val="AEABAB"/>
                </a:solidFill>
                <a:latin typeface="Arial"/>
                <a:cs typeface="Arial"/>
              </a:rPr>
              <a:t>Plasma</a:t>
            </a:r>
            <a:r>
              <a:rPr sz="1700" b="1" spc="-70" dirty="0" smtClean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r>
              <a:rPr sz="1700" b="1" spc="-30" dirty="0">
                <a:solidFill>
                  <a:srgbClr val="AEABAB"/>
                </a:solidFill>
                <a:latin typeface="Arial"/>
                <a:cs typeface="Arial"/>
              </a:rPr>
              <a:t>GFAP</a:t>
            </a:r>
            <a:r>
              <a:rPr sz="1700" b="1" spc="30" dirty="0">
                <a:solidFill>
                  <a:srgbClr val="AEABAB"/>
                </a:solidFill>
                <a:latin typeface="Arial"/>
                <a:cs typeface="Arial"/>
              </a:rPr>
              <a:t> 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57" name="object 59">
            <a:extLst>
              <a:ext uri="{FF2B5EF4-FFF2-40B4-BE49-F238E27FC236}">
                <a16:creationId xmlns="" xmlns:a16="http://schemas.microsoft.com/office/drawing/2014/main" id="{9E728F9E-2B1C-1592-91F4-4D251D226BBA}"/>
              </a:ext>
            </a:extLst>
          </p:cNvPr>
          <p:cNvSpPr txBox="1"/>
          <p:nvPr/>
        </p:nvSpPr>
        <p:spPr>
          <a:xfrm>
            <a:off x="8727684" y="6099405"/>
            <a:ext cx="1763738" cy="1158007"/>
          </a:xfrm>
          <a:prstGeom prst="rect">
            <a:avLst/>
          </a:prstGeom>
        </p:spPr>
        <p:txBody>
          <a:bodyPr vert="horz" wrap="square" lIns="0" tIns="110488" rIns="0" bIns="0" rtlCol="0">
            <a:spAutoFit/>
          </a:bodyPr>
          <a:lstStyle/>
          <a:p>
            <a:pPr marL="76200">
              <a:spcBef>
                <a:spcPts val="868"/>
              </a:spcBef>
            </a:pPr>
            <a:r>
              <a:rPr sz="1700" b="1" spc="10" dirty="0" smtClean="0">
                <a:latin typeface="Calibri"/>
                <a:cs typeface="Calibri"/>
              </a:rPr>
              <a:t>NO</a:t>
            </a:r>
            <a:r>
              <a:rPr sz="1700" b="1" spc="14" baseline="-21604" dirty="0" smtClean="0">
                <a:latin typeface="Calibri"/>
                <a:cs typeface="Calibri"/>
              </a:rPr>
              <a:t>2</a:t>
            </a:r>
            <a:r>
              <a:rPr lang="es-ES" sz="1700" b="1" spc="14" baseline="-21604" dirty="0" smtClean="0">
                <a:latin typeface="Calibri"/>
                <a:cs typeface="Calibri"/>
              </a:rPr>
              <a:t>, </a:t>
            </a:r>
            <a:br>
              <a:rPr lang="es-ES" sz="1700" b="1" spc="14" baseline="-21604" dirty="0" smtClean="0">
                <a:latin typeface="Calibri"/>
                <a:cs typeface="Calibri"/>
              </a:rPr>
            </a:br>
            <a:r>
              <a:rPr lang="es-ES" sz="1700" b="1" spc="20" dirty="0" smtClean="0">
                <a:cs typeface="Calibri"/>
              </a:rPr>
              <a:t>PM</a:t>
            </a:r>
            <a:r>
              <a:rPr lang="es-ES" sz="1700" b="1" spc="30" baseline="-21604" dirty="0" smtClean="0">
                <a:cs typeface="Calibri"/>
              </a:rPr>
              <a:t>2.5, </a:t>
            </a:r>
            <a:br>
              <a:rPr lang="es-ES" sz="1700" b="1" spc="30" baseline="-21604" dirty="0" smtClean="0">
                <a:cs typeface="Calibri"/>
              </a:rPr>
            </a:br>
            <a:r>
              <a:rPr sz="1700" b="1" spc="20" dirty="0" smtClean="0">
                <a:latin typeface="Calibri"/>
                <a:cs typeface="Calibri"/>
              </a:rPr>
              <a:t>PM</a:t>
            </a:r>
            <a:r>
              <a:rPr sz="1700" b="1" spc="30" baseline="-21604" dirty="0" smtClean="0">
                <a:latin typeface="Calibri"/>
                <a:cs typeface="Calibri"/>
              </a:rPr>
              <a:t>10</a:t>
            </a:r>
            <a:r>
              <a:rPr lang="es-ES" sz="1700" b="1" spc="30" baseline="-21604" dirty="0" smtClean="0">
                <a:latin typeface="Calibri"/>
                <a:cs typeface="Calibri"/>
              </a:rPr>
              <a:t>, </a:t>
            </a:r>
            <a:br>
              <a:rPr lang="es-ES" sz="1700" b="1" spc="30" baseline="-21604" dirty="0" smtClean="0">
                <a:latin typeface="Calibri"/>
                <a:cs typeface="Calibri"/>
              </a:rPr>
            </a:br>
            <a:r>
              <a:rPr lang="es-ES" sz="1700" b="1" spc="20" dirty="0" smtClean="0">
                <a:cs typeface="Calibri"/>
              </a:rPr>
              <a:t>PM</a:t>
            </a:r>
            <a:r>
              <a:rPr lang="es-ES" sz="1700" b="1" spc="30" baseline="-21604" dirty="0" smtClean="0">
                <a:cs typeface="Calibri"/>
              </a:rPr>
              <a:t>2.5abs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58" name="Google Shape;191;p6">
            <a:extLst>
              <a:ext uri="{FF2B5EF4-FFF2-40B4-BE49-F238E27FC236}">
                <a16:creationId xmlns="" xmlns:a16="http://schemas.microsoft.com/office/drawing/2014/main" id="{3BA5EF81-DDFD-9A7E-5C28-996933909CB5}"/>
              </a:ext>
            </a:extLst>
          </p:cNvPr>
          <p:cNvSpPr/>
          <p:nvPr/>
        </p:nvSpPr>
        <p:spPr>
          <a:xfrm>
            <a:off x="3291628" y="7305669"/>
            <a:ext cx="7400185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en-US" sz="14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Vilor-</a:t>
            </a:r>
            <a:r>
              <a:rPr lang="en-US" sz="1700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Tejedor</a:t>
            </a:r>
            <a:r>
              <a:rPr lang="en-US" sz="17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1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AAIC2023</a:t>
            </a:r>
            <a:endParaRPr sz="1700" b="1" i="1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object 54">
            <a:extLst>
              <a:ext uri="{FF2B5EF4-FFF2-40B4-BE49-F238E27FC236}">
                <a16:creationId xmlns="" xmlns:a16="http://schemas.microsoft.com/office/drawing/2014/main" id="{DD063508-6080-7E5D-F36B-0B6BF7123341}"/>
              </a:ext>
            </a:extLst>
          </p:cNvPr>
          <p:cNvSpPr/>
          <p:nvPr/>
        </p:nvSpPr>
        <p:spPr>
          <a:xfrm>
            <a:off x="5799200" y="6914019"/>
            <a:ext cx="2880684" cy="330276"/>
          </a:xfrm>
          <a:custGeom>
            <a:avLst/>
            <a:gdLst/>
            <a:ahLst/>
            <a:cxnLst/>
            <a:rect l="l" t="t" r="r" b="b"/>
            <a:pathLst>
              <a:path w="962025" h="171450">
                <a:moveTo>
                  <a:pt x="172338" y="0"/>
                </a:moveTo>
                <a:lnTo>
                  <a:pt x="0" y="83819"/>
                </a:lnTo>
                <a:lnTo>
                  <a:pt x="170433" y="171450"/>
                </a:lnTo>
                <a:lnTo>
                  <a:pt x="171069" y="114238"/>
                </a:lnTo>
                <a:lnTo>
                  <a:pt x="142493" y="113918"/>
                </a:lnTo>
                <a:lnTo>
                  <a:pt x="143128" y="56768"/>
                </a:lnTo>
                <a:lnTo>
                  <a:pt x="171708" y="56768"/>
                </a:lnTo>
                <a:lnTo>
                  <a:pt x="172338" y="0"/>
                </a:lnTo>
                <a:close/>
              </a:path>
              <a:path w="962025" h="171450">
                <a:moveTo>
                  <a:pt x="171704" y="57088"/>
                </a:moveTo>
                <a:lnTo>
                  <a:pt x="171069" y="114238"/>
                </a:lnTo>
                <a:lnTo>
                  <a:pt x="960881" y="123062"/>
                </a:lnTo>
                <a:lnTo>
                  <a:pt x="961516" y="65912"/>
                </a:lnTo>
                <a:lnTo>
                  <a:pt x="171704" y="57088"/>
                </a:lnTo>
                <a:close/>
              </a:path>
              <a:path w="962025" h="171450">
                <a:moveTo>
                  <a:pt x="143128" y="56768"/>
                </a:moveTo>
                <a:lnTo>
                  <a:pt x="142493" y="113918"/>
                </a:lnTo>
                <a:lnTo>
                  <a:pt x="171069" y="114238"/>
                </a:lnTo>
                <a:lnTo>
                  <a:pt x="171704" y="57088"/>
                </a:lnTo>
                <a:lnTo>
                  <a:pt x="143128" y="56768"/>
                </a:lnTo>
                <a:close/>
              </a:path>
              <a:path w="962025" h="171450">
                <a:moveTo>
                  <a:pt x="171708" y="56768"/>
                </a:moveTo>
                <a:lnTo>
                  <a:pt x="143128" y="56768"/>
                </a:lnTo>
                <a:lnTo>
                  <a:pt x="171704" y="57088"/>
                </a:lnTo>
                <a:lnTo>
                  <a:pt x="171708" y="567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3600"/>
          </a:p>
        </p:txBody>
      </p:sp>
      <p:sp>
        <p:nvSpPr>
          <p:cNvPr id="2" name="Rectángulo 1"/>
          <p:cNvSpPr/>
          <p:nvPr/>
        </p:nvSpPr>
        <p:spPr>
          <a:xfrm>
            <a:off x="9468914" y="5421012"/>
            <a:ext cx="611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spc="10" dirty="0" smtClean="0">
                <a:cs typeface="Calibri"/>
              </a:rPr>
              <a:t>NO</a:t>
            </a:r>
            <a:r>
              <a:rPr lang="es-ES" b="1" spc="14" baseline="-21604" dirty="0" smtClean="0">
                <a:cs typeface="Calibri"/>
              </a:rPr>
              <a:t>2 </a:t>
            </a:r>
            <a:endParaRPr lang="es-ES" dirty="0"/>
          </a:p>
        </p:txBody>
      </p:sp>
      <p:sp>
        <p:nvSpPr>
          <p:cNvPr id="60" name="object 54">
            <a:extLst>
              <a:ext uri="{FF2B5EF4-FFF2-40B4-BE49-F238E27FC236}">
                <a16:creationId xmlns="" xmlns:a16="http://schemas.microsoft.com/office/drawing/2014/main" id="{DD063508-6080-7E5D-F36B-0B6BF7123341}"/>
              </a:ext>
            </a:extLst>
          </p:cNvPr>
          <p:cNvSpPr/>
          <p:nvPr/>
        </p:nvSpPr>
        <p:spPr>
          <a:xfrm>
            <a:off x="8715607" y="5506437"/>
            <a:ext cx="735173" cy="209663"/>
          </a:xfrm>
          <a:custGeom>
            <a:avLst/>
            <a:gdLst/>
            <a:ahLst/>
            <a:cxnLst/>
            <a:rect l="l" t="t" r="r" b="b"/>
            <a:pathLst>
              <a:path w="962025" h="171450">
                <a:moveTo>
                  <a:pt x="172338" y="0"/>
                </a:moveTo>
                <a:lnTo>
                  <a:pt x="0" y="83819"/>
                </a:lnTo>
                <a:lnTo>
                  <a:pt x="170433" y="171450"/>
                </a:lnTo>
                <a:lnTo>
                  <a:pt x="171069" y="114238"/>
                </a:lnTo>
                <a:lnTo>
                  <a:pt x="142493" y="113918"/>
                </a:lnTo>
                <a:lnTo>
                  <a:pt x="143128" y="56768"/>
                </a:lnTo>
                <a:lnTo>
                  <a:pt x="171708" y="56768"/>
                </a:lnTo>
                <a:lnTo>
                  <a:pt x="172338" y="0"/>
                </a:lnTo>
                <a:close/>
              </a:path>
              <a:path w="962025" h="171450">
                <a:moveTo>
                  <a:pt x="171704" y="57088"/>
                </a:moveTo>
                <a:lnTo>
                  <a:pt x="171069" y="114238"/>
                </a:lnTo>
                <a:lnTo>
                  <a:pt x="960881" y="123062"/>
                </a:lnTo>
                <a:lnTo>
                  <a:pt x="961516" y="65912"/>
                </a:lnTo>
                <a:lnTo>
                  <a:pt x="171704" y="57088"/>
                </a:lnTo>
                <a:close/>
              </a:path>
              <a:path w="962025" h="171450">
                <a:moveTo>
                  <a:pt x="143128" y="56768"/>
                </a:moveTo>
                <a:lnTo>
                  <a:pt x="142493" y="113918"/>
                </a:lnTo>
                <a:lnTo>
                  <a:pt x="171069" y="114238"/>
                </a:lnTo>
                <a:lnTo>
                  <a:pt x="171704" y="57088"/>
                </a:lnTo>
                <a:lnTo>
                  <a:pt x="143128" y="56768"/>
                </a:lnTo>
                <a:close/>
              </a:path>
              <a:path w="962025" h="171450">
                <a:moveTo>
                  <a:pt x="171708" y="56768"/>
                </a:moveTo>
                <a:lnTo>
                  <a:pt x="143128" y="56768"/>
                </a:lnTo>
                <a:lnTo>
                  <a:pt x="171704" y="57088"/>
                </a:lnTo>
                <a:lnTo>
                  <a:pt x="171708" y="567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3600"/>
          </a:p>
        </p:txBody>
      </p:sp>
      <p:pic>
        <p:nvPicPr>
          <p:cNvPr id="61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Rectángulo 61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329257" y="734799"/>
            <a:ext cx="85157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32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demencia: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mecanismes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4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B4D1B06-12B8-47BC-90EF-5C48C82820E0}"/>
              </a:ext>
            </a:extLst>
          </p:cNvPr>
          <p:cNvSpPr/>
          <p:nvPr/>
        </p:nvSpPr>
        <p:spPr>
          <a:xfrm>
            <a:off x="464430" y="830215"/>
            <a:ext cx="85157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Recomanacions</a:t>
            </a:r>
            <a:endParaRPr lang="es-ES_tradnl" sz="28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23113364-D9A7-B3C6-0EED-9D8D9190014F}"/>
              </a:ext>
            </a:extLst>
          </p:cNvPr>
          <p:cNvSpPr txBox="1"/>
          <p:nvPr/>
        </p:nvSpPr>
        <p:spPr>
          <a:xfrm>
            <a:off x="501154" y="1609848"/>
            <a:ext cx="9689504" cy="4878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s-ES" sz="2600" b="1" dirty="0">
              <a:latin typeface="+mj-lt"/>
            </a:endParaRPr>
          </a:p>
          <a:p>
            <a:pPr marL="571500" indent="-5715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600" dirty="0"/>
              <a:t>Cal adoptar mesures que </a:t>
            </a:r>
            <a:r>
              <a:rPr lang="es-ES" sz="2600" dirty="0" err="1"/>
              <a:t>disminueixin</a:t>
            </a:r>
            <a:r>
              <a:rPr lang="es-ES" sz="2600" dirty="0"/>
              <a:t> el </a:t>
            </a:r>
            <a:r>
              <a:rPr lang="es-ES" sz="2600" dirty="0" err="1"/>
              <a:t>trànsit</a:t>
            </a:r>
            <a:r>
              <a:rPr lang="es-ES" sz="2600" dirty="0"/>
              <a:t> </a:t>
            </a:r>
            <a:r>
              <a:rPr lang="es-ES" sz="2600" dirty="0" err="1"/>
              <a:t>motoritzat</a:t>
            </a:r>
            <a:r>
              <a:rPr lang="es-ES" sz="2600" dirty="0"/>
              <a:t> </a:t>
            </a:r>
            <a:r>
              <a:rPr lang="es-ES" sz="2600" dirty="0" err="1"/>
              <a:t>diari</a:t>
            </a:r>
            <a:r>
              <a:rPr lang="es-ES" sz="2600" dirty="0"/>
              <a:t> a la </a:t>
            </a:r>
            <a:r>
              <a:rPr lang="es-ES" sz="2600" dirty="0" err="1"/>
              <a:t>ciutat</a:t>
            </a:r>
            <a:r>
              <a:rPr lang="es-ES" sz="2600" dirty="0"/>
              <a:t>.</a:t>
            </a:r>
            <a:endParaRPr lang="en-GB" sz="2600" b="1" dirty="0"/>
          </a:p>
          <a:p>
            <a:pPr marL="571500" indent="-5715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600" dirty="0"/>
              <a:t>Calen mesures que </a:t>
            </a:r>
            <a:r>
              <a:rPr lang="fr-FR" sz="2600" b="1" dirty="0" err="1"/>
              <a:t>substitueixin</a:t>
            </a:r>
            <a:r>
              <a:rPr lang="fr-FR" sz="2600" b="1" dirty="0"/>
              <a:t> l’</a:t>
            </a:r>
            <a:r>
              <a:rPr lang="fr-FR" sz="2600" b="1" dirty="0" err="1"/>
              <a:t>ús</a:t>
            </a:r>
            <a:r>
              <a:rPr lang="fr-FR" sz="2600" b="1" dirty="0"/>
              <a:t> </a:t>
            </a:r>
            <a:r>
              <a:rPr lang="fr-FR" sz="2600" b="1" dirty="0" err="1"/>
              <a:t>del</a:t>
            </a:r>
            <a:r>
              <a:rPr lang="fr-FR" sz="2600" b="1" dirty="0"/>
              <a:t> </a:t>
            </a:r>
            <a:r>
              <a:rPr lang="fr-FR" sz="2600" b="1" dirty="0" err="1"/>
              <a:t>vehicle</a:t>
            </a:r>
            <a:r>
              <a:rPr lang="fr-FR" sz="2600" b="1" dirty="0"/>
              <a:t> </a:t>
            </a:r>
            <a:r>
              <a:rPr lang="fr-FR" sz="2600" b="1" dirty="0" err="1"/>
              <a:t>privat</a:t>
            </a:r>
            <a:r>
              <a:rPr lang="fr-FR" sz="2600" b="1" dirty="0"/>
              <a:t> </a:t>
            </a:r>
            <a:r>
              <a:rPr lang="fr-FR" sz="2600" b="1" dirty="0" err="1"/>
              <a:t>pel</a:t>
            </a:r>
            <a:r>
              <a:rPr lang="fr-FR" sz="2600" b="1" dirty="0"/>
              <a:t> transport </a:t>
            </a:r>
            <a:r>
              <a:rPr lang="fr-FR" sz="2600" b="1" dirty="0" err="1"/>
              <a:t>públic</a:t>
            </a:r>
            <a:r>
              <a:rPr lang="fr-FR" sz="2600" b="1" dirty="0"/>
              <a:t>.</a:t>
            </a:r>
          </a:p>
          <a:p>
            <a:pPr marL="571500" indent="-5715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1" dirty="0"/>
              <a:t>Cal </a:t>
            </a:r>
            <a:r>
              <a:rPr lang="en-GB" sz="2600" b="1" dirty="0" err="1"/>
              <a:t>incrementar</a:t>
            </a:r>
            <a:r>
              <a:rPr lang="en-GB" sz="2600" b="1" dirty="0"/>
              <a:t> </a:t>
            </a:r>
            <a:r>
              <a:rPr lang="en-GB" sz="2600" b="1" dirty="0" err="1"/>
              <a:t>el</a:t>
            </a:r>
            <a:r>
              <a:rPr lang="en-GB" sz="2600" b="1" dirty="0"/>
              <a:t> transport </a:t>
            </a:r>
            <a:r>
              <a:rPr lang="en-GB" sz="2600" b="1" dirty="0" err="1"/>
              <a:t>públic</a:t>
            </a:r>
            <a:r>
              <a:rPr lang="en-GB" sz="2600" b="1" dirty="0"/>
              <a:t> </a:t>
            </a:r>
            <a:r>
              <a:rPr lang="en-GB" sz="2600" b="1" dirty="0" err="1"/>
              <a:t>i</a:t>
            </a:r>
            <a:r>
              <a:rPr lang="en-GB" sz="2600" b="1" dirty="0"/>
              <a:t> </a:t>
            </a:r>
            <a:r>
              <a:rPr lang="en-GB" sz="2600" b="1" dirty="0" err="1"/>
              <a:t>actiu</a:t>
            </a:r>
            <a:r>
              <a:rPr lang="en-GB" sz="2600" b="1" dirty="0"/>
              <a:t>.</a:t>
            </a:r>
          </a:p>
          <a:p>
            <a:pPr marL="571500" indent="-5715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600" dirty="0" err="1"/>
              <a:t>S’ha</a:t>
            </a:r>
            <a:r>
              <a:rPr lang="es-ES" sz="2600" dirty="0"/>
              <a:t> de fomentar </a:t>
            </a:r>
            <a:r>
              <a:rPr lang="es-ES" sz="2600" b="1" dirty="0" err="1"/>
              <a:t>l’ús</a:t>
            </a:r>
            <a:r>
              <a:rPr lang="es-ES" sz="2600" b="1" dirty="0"/>
              <a:t> de la bicicleta i el caminar</a:t>
            </a:r>
            <a:r>
              <a:rPr lang="es-ES" sz="2600" dirty="0"/>
              <a:t>.</a:t>
            </a:r>
          </a:p>
          <a:p>
            <a:pPr marL="571500" indent="-5715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dirty="0"/>
              <a:t>Cal </a:t>
            </a:r>
            <a:r>
              <a:rPr lang="en-GB" sz="2600" dirty="0" err="1"/>
              <a:t>reduir</a:t>
            </a:r>
            <a:r>
              <a:rPr lang="en-GB" sz="2600" dirty="0"/>
              <a:t> la </a:t>
            </a:r>
            <a:r>
              <a:rPr lang="en-GB" sz="2600" b="1" dirty="0" err="1"/>
              <a:t>contaminació</a:t>
            </a:r>
            <a:r>
              <a:rPr lang="en-GB" sz="2600" b="1" dirty="0"/>
              <a:t> </a:t>
            </a:r>
            <a:r>
              <a:rPr lang="en-GB" sz="2600" b="1" dirty="0" err="1"/>
              <a:t>atmosfèrica</a:t>
            </a:r>
            <a:r>
              <a:rPr lang="en-GB" sz="2600" b="1" dirty="0"/>
              <a:t> de forma </a:t>
            </a:r>
            <a:r>
              <a:rPr lang="en-GB" sz="2600" b="1" dirty="0" err="1"/>
              <a:t>prioritària</a:t>
            </a:r>
            <a:r>
              <a:rPr lang="en-GB" sz="2600" b="1" dirty="0"/>
              <a:t> al </a:t>
            </a:r>
            <a:r>
              <a:rPr lang="en-GB" sz="2600" b="1" dirty="0" err="1"/>
              <a:t>voltant</a:t>
            </a:r>
            <a:r>
              <a:rPr lang="en-GB" sz="2600" b="1" dirty="0"/>
              <a:t> de les </a:t>
            </a:r>
            <a:r>
              <a:rPr lang="en-GB" sz="2600" b="1" dirty="0" err="1"/>
              <a:t>escoles</a:t>
            </a:r>
            <a:r>
              <a:rPr lang="en-GB" sz="2600" b="1" dirty="0"/>
              <a:t>, centres per gent gran </a:t>
            </a:r>
            <a:r>
              <a:rPr lang="en-GB" sz="2600" b="1" dirty="0" err="1"/>
              <a:t>i</a:t>
            </a:r>
            <a:r>
              <a:rPr lang="en-GB" sz="2600" b="1" dirty="0"/>
              <a:t> hospitals</a:t>
            </a:r>
            <a:r>
              <a:rPr lang="en-GB" sz="2600" dirty="0"/>
              <a:t>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sz="2600" b="1" dirty="0"/>
              <a:t>Cal </a:t>
            </a:r>
            <a:r>
              <a:rPr lang="en-GB" sz="2600" b="1" dirty="0" err="1"/>
              <a:t>apostar</a:t>
            </a:r>
            <a:r>
              <a:rPr lang="en-GB" sz="2600" b="1" dirty="0"/>
              <a:t> per les energies </a:t>
            </a:r>
            <a:r>
              <a:rPr lang="en-GB" sz="2600" b="1" dirty="0" err="1"/>
              <a:t>renovables</a:t>
            </a:r>
            <a:r>
              <a:rPr lang="en-GB" sz="2600" b="1" dirty="0"/>
              <a:t>, per </a:t>
            </a:r>
            <a:r>
              <a:rPr lang="en-GB" sz="2600" b="1" dirty="0" err="1"/>
              <a:t>l’electrificació</a:t>
            </a:r>
            <a:r>
              <a:rPr lang="en-GB" sz="2600" b="1" dirty="0"/>
              <a:t> del transport </a:t>
            </a:r>
            <a:r>
              <a:rPr lang="en-GB" sz="2600" b="1" dirty="0" err="1"/>
              <a:t>motoritzat</a:t>
            </a:r>
            <a:r>
              <a:rPr lang="en-GB" sz="2600" b="1" dirty="0"/>
              <a:t> </a:t>
            </a:r>
            <a:r>
              <a:rPr lang="en-GB" sz="2600" b="1" dirty="0" err="1"/>
              <a:t>i</a:t>
            </a:r>
            <a:r>
              <a:rPr lang="en-GB" sz="2600" b="1" dirty="0"/>
              <a:t> </a:t>
            </a:r>
            <a:r>
              <a:rPr lang="en-GB" sz="2600" b="1" dirty="0" err="1"/>
              <a:t>reduir</a:t>
            </a:r>
            <a:r>
              <a:rPr lang="en-GB" sz="2600" b="1" dirty="0"/>
              <a:t> les emissions </a:t>
            </a:r>
            <a:r>
              <a:rPr lang="en-GB" sz="2600" b="1" dirty="0" err="1"/>
              <a:t>globals</a:t>
            </a:r>
            <a:r>
              <a:rPr lang="en-GB" sz="2600" b="1" dirty="0"/>
              <a:t>.</a:t>
            </a:r>
            <a:endParaRPr lang="en-GB" sz="2600" dirty="0"/>
          </a:p>
        </p:txBody>
      </p:sp>
      <p:pic>
        <p:nvPicPr>
          <p:cNvPr id="4" name="Picture 2" descr="Barcelonaβeta: Centro de investigación del Alzheimer | BB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9" y="536537"/>
            <a:ext cx="1552575" cy="3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0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331</Words>
  <Application>Microsoft Office PowerPoint</Application>
  <PresentationFormat>Personalizado</PresentationFormat>
  <Paragraphs>56</Paragraphs>
  <Slides>10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Liberation Sans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u116798</cp:lastModifiedBy>
  <cp:revision>67</cp:revision>
  <cp:lastPrinted>2019-09-05T08:25:03Z</cp:lastPrinted>
  <dcterms:created xsi:type="dcterms:W3CDTF">2019-07-24T12:32:21Z</dcterms:created>
  <dcterms:modified xsi:type="dcterms:W3CDTF">2023-10-16T13:10:29Z</dcterms:modified>
</cp:coreProperties>
</file>