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media/image8.jpg" ContentType="image/jpeg"/>
  <Override PartName="/ppt/media/image9.jpg" ContentType="image/jpeg"/>
  <Override PartName="/ppt/media/image28.jpg" ContentType="image/jpeg"/>
  <Override PartName="/ppt/media/image38.jpg" ContentType="image/jpeg"/>
  <Override PartName="/ppt/media/image42.jpg" ContentType="image/jpeg"/>
  <Override PartName="/ppt/media/image43.jpg" ContentType="image/jpeg"/>
  <Override PartName="/ppt/media/image53.jpg" ContentType="image/jpe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72" r:id="rId1"/>
  </p:sldMasterIdLst>
  <p:notesMasterIdLst>
    <p:notesMasterId r:id="rId27"/>
  </p:notesMasterIdLst>
  <p:handoutMasterIdLst>
    <p:handoutMasterId r:id="rId28"/>
  </p:handoutMasterIdLst>
  <p:sldIdLst>
    <p:sldId id="260" r:id="rId2"/>
    <p:sldId id="261" r:id="rId3"/>
    <p:sldId id="263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75" r:id="rId15"/>
    <p:sldId id="276" r:id="rId16"/>
    <p:sldId id="277" r:id="rId17"/>
    <p:sldId id="279" r:id="rId18"/>
    <p:sldId id="278" r:id="rId19"/>
    <p:sldId id="280" r:id="rId20"/>
    <p:sldId id="281" r:id="rId21"/>
    <p:sldId id="282" r:id="rId22"/>
    <p:sldId id="283" r:id="rId23"/>
    <p:sldId id="284" r:id="rId24"/>
    <p:sldId id="285" r:id="rId25"/>
    <p:sldId id="286" r:id="rId26"/>
  </p:sldIdLst>
  <p:sldSz cx="10691813" cy="7559675"/>
  <p:notesSz cx="6858000" cy="9144000"/>
  <p:defaultTextStyle>
    <a:defPPr>
      <a:defRPr lang="es-ES_trad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4F2"/>
    <a:srgbClr val="75E1C1"/>
    <a:srgbClr val="4CBCC7"/>
    <a:srgbClr val="40BD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399" autoAdjust="0"/>
    <p:restoredTop sz="90741" autoAdjust="0"/>
  </p:normalViewPr>
  <p:slideViewPr>
    <p:cSldViewPr snapToGrid="0" snapToObjects="1">
      <p:cViewPr>
        <p:scale>
          <a:sx n="75" d="100"/>
          <a:sy n="75" d="100"/>
        </p:scale>
        <p:origin x="1524" y="4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126" d="100"/>
          <a:sy n="126" d="100"/>
        </p:scale>
        <p:origin x="4984" y="2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3" name="Marcador de fech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AEF572-88AF-DA4C-B670-BE2C4F4A615C}" type="datetimeFigureOut">
              <a:rPr lang="es-ES_tradnl" smtClean="0"/>
              <a:t>11/10/2023</a:t>
            </a:fld>
            <a:endParaRPr lang="es-ES_tradnl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2D76BA-2090-6542-861A-06F754986E9E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7405787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1BFC9D-32A3-B147-B728-62D46001E769}" type="datetimeFigureOut">
              <a:rPr lang="es-ES_tradnl" smtClean="0"/>
              <a:t>11/10/2023</a:t>
            </a:fld>
            <a:endParaRPr lang="es-ES_tradnl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_tradnl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EFA22A-D608-9C4C-82FF-FBC6FE41C529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6009791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246188" y="1143000"/>
            <a:ext cx="4365625" cy="30861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EFA22A-D608-9C4C-82FF-FBC6FE41C529}" type="slidenum">
              <a:rPr lang="es-ES_tradnl" smtClean="0"/>
              <a:t>1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8335406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17"/>
          <p:cNvSpPr/>
          <p:nvPr userDrawn="1"/>
        </p:nvSpPr>
        <p:spPr>
          <a:xfrm>
            <a:off x="-103239" y="0"/>
            <a:ext cx="10958051" cy="7678994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ca-ES" sz="1800" b="1" i="0" kern="1200" dirty="0" smtClean="0">
              <a:solidFill>
                <a:schemeClr val="lt1"/>
              </a:solidFill>
              <a:effectLst/>
              <a:latin typeface="+mn-lt"/>
              <a:ea typeface="+mn-ea"/>
              <a:cs typeface="+mn-cs"/>
            </a:endParaRPr>
          </a:p>
          <a:p>
            <a:pPr algn="ctr" fontAlgn="base"/>
            <a:endParaRPr lang="ca-ES" sz="1800" b="1" i="0" kern="1200" dirty="0" smtClean="0">
              <a:solidFill>
                <a:schemeClr val="lt1"/>
              </a:solidFill>
              <a:effectLst/>
              <a:latin typeface="+mn-lt"/>
              <a:ea typeface="+mn-ea"/>
              <a:cs typeface="+mn-cs"/>
            </a:endParaRPr>
          </a:p>
          <a:p>
            <a:pPr algn="ctr" fontAlgn="base"/>
            <a:endParaRPr lang="ca-ES" sz="1800" b="1" i="0" kern="1200" dirty="0" smtClean="0">
              <a:solidFill>
                <a:schemeClr val="lt1"/>
              </a:solidFill>
              <a:effectLst/>
              <a:latin typeface="+mn-lt"/>
              <a:ea typeface="+mn-ea"/>
              <a:cs typeface="+mn-cs"/>
            </a:endParaRPr>
          </a:p>
          <a:p>
            <a:pPr algn="ctr" fontAlgn="base"/>
            <a:endParaRPr lang="ca-ES" sz="1800" b="1" i="0" kern="1200" dirty="0" smtClean="0">
              <a:solidFill>
                <a:schemeClr val="lt1"/>
              </a:solidFill>
              <a:effectLst/>
              <a:latin typeface="+mn-lt"/>
              <a:ea typeface="+mn-ea"/>
              <a:cs typeface="+mn-cs"/>
            </a:endParaRPr>
          </a:p>
          <a:p>
            <a:pPr algn="ctr" fontAlgn="base"/>
            <a:endParaRPr lang="ca-ES" sz="1800" b="0" i="0" kern="1200" dirty="0" smtClean="0">
              <a:solidFill>
                <a:srgbClr val="0084F2"/>
              </a:solidFill>
              <a:effectLst/>
              <a:latin typeface="Century Gothic" panose="020B0502020202020204" pitchFamily="34" charset="0"/>
              <a:ea typeface="Liberation Sans" panose="020B0604020202020204" pitchFamily="34" charset="0"/>
              <a:cs typeface="Liberation Sans" panose="020B0604020202020204" pitchFamily="34" charset="0"/>
            </a:endParaRPr>
          </a:p>
          <a:p>
            <a:pPr algn="ctr" fontAlgn="base"/>
            <a:endParaRPr lang="ca-ES" sz="1800" b="0" i="0" kern="1200" dirty="0" smtClean="0">
              <a:solidFill>
                <a:srgbClr val="0084F2"/>
              </a:solidFill>
              <a:effectLst/>
              <a:latin typeface="Century Gothic" panose="020B0502020202020204" pitchFamily="34" charset="0"/>
              <a:ea typeface="Liberation Sans" panose="020B0604020202020204" pitchFamily="34" charset="0"/>
              <a:cs typeface="Liberation Sans" panose="020B0604020202020204" pitchFamily="34" charset="0"/>
            </a:endParaRPr>
          </a:p>
          <a:p>
            <a:pPr algn="ctr" fontAlgn="base"/>
            <a:endParaRPr lang="ca-ES" sz="1800" b="0" i="0" kern="1200" dirty="0" smtClean="0">
              <a:solidFill>
                <a:srgbClr val="0084F2"/>
              </a:solidFill>
              <a:effectLst/>
              <a:latin typeface="Century Gothic" panose="020B0502020202020204" pitchFamily="34" charset="0"/>
              <a:ea typeface="Liberation Sans" panose="020B0604020202020204" pitchFamily="34" charset="0"/>
              <a:cs typeface="Liberation Sans" panose="020B0604020202020204" pitchFamily="34" charset="0"/>
            </a:endParaRPr>
          </a:p>
          <a:p>
            <a:pPr algn="ctr" fontAlgn="base"/>
            <a:endParaRPr lang="ca-ES" sz="1800" b="0" i="0" kern="1200" dirty="0" smtClean="0">
              <a:solidFill>
                <a:srgbClr val="0084F2"/>
              </a:solidFill>
              <a:effectLst/>
              <a:latin typeface="Century Gothic" panose="020B0502020202020204" pitchFamily="34" charset="0"/>
              <a:ea typeface="Liberation Sans" panose="020B0604020202020204" pitchFamily="34" charset="0"/>
              <a:cs typeface="Liberation Sans" panose="020B0604020202020204" pitchFamily="34" charset="0"/>
            </a:endParaRPr>
          </a:p>
          <a:p>
            <a:pPr algn="ctr" fontAlgn="base"/>
            <a:r>
              <a:rPr lang="ca-ES" sz="1800" b="0" i="0" kern="1200" dirty="0" smtClean="0">
                <a:solidFill>
                  <a:srgbClr val="0084F2"/>
                </a:solidFill>
                <a:effectLst/>
                <a:latin typeface="Century Gothic" panose="020B0502020202020204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26-27 d'octubre 2023 | Fira Sabadell</a:t>
            </a:r>
            <a:endParaRPr lang="ca-ES" sz="3200" b="0" i="0" dirty="0">
              <a:solidFill>
                <a:srgbClr val="0084F2"/>
              </a:solidFill>
              <a:effectLst/>
              <a:latin typeface="Century Gothic" panose="020B0502020202020204" pitchFamily="34" charset="0"/>
              <a:ea typeface="Liberation Sans" panose="020B0604020202020204" pitchFamily="34" charset="0"/>
              <a:cs typeface="Liberation Sans" panose="020B0604020202020204" pitchFamily="34" charset="0"/>
            </a:endParaRPr>
          </a:p>
        </p:txBody>
      </p:sp>
      <p:pic>
        <p:nvPicPr>
          <p:cNvPr id="5" name="Imatge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9179" y="2025192"/>
            <a:ext cx="5433497" cy="2310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55176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/>
          <p:cNvSpPr/>
          <p:nvPr userDrawn="1"/>
        </p:nvSpPr>
        <p:spPr>
          <a:xfrm>
            <a:off x="284479" y="1325462"/>
            <a:ext cx="10149841" cy="5879206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sz="3200" b="1" dirty="0">
              <a:solidFill>
                <a:srgbClr val="4CBCC7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cxnSp>
        <p:nvCxnSpPr>
          <p:cNvPr id="17" name="Conector recto 16"/>
          <p:cNvCxnSpPr/>
          <p:nvPr userDrawn="1"/>
        </p:nvCxnSpPr>
        <p:spPr>
          <a:xfrm flipV="1">
            <a:off x="284479" y="1291905"/>
            <a:ext cx="10149841" cy="33556"/>
          </a:xfrm>
          <a:prstGeom prst="line">
            <a:avLst/>
          </a:prstGeom>
          <a:ln w="28575">
            <a:solidFill>
              <a:srgbClr val="0084F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Imat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9259" y="240637"/>
            <a:ext cx="2190908" cy="93178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606" y="6791642"/>
            <a:ext cx="1494594" cy="216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81890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/>
          <p:cNvSpPr/>
          <p:nvPr userDrawn="1"/>
        </p:nvSpPr>
        <p:spPr>
          <a:xfrm>
            <a:off x="304800" y="1325463"/>
            <a:ext cx="10073640" cy="6023295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sz="3200" b="1" dirty="0">
              <a:solidFill>
                <a:srgbClr val="4CBCC7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10" name="Imatg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9259" y="240637"/>
            <a:ext cx="2190908" cy="931780"/>
          </a:xfrm>
          <a:prstGeom prst="rect">
            <a:avLst/>
          </a:prstGeom>
        </p:spPr>
      </p:pic>
      <p:cxnSp>
        <p:nvCxnSpPr>
          <p:cNvPr id="11" name="Conector recto 16"/>
          <p:cNvCxnSpPr/>
          <p:nvPr userDrawn="1"/>
        </p:nvCxnSpPr>
        <p:spPr>
          <a:xfrm>
            <a:off x="304800" y="1325461"/>
            <a:ext cx="10073640" cy="2934"/>
          </a:xfrm>
          <a:prstGeom prst="line">
            <a:avLst/>
          </a:prstGeom>
          <a:ln w="28575">
            <a:solidFill>
              <a:srgbClr val="0084F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Imagen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706" y="6791642"/>
            <a:ext cx="1494594" cy="216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497297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emf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5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tge 1"/>
          <p:cNvPicPr>
            <a:picLocks noChangeAspect="1"/>
          </p:cNvPicPr>
          <p:nvPr userDrawn="1"/>
        </p:nvPicPr>
        <p:blipFill rotWithShape="1">
          <a:blip r:embed="rId6"/>
          <a:srcRect l="14963" t="1" r="20843" b="4563"/>
          <a:stretch/>
        </p:blipFill>
        <p:spPr>
          <a:xfrm>
            <a:off x="-60960" y="1"/>
            <a:ext cx="10789920" cy="7604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597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62" r:id="rId2"/>
    <p:sldLayoutId id="2147483675" r:id="rId3"/>
  </p:sldLayoutIdLst>
  <p:timing>
    <p:tnLst>
      <p:par>
        <p:cTn id="1" dur="indefinite" restart="never" nodeType="tmRoot"/>
      </p:par>
    </p:tnLst>
  </p:timing>
  <p:txStyles>
    <p:titleStyle>
      <a:lvl1pPr algn="l" defTabSz="801884" rtl="0" eaLnBrk="1" latinLnBrk="0" hangingPunct="1">
        <a:lnSpc>
          <a:spcPct val="90000"/>
        </a:lnSpc>
        <a:spcBef>
          <a:spcPct val="0"/>
        </a:spcBef>
        <a:buNone/>
        <a:defRPr sz="385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00471" indent="-200471" algn="l" defTabSz="801884" rtl="0" eaLnBrk="1" latinLnBrk="0" hangingPunct="1">
        <a:lnSpc>
          <a:spcPct val="90000"/>
        </a:lnSpc>
        <a:spcBef>
          <a:spcPts val="877"/>
        </a:spcBef>
        <a:buFont typeface="Arial"/>
        <a:buChar char="•"/>
        <a:defRPr sz="2456" kern="1200">
          <a:solidFill>
            <a:schemeClr val="tx1"/>
          </a:solidFill>
          <a:latin typeface="+mn-lt"/>
          <a:ea typeface="+mn-ea"/>
          <a:cs typeface="+mn-cs"/>
        </a:defRPr>
      </a:lvl1pPr>
      <a:lvl2pPr marL="601413" indent="-200471" algn="l" defTabSz="801884" rtl="0" eaLnBrk="1" latinLnBrk="0" hangingPunct="1">
        <a:lnSpc>
          <a:spcPct val="90000"/>
        </a:lnSpc>
        <a:spcBef>
          <a:spcPts val="439"/>
        </a:spcBef>
        <a:buFont typeface="Arial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02355" indent="-200471" algn="l" defTabSz="801884" rtl="0" eaLnBrk="1" latinLnBrk="0" hangingPunct="1">
        <a:lnSpc>
          <a:spcPct val="90000"/>
        </a:lnSpc>
        <a:spcBef>
          <a:spcPts val="439"/>
        </a:spcBef>
        <a:buFont typeface="Arial"/>
        <a:buChar char="•"/>
        <a:defRPr sz="1754" kern="1200">
          <a:solidFill>
            <a:schemeClr val="tx1"/>
          </a:solidFill>
          <a:latin typeface="+mn-lt"/>
          <a:ea typeface="+mn-ea"/>
          <a:cs typeface="+mn-cs"/>
        </a:defRPr>
      </a:lvl3pPr>
      <a:lvl4pPr marL="1403295" indent="-200471" algn="l" defTabSz="801884" rtl="0" eaLnBrk="1" latinLnBrk="0" hangingPunct="1">
        <a:lnSpc>
          <a:spcPct val="90000"/>
        </a:lnSpc>
        <a:spcBef>
          <a:spcPts val="439"/>
        </a:spcBef>
        <a:buFont typeface="Arial"/>
        <a:buChar char="•"/>
        <a:defRPr sz="1579" kern="1200">
          <a:solidFill>
            <a:schemeClr val="tx1"/>
          </a:solidFill>
          <a:latin typeface="+mn-lt"/>
          <a:ea typeface="+mn-ea"/>
          <a:cs typeface="+mn-cs"/>
        </a:defRPr>
      </a:lvl4pPr>
      <a:lvl5pPr marL="1804238" indent="-200471" algn="l" defTabSz="801884" rtl="0" eaLnBrk="1" latinLnBrk="0" hangingPunct="1">
        <a:lnSpc>
          <a:spcPct val="90000"/>
        </a:lnSpc>
        <a:spcBef>
          <a:spcPts val="439"/>
        </a:spcBef>
        <a:buFont typeface="Arial"/>
        <a:buChar char="•"/>
        <a:defRPr sz="1579" kern="1200">
          <a:solidFill>
            <a:schemeClr val="tx1"/>
          </a:solidFill>
          <a:latin typeface="+mn-lt"/>
          <a:ea typeface="+mn-ea"/>
          <a:cs typeface="+mn-cs"/>
        </a:defRPr>
      </a:lvl5pPr>
      <a:lvl6pPr marL="2205179" indent="-200471" algn="l" defTabSz="801884" rtl="0" eaLnBrk="1" latinLnBrk="0" hangingPunct="1">
        <a:lnSpc>
          <a:spcPct val="90000"/>
        </a:lnSpc>
        <a:spcBef>
          <a:spcPts val="439"/>
        </a:spcBef>
        <a:buFont typeface="Arial"/>
        <a:buChar char="•"/>
        <a:defRPr sz="1579" kern="1200">
          <a:solidFill>
            <a:schemeClr val="tx1"/>
          </a:solidFill>
          <a:latin typeface="+mn-lt"/>
          <a:ea typeface="+mn-ea"/>
          <a:cs typeface="+mn-cs"/>
        </a:defRPr>
      </a:lvl6pPr>
      <a:lvl7pPr marL="2606122" indent="-200471" algn="l" defTabSz="801884" rtl="0" eaLnBrk="1" latinLnBrk="0" hangingPunct="1">
        <a:lnSpc>
          <a:spcPct val="90000"/>
        </a:lnSpc>
        <a:spcBef>
          <a:spcPts val="439"/>
        </a:spcBef>
        <a:buFont typeface="Arial"/>
        <a:buChar char="•"/>
        <a:defRPr sz="1579" kern="1200">
          <a:solidFill>
            <a:schemeClr val="tx1"/>
          </a:solidFill>
          <a:latin typeface="+mn-lt"/>
          <a:ea typeface="+mn-ea"/>
          <a:cs typeface="+mn-cs"/>
        </a:defRPr>
      </a:lvl7pPr>
      <a:lvl8pPr marL="3007063" indent="-200471" algn="l" defTabSz="801884" rtl="0" eaLnBrk="1" latinLnBrk="0" hangingPunct="1">
        <a:lnSpc>
          <a:spcPct val="90000"/>
        </a:lnSpc>
        <a:spcBef>
          <a:spcPts val="439"/>
        </a:spcBef>
        <a:buFont typeface="Arial"/>
        <a:buChar char="•"/>
        <a:defRPr sz="1579" kern="1200">
          <a:solidFill>
            <a:schemeClr val="tx1"/>
          </a:solidFill>
          <a:latin typeface="+mn-lt"/>
          <a:ea typeface="+mn-ea"/>
          <a:cs typeface="+mn-cs"/>
        </a:defRPr>
      </a:lvl8pPr>
      <a:lvl9pPr marL="3408005" indent="-200471" algn="l" defTabSz="801884" rtl="0" eaLnBrk="1" latinLnBrk="0" hangingPunct="1">
        <a:lnSpc>
          <a:spcPct val="90000"/>
        </a:lnSpc>
        <a:spcBef>
          <a:spcPts val="439"/>
        </a:spcBef>
        <a:buFont typeface="Arial"/>
        <a:buChar char="•"/>
        <a:defRPr sz="157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_tradnl"/>
      </a:defPPr>
      <a:lvl1pPr marL="0" algn="l" defTabSz="801884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1pPr>
      <a:lvl2pPr marL="400942" algn="l" defTabSz="801884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2pPr>
      <a:lvl3pPr marL="801884" algn="l" defTabSz="801884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3pPr>
      <a:lvl4pPr marL="1202825" algn="l" defTabSz="801884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4pPr>
      <a:lvl5pPr marL="1603768" algn="l" defTabSz="801884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5pPr>
      <a:lvl6pPr marL="2004709" algn="l" defTabSz="801884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6pPr>
      <a:lvl7pPr marL="2405650" algn="l" defTabSz="801884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7pPr>
      <a:lvl8pPr marL="2806592" algn="l" defTabSz="801884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8pPr>
      <a:lvl9pPr marL="3207534" algn="l" defTabSz="801884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3.jpg"/><Relationship Id="rId5" Type="http://schemas.openxmlformats.org/officeDocument/2006/relationships/image" Target="../media/image32.jpg"/><Relationship Id="rId4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7.jpg"/><Relationship Id="rId4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jpg"/><Relationship Id="rId7" Type="http://schemas.openxmlformats.org/officeDocument/2006/relationships/image" Target="../media/image19.jp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png"/><Relationship Id="rId5" Type="http://schemas.openxmlformats.org/officeDocument/2006/relationships/image" Target="../media/image17.jpg"/><Relationship Id="rId4" Type="http://schemas.openxmlformats.org/officeDocument/2006/relationships/image" Target="../media/image16.png"/><Relationship Id="rId9" Type="http://schemas.openxmlformats.org/officeDocument/2006/relationships/image" Target="../media/image21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g"/><Relationship Id="rId3" Type="http://schemas.openxmlformats.org/officeDocument/2006/relationships/image" Target="../media/image23.jpg"/><Relationship Id="rId7" Type="http://schemas.openxmlformats.org/officeDocument/2006/relationships/image" Target="../media/image27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6.jpg"/><Relationship Id="rId5" Type="http://schemas.openxmlformats.org/officeDocument/2006/relationships/image" Target="../media/image25.jpg"/><Relationship Id="rId4" Type="http://schemas.openxmlformats.org/officeDocument/2006/relationships/image" Target="../media/image2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-91440" y="5486401"/>
            <a:ext cx="10959737" cy="1290052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" name="Rectángulo 2"/>
          <p:cNvSpPr/>
          <p:nvPr/>
        </p:nvSpPr>
        <p:spPr>
          <a:xfrm>
            <a:off x="811850" y="5867252"/>
            <a:ext cx="9626053" cy="52835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ts val="3400"/>
              </a:lnSpc>
            </a:pPr>
            <a:r>
              <a:rPr lang="ca-ES" sz="2800" b="1" dirty="0" smtClean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Com resoldre el triangle contaminació, aire i salut?</a:t>
            </a:r>
            <a:endParaRPr lang="ca-ES" sz="3200" b="1" dirty="0">
              <a:solidFill>
                <a:srgbClr val="0084F2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5" name="Gráfico 2">
            <a:extLst>
              <a:ext uri="{FF2B5EF4-FFF2-40B4-BE49-F238E27FC236}">
                <a16:creationId xmlns:a16="http://schemas.microsoft.com/office/drawing/2014/main" id="{A4AB3689-3794-0149-935E-2741DE11BA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216132" y="6718408"/>
            <a:ext cx="6367548" cy="787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042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464431" y="693735"/>
            <a:ext cx="73258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a-ES" sz="3200" b="1" dirty="0" smtClean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Estratègia de comunicació ZBE Barcelona</a:t>
            </a:r>
            <a:endParaRPr lang="ca-ES" sz="3200" b="1" dirty="0">
              <a:solidFill>
                <a:srgbClr val="0084F2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6" name="Rectángulo 15"/>
          <p:cNvSpPr/>
          <p:nvPr/>
        </p:nvSpPr>
        <p:spPr>
          <a:xfrm>
            <a:off x="464430" y="1572277"/>
            <a:ext cx="9791193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160"/>
              </a:lnSpc>
            </a:pPr>
            <a:r>
              <a:rPr lang="ca-ES" sz="2400" b="1" dirty="0" smtClean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Estratègia 360 graus</a:t>
            </a:r>
          </a:p>
          <a:p>
            <a:pPr>
              <a:lnSpc>
                <a:spcPts val="2160"/>
              </a:lnSpc>
            </a:pPr>
            <a:endParaRPr lang="ca-ES" sz="2400" dirty="0" smtClean="0">
              <a:solidFill>
                <a:srgbClr val="4CBCC7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ts val="2160"/>
              </a:lnSpc>
            </a:pPr>
            <a:r>
              <a:rPr lang="ca-ES" sz="2400" dirty="0" smtClean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Primera fase</a:t>
            </a:r>
          </a:p>
        </p:txBody>
      </p:sp>
      <p:grpSp>
        <p:nvGrpSpPr>
          <p:cNvPr id="12" name="object 4"/>
          <p:cNvGrpSpPr/>
          <p:nvPr/>
        </p:nvGrpSpPr>
        <p:grpSpPr>
          <a:xfrm>
            <a:off x="3886035" y="2510996"/>
            <a:ext cx="6191284" cy="4049934"/>
            <a:chOff x="2656325" y="832094"/>
            <a:chExt cx="6772909" cy="4430395"/>
          </a:xfrm>
        </p:grpSpPr>
        <p:pic>
          <p:nvPicPr>
            <p:cNvPr id="13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989058" y="832094"/>
              <a:ext cx="2439935" cy="2869706"/>
            </a:xfrm>
            <a:prstGeom prst="rect">
              <a:avLst/>
            </a:prstGeom>
          </p:spPr>
        </p:pic>
        <p:pic>
          <p:nvPicPr>
            <p:cNvPr id="14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014971" y="848867"/>
              <a:ext cx="2337816" cy="2776727"/>
            </a:xfrm>
            <a:prstGeom prst="rect">
              <a:avLst/>
            </a:prstGeom>
          </p:spPr>
        </p:pic>
        <p:sp>
          <p:nvSpPr>
            <p:cNvPr id="15" name="object 7"/>
            <p:cNvSpPr/>
            <p:nvPr/>
          </p:nvSpPr>
          <p:spPr>
            <a:xfrm>
              <a:off x="7010400" y="844295"/>
              <a:ext cx="2346960" cy="2786380"/>
            </a:xfrm>
            <a:custGeom>
              <a:avLst/>
              <a:gdLst/>
              <a:ahLst/>
              <a:cxnLst/>
              <a:rect l="l" t="t" r="r" b="b"/>
              <a:pathLst>
                <a:path w="2346959" h="2786379">
                  <a:moveTo>
                    <a:pt x="0" y="2785872"/>
                  </a:moveTo>
                  <a:lnTo>
                    <a:pt x="2346959" y="2785872"/>
                  </a:lnTo>
                  <a:lnTo>
                    <a:pt x="2346959" y="0"/>
                  </a:lnTo>
                  <a:lnTo>
                    <a:pt x="0" y="0"/>
                  </a:lnTo>
                  <a:lnTo>
                    <a:pt x="0" y="2785872"/>
                  </a:lnTo>
                  <a:close/>
                </a:path>
              </a:pathLst>
            </a:custGeom>
            <a:ln w="9143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656325" y="832094"/>
              <a:ext cx="4267212" cy="2924570"/>
            </a:xfrm>
            <a:prstGeom prst="rect">
              <a:avLst/>
            </a:prstGeom>
          </p:spPr>
        </p:pic>
        <p:pic>
          <p:nvPicPr>
            <p:cNvPr id="18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682239" y="848867"/>
              <a:ext cx="4165091" cy="2831591"/>
            </a:xfrm>
            <a:prstGeom prst="rect">
              <a:avLst/>
            </a:prstGeom>
          </p:spPr>
        </p:pic>
        <p:sp>
          <p:nvSpPr>
            <p:cNvPr id="19" name="object 10"/>
            <p:cNvSpPr/>
            <p:nvPr/>
          </p:nvSpPr>
          <p:spPr>
            <a:xfrm>
              <a:off x="2677667" y="844295"/>
              <a:ext cx="4174490" cy="2840990"/>
            </a:xfrm>
            <a:custGeom>
              <a:avLst/>
              <a:gdLst/>
              <a:ahLst/>
              <a:cxnLst/>
              <a:rect l="l" t="t" r="r" b="b"/>
              <a:pathLst>
                <a:path w="4174490" h="2840990">
                  <a:moveTo>
                    <a:pt x="0" y="2840735"/>
                  </a:moveTo>
                  <a:lnTo>
                    <a:pt x="4174235" y="2840735"/>
                  </a:lnTo>
                  <a:lnTo>
                    <a:pt x="4174235" y="0"/>
                  </a:lnTo>
                  <a:lnTo>
                    <a:pt x="0" y="0"/>
                  </a:lnTo>
                  <a:lnTo>
                    <a:pt x="0" y="2840735"/>
                  </a:lnTo>
                  <a:close/>
                </a:path>
              </a:pathLst>
            </a:custGeom>
            <a:ln w="9143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1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682239" y="3745991"/>
              <a:ext cx="4715256" cy="1516380"/>
            </a:xfrm>
            <a:prstGeom prst="rect">
              <a:avLst/>
            </a:prstGeom>
          </p:spPr>
        </p:pic>
      </p:grpSp>
      <p:sp>
        <p:nvSpPr>
          <p:cNvPr id="21" name="object 14"/>
          <p:cNvSpPr txBox="1"/>
          <p:nvPr/>
        </p:nvSpPr>
        <p:spPr>
          <a:xfrm>
            <a:off x="464431" y="2799239"/>
            <a:ext cx="3095651" cy="84382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6350" algn="r">
              <a:lnSpc>
                <a:spcPct val="100000"/>
              </a:lnSpc>
            </a:pPr>
            <a:r>
              <a:rPr lang="es-ES" sz="1800" b="1" dirty="0" smtClean="0">
                <a:solidFill>
                  <a:srgbClr val="333333"/>
                </a:solidFill>
                <a:latin typeface="Calibri"/>
                <a:cs typeface="Calibri"/>
              </a:rPr>
              <a:t>2016 </a:t>
            </a:r>
          </a:p>
          <a:p>
            <a:pPr marR="6350" algn="r">
              <a:lnSpc>
                <a:spcPct val="100000"/>
              </a:lnSpc>
            </a:pPr>
            <a:r>
              <a:rPr lang="es-ES" sz="1800" b="1" dirty="0" smtClean="0">
                <a:solidFill>
                  <a:srgbClr val="333333"/>
                </a:solidFill>
                <a:latin typeface="Calibri"/>
                <a:cs typeface="Calibri"/>
              </a:rPr>
              <a:t>SENSIBILITZACIÓ </a:t>
            </a:r>
          </a:p>
          <a:p>
            <a:pPr marR="6350" algn="r">
              <a:lnSpc>
                <a:spcPct val="100000"/>
              </a:lnSpc>
            </a:pPr>
            <a:r>
              <a:rPr lang="es-ES" b="1" dirty="0" smtClean="0">
                <a:solidFill>
                  <a:srgbClr val="333333"/>
                </a:solidFill>
                <a:latin typeface="Calibri"/>
                <a:cs typeface="Calibri"/>
              </a:rPr>
              <a:t>PRESENTACIÓ DEL PROBLEMA</a:t>
            </a:r>
            <a:endParaRPr lang="es-ES" sz="1800" b="1" dirty="0" smtClean="0">
              <a:solidFill>
                <a:srgbClr val="333333"/>
              </a:solidFill>
              <a:latin typeface="Calibri"/>
              <a:cs typeface="Calibri"/>
            </a:endParaRPr>
          </a:p>
        </p:txBody>
      </p:sp>
      <p:sp>
        <p:nvSpPr>
          <p:cNvPr id="22" name="object 15"/>
          <p:cNvSpPr txBox="1"/>
          <p:nvPr/>
        </p:nvSpPr>
        <p:spPr>
          <a:xfrm>
            <a:off x="1081677" y="4171094"/>
            <a:ext cx="2478405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6350" algn="r">
              <a:lnSpc>
                <a:spcPct val="100000"/>
              </a:lnSpc>
            </a:pPr>
            <a:r>
              <a:rPr lang="ca-ES" dirty="0" smtClean="0">
                <a:solidFill>
                  <a:srgbClr val="333333"/>
                </a:solidFill>
                <a:cs typeface="Calibri"/>
              </a:rPr>
              <a:t>Anunci de les mesures</a:t>
            </a:r>
            <a:endParaRPr lang="ca-ES" dirty="0">
              <a:solidFill>
                <a:srgbClr val="333333"/>
              </a:solidFill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23062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object 14"/>
          <p:cNvSpPr txBox="1"/>
          <p:nvPr/>
        </p:nvSpPr>
        <p:spPr>
          <a:xfrm>
            <a:off x="464431" y="2799239"/>
            <a:ext cx="3095651" cy="84382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6350" algn="r">
              <a:lnSpc>
                <a:spcPct val="100000"/>
              </a:lnSpc>
            </a:pPr>
            <a:r>
              <a:rPr lang="es-ES" sz="1800" b="1" dirty="0" smtClean="0">
                <a:solidFill>
                  <a:srgbClr val="333333"/>
                </a:solidFill>
                <a:latin typeface="Calibri"/>
                <a:cs typeface="Calibri"/>
              </a:rPr>
              <a:t>2016 </a:t>
            </a:r>
          </a:p>
          <a:p>
            <a:pPr marR="6350" algn="r">
              <a:lnSpc>
                <a:spcPct val="100000"/>
              </a:lnSpc>
            </a:pPr>
            <a:r>
              <a:rPr lang="es-ES" sz="1800" b="1" dirty="0" smtClean="0">
                <a:solidFill>
                  <a:srgbClr val="333333"/>
                </a:solidFill>
                <a:latin typeface="Calibri"/>
                <a:cs typeface="Calibri"/>
              </a:rPr>
              <a:t>SENSIBILITZACIÓ </a:t>
            </a:r>
          </a:p>
          <a:p>
            <a:pPr marR="6350" algn="r">
              <a:lnSpc>
                <a:spcPct val="100000"/>
              </a:lnSpc>
            </a:pPr>
            <a:r>
              <a:rPr lang="es-ES" b="1" dirty="0" smtClean="0">
                <a:solidFill>
                  <a:srgbClr val="333333"/>
                </a:solidFill>
                <a:latin typeface="Calibri"/>
                <a:cs typeface="Calibri"/>
              </a:rPr>
              <a:t>PRESENTACIÓ DEL PROBLEMA</a:t>
            </a:r>
            <a:endParaRPr lang="es-ES" sz="1800" b="1" dirty="0" smtClean="0">
              <a:solidFill>
                <a:srgbClr val="333333"/>
              </a:solidFill>
              <a:latin typeface="Calibri"/>
              <a:cs typeface="Calibri"/>
            </a:endParaRPr>
          </a:p>
        </p:txBody>
      </p:sp>
      <p:sp>
        <p:nvSpPr>
          <p:cNvPr id="2" name="Rectángulo 1"/>
          <p:cNvSpPr/>
          <p:nvPr/>
        </p:nvSpPr>
        <p:spPr>
          <a:xfrm>
            <a:off x="464431" y="693735"/>
            <a:ext cx="73258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a-ES" sz="3200" b="1" dirty="0" smtClean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Estratègia de comunicació ZBE Barcelona</a:t>
            </a:r>
            <a:endParaRPr lang="ca-ES" sz="3200" b="1" dirty="0">
              <a:solidFill>
                <a:srgbClr val="0084F2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6" name="Rectángulo 15"/>
          <p:cNvSpPr/>
          <p:nvPr/>
        </p:nvSpPr>
        <p:spPr>
          <a:xfrm>
            <a:off x="464430" y="1572277"/>
            <a:ext cx="9791193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160"/>
              </a:lnSpc>
            </a:pPr>
            <a:r>
              <a:rPr lang="ca-ES" sz="2400" b="1" dirty="0" smtClean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Estratègia 360 graus</a:t>
            </a:r>
          </a:p>
          <a:p>
            <a:pPr>
              <a:lnSpc>
                <a:spcPts val="2160"/>
              </a:lnSpc>
            </a:pPr>
            <a:endParaRPr lang="ca-ES" sz="2400" dirty="0" smtClean="0">
              <a:solidFill>
                <a:srgbClr val="4CBCC7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ts val="2160"/>
              </a:lnSpc>
            </a:pPr>
            <a:r>
              <a:rPr lang="ca-ES" sz="2400" dirty="0" smtClean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Primera fase</a:t>
            </a:r>
          </a:p>
        </p:txBody>
      </p:sp>
      <p:grpSp>
        <p:nvGrpSpPr>
          <p:cNvPr id="21" name="object 4"/>
          <p:cNvGrpSpPr/>
          <p:nvPr/>
        </p:nvGrpSpPr>
        <p:grpSpPr>
          <a:xfrm>
            <a:off x="7297470" y="2320798"/>
            <a:ext cx="3042285" cy="2877820"/>
            <a:chOff x="6534894" y="940288"/>
            <a:chExt cx="3042285" cy="2877820"/>
          </a:xfrm>
        </p:grpSpPr>
        <p:pic>
          <p:nvPicPr>
            <p:cNvPr id="22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534894" y="940288"/>
              <a:ext cx="3041940" cy="2877350"/>
            </a:xfrm>
            <a:prstGeom prst="rect">
              <a:avLst/>
            </a:prstGeom>
          </p:spPr>
        </p:pic>
        <p:pic>
          <p:nvPicPr>
            <p:cNvPr id="23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542532" y="947928"/>
              <a:ext cx="2976372" cy="2811780"/>
            </a:xfrm>
            <a:prstGeom prst="rect">
              <a:avLst/>
            </a:prstGeom>
          </p:spPr>
        </p:pic>
      </p:grpSp>
      <p:grpSp>
        <p:nvGrpSpPr>
          <p:cNvPr id="24" name="object 7"/>
          <p:cNvGrpSpPr/>
          <p:nvPr/>
        </p:nvGrpSpPr>
        <p:grpSpPr>
          <a:xfrm>
            <a:off x="3873035" y="2320788"/>
            <a:ext cx="3351529" cy="4729480"/>
            <a:chOff x="3110459" y="940278"/>
            <a:chExt cx="3351529" cy="4729480"/>
          </a:xfrm>
        </p:grpSpPr>
        <p:pic>
          <p:nvPicPr>
            <p:cNvPr id="25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10459" y="940278"/>
              <a:ext cx="3351325" cy="4729030"/>
            </a:xfrm>
            <a:prstGeom prst="rect">
              <a:avLst/>
            </a:prstGeom>
          </p:spPr>
        </p:pic>
        <p:pic>
          <p:nvPicPr>
            <p:cNvPr id="26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118104" y="947928"/>
              <a:ext cx="3285744" cy="4663440"/>
            </a:xfrm>
            <a:prstGeom prst="rect">
              <a:avLst/>
            </a:prstGeom>
          </p:spPr>
        </p:pic>
      </p:grpSp>
      <p:sp>
        <p:nvSpPr>
          <p:cNvPr id="28" name="object 15"/>
          <p:cNvSpPr txBox="1"/>
          <p:nvPr/>
        </p:nvSpPr>
        <p:spPr>
          <a:xfrm>
            <a:off x="1081677" y="4171094"/>
            <a:ext cx="2478405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6350" algn="r">
              <a:lnSpc>
                <a:spcPct val="100000"/>
              </a:lnSpc>
            </a:pPr>
            <a:r>
              <a:rPr lang="ca-ES" dirty="0" smtClean="0">
                <a:solidFill>
                  <a:srgbClr val="333333"/>
                </a:solidFill>
                <a:cs typeface="Calibri"/>
              </a:rPr>
              <a:t>Anunci d’ajudes</a:t>
            </a:r>
            <a:endParaRPr lang="ca-ES" dirty="0">
              <a:solidFill>
                <a:srgbClr val="333333"/>
              </a:solidFill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15057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464431" y="693735"/>
            <a:ext cx="73258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a-ES" sz="3200" b="1" dirty="0" smtClean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Estratègia de comunicació ZBE Barcelona</a:t>
            </a:r>
            <a:endParaRPr lang="ca-ES" sz="3200" b="1" dirty="0">
              <a:solidFill>
                <a:srgbClr val="0084F2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6" name="Rectángulo 15"/>
          <p:cNvSpPr/>
          <p:nvPr/>
        </p:nvSpPr>
        <p:spPr>
          <a:xfrm>
            <a:off x="464430" y="1572277"/>
            <a:ext cx="9791193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160"/>
              </a:lnSpc>
            </a:pPr>
            <a:r>
              <a:rPr lang="ca-ES" sz="2400" b="1" dirty="0" smtClean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Estratègia 360 graus</a:t>
            </a:r>
          </a:p>
          <a:p>
            <a:pPr>
              <a:lnSpc>
                <a:spcPts val="2160"/>
              </a:lnSpc>
            </a:pPr>
            <a:endParaRPr lang="ca-ES" sz="2400" dirty="0" smtClean="0">
              <a:solidFill>
                <a:srgbClr val="4CBCC7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ts val="2160"/>
              </a:lnSpc>
            </a:pPr>
            <a:r>
              <a:rPr lang="ca-ES" sz="2400" dirty="0" smtClean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Segona fase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30" r="7282"/>
          <a:stretch/>
        </p:blipFill>
        <p:spPr>
          <a:xfrm>
            <a:off x="5623033" y="2799238"/>
            <a:ext cx="4763327" cy="3942913"/>
          </a:xfrm>
          <a:prstGeom prst="rect">
            <a:avLst/>
          </a:prstGeom>
        </p:spPr>
      </p:pic>
      <p:pic>
        <p:nvPicPr>
          <p:cNvPr id="17" name="Imagen 16"/>
          <p:cNvPicPr>
            <a:picLocks noChangeAspect="1"/>
          </p:cNvPicPr>
          <p:nvPr/>
        </p:nvPicPr>
        <p:blipFill rotWithShape="1">
          <a:blip r:embed="rId3"/>
          <a:srcRect r="69645"/>
          <a:stretch/>
        </p:blipFill>
        <p:spPr>
          <a:xfrm>
            <a:off x="3900734" y="2799238"/>
            <a:ext cx="1659238" cy="4374065"/>
          </a:xfrm>
          <a:prstGeom prst="rect">
            <a:avLst/>
          </a:prstGeom>
        </p:spPr>
      </p:pic>
      <p:sp>
        <p:nvSpPr>
          <p:cNvPr id="18" name="object 14"/>
          <p:cNvSpPr txBox="1"/>
          <p:nvPr/>
        </p:nvSpPr>
        <p:spPr>
          <a:xfrm>
            <a:off x="464431" y="2799239"/>
            <a:ext cx="3095651" cy="84382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6350" algn="r">
              <a:lnSpc>
                <a:spcPct val="100000"/>
              </a:lnSpc>
            </a:pPr>
            <a:r>
              <a:rPr lang="es-ES" sz="1800" b="1" dirty="0" smtClean="0">
                <a:solidFill>
                  <a:srgbClr val="333333"/>
                </a:solidFill>
                <a:latin typeface="Calibri"/>
                <a:cs typeface="Calibri"/>
              </a:rPr>
              <a:t>2017 </a:t>
            </a:r>
          </a:p>
          <a:p>
            <a:pPr marR="6350" algn="r">
              <a:lnSpc>
                <a:spcPct val="100000"/>
              </a:lnSpc>
            </a:pPr>
            <a:r>
              <a:rPr lang="es-ES" sz="1800" b="1" dirty="0" smtClean="0">
                <a:solidFill>
                  <a:srgbClr val="333333"/>
                </a:solidFill>
                <a:latin typeface="Calibri"/>
                <a:cs typeface="Calibri"/>
              </a:rPr>
              <a:t>ZBE RONDES DE BARCELONA</a:t>
            </a:r>
          </a:p>
          <a:p>
            <a:pPr marR="6350" algn="r">
              <a:lnSpc>
                <a:spcPct val="100000"/>
              </a:lnSpc>
            </a:pPr>
            <a:r>
              <a:rPr lang="es-ES" b="1" dirty="0" smtClean="0">
                <a:solidFill>
                  <a:srgbClr val="333333"/>
                </a:solidFill>
                <a:latin typeface="Calibri"/>
                <a:cs typeface="Calibri"/>
              </a:rPr>
              <a:t>EN EPISODIS DE CONTAMINACIÓ</a:t>
            </a:r>
            <a:endParaRPr lang="es-ES" sz="1800" b="1" dirty="0" smtClean="0">
              <a:solidFill>
                <a:srgbClr val="333333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62468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464431" y="693735"/>
            <a:ext cx="73258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a-ES" sz="3200" b="1" dirty="0" smtClean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Estratègia de comunicació ZBE Barcelona</a:t>
            </a:r>
            <a:endParaRPr lang="ca-ES" sz="3200" b="1" dirty="0">
              <a:solidFill>
                <a:srgbClr val="0084F2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6" name="Rectángulo 15"/>
          <p:cNvSpPr/>
          <p:nvPr/>
        </p:nvSpPr>
        <p:spPr>
          <a:xfrm>
            <a:off x="464430" y="1572277"/>
            <a:ext cx="9791193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160"/>
              </a:lnSpc>
            </a:pPr>
            <a:r>
              <a:rPr lang="ca-ES" sz="2400" b="1" dirty="0" smtClean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Estratègia 360 graus</a:t>
            </a:r>
          </a:p>
          <a:p>
            <a:pPr>
              <a:lnSpc>
                <a:spcPts val="2160"/>
              </a:lnSpc>
            </a:pPr>
            <a:endParaRPr lang="ca-ES" sz="2400" dirty="0" smtClean="0">
              <a:solidFill>
                <a:srgbClr val="4CBCC7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ts val="2160"/>
              </a:lnSpc>
            </a:pPr>
            <a:r>
              <a:rPr lang="ca-ES" sz="2400" dirty="0" smtClean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Segona fase</a:t>
            </a:r>
          </a:p>
        </p:txBody>
      </p:sp>
      <p:sp>
        <p:nvSpPr>
          <p:cNvPr id="7" name="object 15"/>
          <p:cNvSpPr txBox="1"/>
          <p:nvPr/>
        </p:nvSpPr>
        <p:spPr>
          <a:xfrm>
            <a:off x="1081677" y="4171094"/>
            <a:ext cx="2478405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54990" marR="5080" indent="-48895" algn="r">
              <a:lnSpc>
                <a:spcPct val="100000"/>
              </a:lnSpc>
              <a:spcBef>
                <a:spcPts val="100"/>
              </a:spcBef>
            </a:pPr>
            <a:r>
              <a:rPr lang="ca-ES" dirty="0" smtClean="0">
                <a:solidFill>
                  <a:srgbClr val="333333"/>
                </a:solidFill>
                <a:cs typeface="Calibri"/>
              </a:rPr>
              <a:t>Acció preventiva del gabinet de premsa</a:t>
            </a:r>
            <a:endParaRPr lang="ca-ES" sz="1800" dirty="0">
              <a:latin typeface="Calibri"/>
              <a:cs typeface="Calibri"/>
            </a:endParaRPr>
          </a:p>
        </p:txBody>
      </p:sp>
      <p:pic>
        <p:nvPicPr>
          <p:cNvPr id="10" name="object 1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977508" y="2378825"/>
            <a:ext cx="5713030" cy="2484464"/>
          </a:xfrm>
          <a:prstGeom prst="rect">
            <a:avLst/>
          </a:prstGeom>
        </p:spPr>
      </p:pic>
      <p:pic>
        <p:nvPicPr>
          <p:cNvPr id="8" name="object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977508" y="4647906"/>
            <a:ext cx="3812821" cy="2572046"/>
          </a:xfrm>
          <a:prstGeom prst="rect">
            <a:avLst/>
          </a:prstGeom>
        </p:spPr>
      </p:pic>
      <p:sp>
        <p:nvSpPr>
          <p:cNvPr id="12" name="object 14"/>
          <p:cNvSpPr txBox="1"/>
          <p:nvPr/>
        </p:nvSpPr>
        <p:spPr>
          <a:xfrm>
            <a:off x="464431" y="2799239"/>
            <a:ext cx="3095651" cy="84382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6350" algn="r">
              <a:lnSpc>
                <a:spcPct val="100000"/>
              </a:lnSpc>
            </a:pPr>
            <a:r>
              <a:rPr lang="es-ES" sz="1800" b="1" dirty="0" smtClean="0">
                <a:solidFill>
                  <a:srgbClr val="333333"/>
                </a:solidFill>
                <a:latin typeface="Calibri"/>
                <a:cs typeface="Calibri"/>
              </a:rPr>
              <a:t>2017 </a:t>
            </a:r>
          </a:p>
          <a:p>
            <a:pPr marR="6350" algn="r">
              <a:lnSpc>
                <a:spcPct val="100000"/>
              </a:lnSpc>
            </a:pPr>
            <a:r>
              <a:rPr lang="es-ES" sz="1800" b="1" dirty="0" smtClean="0">
                <a:solidFill>
                  <a:srgbClr val="333333"/>
                </a:solidFill>
                <a:latin typeface="Calibri"/>
                <a:cs typeface="Calibri"/>
              </a:rPr>
              <a:t>ZBE RONDES DE BARCELONA</a:t>
            </a:r>
          </a:p>
          <a:p>
            <a:pPr marR="6350" algn="r">
              <a:lnSpc>
                <a:spcPct val="100000"/>
              </a:lnSpc>
            </a:pPr>
            <a:r>
              <a:rPr lang="es-ES" b="1" dirty="0" smtClean="0">
                <a:solidFill>
                  <a:srgbClr val="333333"/>
                </a:solidFill>
                <a:latin typeface="Calibri"/>
                <a:cs typeface="Calibri"/>
              </a:rPr>
              <a:t>EN EPISODIS DE CONTAMINACIÓ</a:t>
            </a:r>
            <a:endParaRPr lang="es-ES" sz="1800" b="1" dirty="0" smtClean="0">
              <a:solidFill>
                <a:srgbClr val="333333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60529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464431" y="693735"/>
            <a:ext cx="73258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a-ES" sz="3200" b="1" dirty="0" smtClean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Estratègia de comunicació ZBE Barcelona</a:t>
            </a:r>
            <a:endParaRPr lang="ca-ES" sz="3200" b="1" dirty="0">
              <a:solidFill>
                <a:srgbClr val="0084F2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6" name="Rectángulo 15"/>
          <p:cNvSpPr/>
          <p:nvPr/>
        </p:nvSpPr>
        <p:spPr>
          <a:xfrm>
            <a:off x="464430" y="1572277"/>
            <a:ext cx="9791193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160"/>
              </a:lnSpc>
            </a:pPr>
            <a:r>
              <a:rPr lang="ca-ES" sz="2400" b="1" dirty="0" smtClean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Estratègia 360 graus</a:t>
            </a:r>
          </a:p>
          <a:p>
            <a:pPr>
              <a:lnSpc>
                <a:spcPts val="2160"/>
              </a:lnSpc>
            </a:pPr>
            <a:endParaRPr lang="ca-ES" sz="2400" dirty="0" smtClean="0">
              <a:solidFill>
                <a:srgbClr val="4CBCC7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ts val="2160"/>
              </a:lnSpc>
            </a:pPr>
            <a:r>
              <a:rPr lang="ca-ES" sz="2400" dirty="0" smtClean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Segona fase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464431" y="2799239"/>
            <a:ext cx="3095651" cy="84382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6350" algn="r">
              <a:lnSpc>
                <a:spcPct val="100000"/>
              </a:lnSpc>
            </a:pPr>
            <a:r>
              <a:rPr lang="es-ES" sz="1800" b="1" dirty="0" smtClean="0">
                <a:solidFill>
                  <a:srgbClr val="333333"/>
                </a:solidFill>
                <a:latin typeface="Calibri"/>
                <a:cs typeface="Calibri"/>
              </a:rPr>
              <a:t>2017 </a:t>
            </a:r>
          </a:p>
          <a:p>
            <a:pPr marR="6350" algn="r">
              <a:lnSpc>
                <a:spcPct val="100000"/>
              </a:lnSpc>
            </a:pPr>
            <a:r>
              <a:rPr lang="es-ES" sz="1800" b="1" dirty="0" smtClean="0">
                <a:solidFill>
                  <a:srgbClr val="333333"/>
                </a:solidFill>
                <a:latin typeface="Calibri"/>
                <a:cs typeface="Calibri"/>
              </a:rPr>
              <a:t>ZBE RONDES DE BARCELONA</a:t>
            </a:r>
          </a:p>
          <a:p>
            <a:pPr marR="6350" algn="r">
              <a:lnSpc>
                <a:spcPct val="100000"/>
              </a:lnSpc>
            </a:pPr>
            <a:r>
              <a:rPr lang="es-ES" b="1" dirty="0" smtClean="0">
                <a:solidFill>
                  <a:srgbClr val="333333"/>
                </a:solidFill>
                <a:latin typeface="Calibri"/>
                <a:cs typeface="Calibri"/>
              </a:rPr>
              <a:t>EN EPISODIS DE CONTAMINACIÓ</a:t>
            </a:r>
            <a:endParaRPr lang="es-ES" sz="1800" b="1" dirty="0" smtClean="0">
              <a:solidFill>
                <a:srgbClr val="333333"/>
              </a:solidFill>
              <a:latin typeface="Calibri"/>
              <a:cs typeface="Calibri"/>
            </a:endParaRPr>
          </a:p>
        </p:txBody>
      </p:sp>
      <p:sp>
        <p:nvSpPr>
          <p:cNvPr id="7" name="object 15"/>
          <p:cNvSpPr txBox="1"/>
          <p:nvPr/>
        </p:nvSpPr>
        <p:spPr>
          <a:xfrm>
            <a:off x="1081677" y="4171094"/>
            <a:ext cx="2478405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54990" marR="5080" indent="-48895" algn="r">
              <a:lnSpc>
                <a:spcPct val="100000"/>
              </a:lnSpc>
              <a:spcBef>
                <a:spcPts val="100"/>
              </a:spcBef>
            </a:pPr>
            <a:r>
              <a:rPr lang="ca-ES" dirty="0" smtClean="0">
                <a:solidFill>
                  <a:srgbClr val="333333"/>
                </a:solidFill>
                <a:cs typeface="Calibri"/>
              </a:rPr>
              <a:t>Campanya</a:t>
            </a:r>
            <a:endParaRPr lang="ca-ES" sz="1800" dirty="0">
              <a:latin typeface="Calibri"/>
              <a:cs typeface="Calibri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6620" y="1571829"/>
            <a:ext cx="4118839" cy="2744176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6621" y="4316005"/>
            <a:ext cx="4118839" cy="2744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6484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464431" y="693735"/>
            <a:ext cx="73258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a-ES" sz="3200" b="1" dirty="0" smtClean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Estratègia de comunicació ZBE Barcelona</a:t>
            </a:r>
            <a:endParaRPr lang="ca-ES" sz="3200" b="1" dirty="0">
              <a:solidFill>
                <a:srgbClr val="0084F2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6" name="Rectángulo 15"/>
          <p:cNvSpPr/>
          <p:nvPr/>
        </p:nvSpPr>
        <p:spPr>
          <a:xfrm>
            <a:off x="464430" y="1572277"/>
            <a:ext cx="9791193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160"/>
              </a:lnSpc>
            </a:pPr>
            <a:r>
              <a:rPr lang="ca-ES" sz="2400" b="1" dirty="0" smtClean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Estratègia 360 graus</a:t>
            </a:r>
          </a:p>
          <a:p>
            <a:pPr>
              <a:lnSpc>
                <a:spcPts val="2160"/>
              </a:lnSpc>
            </a:pPr>
            <a:endParaRPr lang="ca-ES" sz="2400" dirty="0" smtClean="0">
              <a:solidFill>
                <a:srgbClr val="4CBCC7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ts val="2160"/>
              </a:lnSpc>
            </a:pPr>
            <a:r>
              <a:rPr lang="ca-ES" sz="2400" dirty="0" smtClean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Tercera fase</a:t>
            </a:r>
            <a:endParaRPr lang="ca-ES" sz="2400" dirty="0" smtClean="0">
              <a:solidFill>
                <a:srgbClr val="0084F2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990237" y="2799239"/>
            <a:ext cx="2569845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6350" algn="r">
              <a:lnSpc>
                <a:spcPct val="100000"/>
              </a:lnSpc>
            </a:pPr>
            <a:r>
              <a:rPr lang="es-ES" sz="1800" b="1" dirty="0" smtClean="0">
                <a:solidFill>
                  <a:srgbClr val="333333"/>
                </a:solidFill>
                <a:latin typeface="Calibri"/>
                <a:cs typeface="Calibri"/>
              </a:rPr>
              <a:t>2018</a:t>
            </a:r>
          </a:p>
        </p:txBody>
      </p:sp>
      <p:grpSp>
        <p:nvGrpSpPr>
          <p:cNvPr id="8" name="object 8"/>
          <p:cNvGrpSpPr/>
          <p:nvPr/>
        </p:nvGrpSpPr>
        <p:grpSpPr>
          <a:xfrm>
            <a:off x="464431" y="3992952"/>
            <a:ext cx="3229861" cy="2176618"/>
            <a:chOff x="4259577" y="1050023"/>
            <a:chExt cx="6664959" cy="4615180"/>
          </a:xfrm>
        </p:grpSpPr>
        <p:pic>
          <p:nvPicPr>
            <p:cNvPr id="9" name="object 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259577" y="1050023"/>
              <a:ext cx="6664456" cy="4614690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285488" y="1066799"/>
              <a:ext cx="6562343" cy="4521708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4280916" y="1062227"/>
              <a:ext cx="6571615" cy="4531360"/>
            </a:xfrm>
            <a:custGeom>
              <a:avLst/>
              <a:gdLst/>
              <a:ahLst/>
              <a:cxnLst/>
              <a:rect l="l" t="t" r="r" b="b"/>
              <a:pathLst>
                <a:path w="6571615" h="4531360">
                  <a:moveTo>
                    <a:pt x="0" y="4530852"/>
                  </a:moveTo>
                  <a:lnTo>
                    <a:pt x="6571488" y="4530852"/>
                  </a:lnTo>
                  <a:lnTo>
                    <a:pt x="6571488" y="0"/>
                  </a:lnTo>
                  <a:lnTo>
                    <a:pt x="0" y="0"/>
                  </a:lnTo>
                  <a:lnTo>
                    <a:pt x="0" y="4530852"/>
                  </a:lnTo>
                  <a:close/>
                </a:path>
              </a:pathLst>
            </a:custGeom>
            <a:ln w="9144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CuadroTexto 11"/>
          <p:cNvSpPr txBox="1"/>
          <p:nvPr/>
        </p:nvSpPr>
        <p:spPr>
          <a:xfrm>
            <a:off x="4085888" y="2763531"/>
            <a:ext cx="587406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a-ES" sz="1600" dirty="0" smtClean="0"/>
              <a:t>Conclusions: </a:t>
            </a:r>
          </a:p>
          <a:p>
            <a:pPr marL="285750" indent="-285750">
              <a:buFontTx/>
              <a:buChar char="-"/>
            </a:pPr>
            <a:r>
              <a:rPr lang="ca-ES" sz="1600" dirty="0" smtClean="0"/>
              <a:t>Pràcticament tots els residents a l’àrea metropolitana consideren que la contaminació en aquest territori és un problema important.</a:t>
            </a:r>
          </a:p>
          <a:p>
            <a:pPr marL="285750" indent="-285750">
              <a:buFontTx/>
              <a:buChar char="-"/>
            </a:pPr>
            <a:r>
              <a:rPr lang="ca-ES" sz="1600" dirty="0" smtClean="0"/>
              <a:t>La majoria menciona mesures de restricció del trànsit quan se li pregunta per accions impulsades per reduir la contaminació.</a:t>
            </a:r>
          </a:p>
          <a:p>
            <a:pPr marL="285750" indent="-285750">
              <a:buFontTx/>
              <a:buChar char="-"/>
            </a:pPr>
            <a:r>
              <a:rPr lang="ca-ES" sz="1600" dirty="0" smtClean="0"/>
              <a:t>1/3 dels residents a l’àrea metropolitana assegura haver canviat algun hàbit darrerament per reduir la contaminació. </a:t>
            </a:r>
          </a:p>
          <a:p>
            <a:pPr marL="285750" indent="-285750">
              <a:buFontTx/>
              <a:buChar char="-"/>
            </a:pPr>
            <a:r>
              <a:rPr lang="ca-ES" sz="1600" dirty="0" smtClean="0"/>
              <a:t>La gran majoria està d’acord en que es facin restriccions de trànsit en episodis de contaminació.</a:t>
            </a:r>
          </a:p>
          <a:p>
            <a:pPr marL="285750" indent="-285750">
              <a:buFontTx/>
              <a:buChar char="-"/>
            </a:pPr>
            <a:r>
              <a:rPr lang="en-AE" sz="1600" dirty="0" smtClean="0"/>
              <a:t>¾</a:t>
            </a:r>
            <a:r>
              <a:rPr lang="ca-ES" sz="1600" dirty="0" smtClean="0"/>
              <a:t> dels enquestats fa una bona valoració de les restriccions de trànsit.</a:t>
            </a:r>
          </a:p>
          <a:p>
            <a:pPr marL="285750" indent="-285750">
              <a:buFontTx/>
              <a:buChar char="-"/>
            </a:pPr>
            <a:r>
              <a:rPr lang="ca-ES" sz="1600" dirty="0" smtClean="0"/>
              <a:t>1/5 residents es veurà afectat per les restriccions de trànsit. La majoria optarà per anar en transport públic. </a:t>
            </a:r>
          </a:p>
          <a:p>
            <a:pPr marL="285750" indent="-285750">
              <a:buFontTx/>
              <a:buChar char="-"/>
            </a:pPr>
            <a:endParaRPr lang="ca-ES" sz="1600" dirty="0"/>
          </a:p>
        </p:txBody>
      </p:sp>
    </p:spTree>
    <p:extLst>
      <p:ext uri="{BB962C8B-B14F-4D97-AF65-F5344CB8AC3E}">
        <p14:creationId xmlns:p14="http://schemas.microsoft.com/office/powerpoint/2010/main" val="449905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object 4"/>
          <p:cNvPicPr/>
          <p:nvPr/>
        </p:nvPicPr>
        <p:blipFill rotWithShape="1">
          <a:blip r:embed="rId2" cstate="print"/>
          <a:srcRect r="23289"/>
          <a:stretch/>
        </p:blipFill>
        <p:spPr>
          <a:xfrm>
            <a:off x="3721919" y="2804763"/>
            <a:ext cx="6431073" cy="4372356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464431" y="693735"/>
            <a:ext cx="73258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a-ES" sz="3200" b="1" dirty="0" smtClean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Estratègia de comunicació ZBE Barcelona</a:t>
            </a:r>
            <a:endParaRPr lang="ca-ES" sz="3200" b="1" dirty="0">
              <a:solidFill>
                <a:srgbClr val="0084F2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6" name="Rectángulo 15"/>
          <p:cNvSpPr/>
          <p:nvPr/>
        </p:nvSpPr>
        <p:spPr>
          <a:xfrm>
            <a:off x="464430" y="1572277"/>
            <a:ext cx="9791193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160"/>
              </a:lnSpc>
            </a:pPr>
            <a:r>
              <a:rPr lang="ca-ES" sz="2400" b="1" dirty="0" smtClean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Estratègia 360 graus</a:t>
            </a:r>
          </a:p>
          <a:p>
            <a:pPr>
              <a:lnSpc>
                <a:spcPts val="2160"/>
              </a:lnSpc>
            </a:pPr>
            <a:endParaRPr lang="ca-ES" sz="2400" dirty="0" smtClean="0">
              <a:solidFill>
                <a:srgbClr val="4CBCC7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ts val="2160"/>
              </a:lnSpc>
            </a:pPr>
            <a:r>
              <a:rPr lang="ca-ES" sz="2400" dirty="0" smtClean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Tercera fase</a:t>
            </a:r>
            <a:endParaRPr lang="ca-ES" sz="2400" dirty="0" smtClean="0">
              <a:solidFill>
                <a:srgbClr val="0084F2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5" name="object 14"/>
          <p:cNvSpPr txBox="1"/>
          <p:nvPr/>
        </p:nvSpPr>
        <p:spPr>
          <a:xfrm>
            <a:off x="990237" y="2799239"/>
            <a:ext cx="2569845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6350" algn="r">
              <a:lnSpc>
                <a:spcPct val="100000"/>
              </a:lnSpc>
            </a:pPr>
            <a:r>
              <a:rPr lang="es-ES" sz="1800" b="1" dirty="0" smtClean="0">
                <a:solidFill>
                  <a:srgbClr val="333333"/>
                </a:solidFill>
                <a:latin typeface="Calibri"/>
                <a:cs typeface="Calibri"/>
              </a:rPr>
              <a:t>2018 </a:t>
            </a:r>
          </a:p>
        </p:txBody>
      </p:sp>
      <p:sp>
        <p:nvSpPr>
          <p:cNvPr id="17" name="object 15"/>
          <p:cNvSpPr txBox="1"/>
          <p:nvPr/>
        </p:nvSpPr>
        <p:spPr>
          <a:xfrm>
            <a:off x="1081677" y="4171094"/>
            <a:ext cx="2478405" cy="84382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54990" marR="5080" indent="-48895" algn="r">
              <a:lnSpc>
                <a:spcPct val="100000"/>
              </a:lnSpc>
              <a:spcBef>
                <a:spcPts val="100"/>
              </a:spcBef>
            </a:pPr>
            <a:r>
              <a:rPr lang="ca-ES" dirty="0" smtClean="0">
                <a:solidFill>
                  <a:srgbClr val="333333"/>
                </a:solidFill>
                <a:cs typeface="Calibri"/>
              </a:rPr>
              <a:t>Anunciem les millores en el transport públic</a:t>
            </a:r>
            <a:endParaRPr lang="ca-ES" sz="1800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37460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464431" y="693735"/>
            <a:ext cx="73258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a-ES" sz="3200" b="1" dirty="0" smtClean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Estratègia de comunicació ZBE Barcelona</a:t>
            </a:r>
            <a:endParaRPr lang="ca-ES" sz="3200" b="1" dirty="0">
              <a:solidFill>
                <a:srgbClr val="0084F2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6" name="Rectángulo 15"/>
          <p:cNvSpPr/>
          <p:nvPr/>
        </p:nvSpPr>
        <p:spPr>
          <a:xfrm>
            <a:off x="464430" y="1572277"/>
            <a:ext cx="9791193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160"/>
              </a:lnSpc>
            </a:pPr>
            <a:r>
              <a:rPr lang="ca-ES" sz="2400" b="1" dirty="0" smtClean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Estratègia 360 graus</a:t>
            </a:r>
          </a:p>
          <a:p>
            <a:pPr>
              <a:lnSpc>
                <a:spcPts val="2160"/>
              </a:lnSpc>
            </a:pPr>
            <a:endParaRPr lang="ca-ES" sz="2400" dirty="0" smtClean="0">
              <a:solidFill>
                <a:srgbClr val="4CBCC7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ts val="2160"/>
              </a:lnSpc>
            </a:pPr>
            <a:r>
              <a:rPr lang="ca-ES" sz="2400" dirty="0" smtClean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Tercera fase</a:t>
            </a:r>
            <a:endParaRPr lang="ca-ES" sz="2400" dirty="0" smtClean="0">
              <a:solidFill>
                <a:srgbClr val="0084F2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5" name="object 14"/>
          <p:cNvSpPr txBox="1"/>
          <p:nvPr/>
        </p:nvSpPr>
        <p:spPr>
          <a:xfrm>
            <a:off x="990237" y="2799239"/>
            <a:ext cx="2569845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6350" algn="r">
              <a:lnSpc>
                <a:spcPct val="100000"/>
              </a:lnSpc>
            </a:pPr>
            <a:r>
              <a:rPr lang="es-ES" sz="1800" b="1" dirty="0" smtClean="0">
                <a:solidFill>
                  <a:srgbClr val="333333"/>
                </a:solidFill>
                <a:latin typeface="Calibri"/>
                <a:cs typeface="Calibri"/>
              </a:rPr>
              <a:t>2018 </a:t>
            </a:r>
          </a:p>
        </p:txBody>
      </p:sp>
      <p:sp>
        <p:nvSpPr>
          <p:cNvPr id="17" name="object 15"/>
          <p:cNvSpPr txBox="1"/>
          <p:nvPr/>
        </p:nvSpPr>
        <p:spPr>
          <a:xfrm>
            <a:off x="1081677" y="4171094"/>
            <a:ext cx="2478405" cy="84382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54990" marR="5080" indent="-48895" algn="r">
              <a:lnSpc>
                <a:spcPct val="100000"/>
              </a:lnSpc>
              <a:spcBef>
                <a:spcPts val="100"/>
              </a:spcBef>
            </a:pPr>
            <a:r>
              <a:rPr lang="ca-ES" dirty="0" smtClean="0">
                <a:solidFill>
                  <a:srgbClr val="333333"/>
                </a:solidFill>
                <a:cs typeface="Calibri"/>
              </a:rPr>
              <a:t>Anunciem qui ja està gaudint de les ajudes</a:t>
            </a:r>
            <a:endParaRPr lang="ca-ES" sz="1800" dirty="0">
              <a:latin typeface="Calibri"/>
              <a:cs typeface="Calibri"/>
            </a:endParaRPr>
          </a:p>
        </p:txBody>
      </p:sp>
      <p:pic>
        <p:nvPicPr>
          <p:cNvPr id="10" name="object 5"/>
          <p:cNvPicPr/>
          <p:nvPr/>
        </p:nvPicPr>
        <p:blipFill rotWithShape="1">
          <a:blip r:embed="rId2" cstate="print"/>
          <a:srcRect r="22241"/>
          <a:stretch/>
        </p:blipFill>
        <p:spPr>
          <a:xfrm>
            <a:off x="3721919" y="2799239"/>
            <a:ext cx="6578219" cy="4474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097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464431" y="693735"/>
            <a:ext cx="73258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a-ES" sz="3200" b="1" dirty="0" smtClean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Estratègia de comunicació ZBE Barcelona</a:t>
            </a:r>
            <a:endParaRPr lang="ca-ES" sz="3200" b="1" dirty="0">
              <a:solidFill>
                <a:srgbClr val="0084F2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6" name="Rectángulo 15"/>
          <p:cNvSpPr/>
          <p:nvPr/>
        </p:nvSpPr>
        <p:spPr>
          <a:xfrm>
            <a:off x="464430" y="1572277"/>
            <a:ext cx="9791193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160"/>
              </a:lnSpc>
            </a:pPr>
            <a:r>
              <a:rPr lang="ca-ES" sz="2400" b="1" dirty="0" smtClean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Estratègia 360 graus</a:t>
            </a:r>
          </a:p>
          <a:p>
            <a:pPr>
              <a:lnSpc>
                <a:spcPts val="2160"/>
              </a:lnSpc>
            </a:pPr>
            <a:endParaRPr lang="ca-ES" sz="2400" dirty="0" smtClean="0">
              <a:solidFill>
                <a:srgbClr val="4CBCC7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ts val="2160"/>
              </a:lnSpc>
            </a:pPr>
            <a:r>
              <a:rPr lang="ca-ES" sz="2400" dirty="0" smtClean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Tercera fase</a:t>
            </a:r>
            <a:endParaRPr lang="ca-ES" sz="2400" dirty="0" smtClean="0">
              <a:solidFill>
                <a:srgbClr val="0084F2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5" name="object 14"/>
          <p:cNvSpPr txBox="1"/>
          <p:nvPr/>
        </p:nvSpPr>
        <p:spPr>
          <a:xfrm>
            <a:off x="990237" y="2799239"/>
            <a:ext cx="2569845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6350" algn="r">
              <a:lnSpc>
                <a:spcPct val="100000"/>
              </a:lnSpc>
            </a:pPr>
            <a:r>
              <a:rPr lang="es-ES" sz="1800" b="1" dirty="0" smtClean="0">
                <a:solidFill>
                  <a:srgbClr val="333333"/>
                </a:solidFill>
                <a:latin typeface="Calibri"/>
                <a:cs typeface="Calibri"/>
              </a:rPr>
              <a:t>2018 </a:t>
            </a:r>
          </a:p>
        </p:txBody>
      </p:sp>
      <p:sp>
        <p:nvSpPr>
          <p:cNvPr id="17" name="object 15"/>
          <p:cNvSpPr txBox="1"/>
          <p:nvPr/>
        </p:nvSpPr>
        <p:spPr>
          <a:xfrm>
            <a:off x="1081677" y="4171094"/>
            <a:ext cx="2478405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54990" marR="5080" indent="-48895" algn="r">
              <a:lnSpc>
                <a:spcPct val="100000"/>
              </a:lnSpc>
              <a:spcBef>
                <a:spcPts val="100"/>
              </a:spcBef>
            </a:pPr>
            <a:r>
              <a:rPr lang="ca-ES" dirty="0" smtClean="0">
                <a:solidFill>
                  <a:srgbClr val="333333"/>
                </a:solidFill>
                <a:cs typeface="Calibri"/>
              </a:rPr>
              <a:t>Unifiquem tarifes </a:t>
            </a:r>
            <a:endParaRPr lang="ca-ES" sz="1800" dirty="0">
              <a:latin typeface="Calibri"/>
              <a:cs typeface="Calibri"/>
            </a:endParaRPr>
          </a:p>
        </p:txBody>
      </p:sp>
      <p:pic>
        <p:nvPicPr>
          <p:cNvPr id="7" name="object 4"/>
          <p:cNvPicPr/>
          <p:nvPr/>
        </p:nvPicPr>
        <p:blipFill rotWithShape="1">
          <a:blip r:embed="rId2" cstate="print"/>
          <a:srcRect r="21897"/>
          <a:stretch/>
        </p:blipFill>
        <p:spPr>
          <a:xfrm>
            <a:off x="4127380" y="2721203"/>
            <a:ext cx="5711002" cy="4036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3012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464431" y="693735"/>
            <a:ext cx="73258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a-ES" sz="3200" b="1" dirty="0" smtClean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Estratègia de comunicació ZBE Barcelona</a:t>
            </a:r>
            <a:endParaRPr lang="ca-ES" sz="3200" b="1" dirty="0">
              <a:solidFill>
                <a:srgbClr val="0084F2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6" name="Rectángulo 15"/>
          <p:cNvSpPr/>
          <p:nvPr/>
        </p:nvSpPr>
        <p:spPr>
          <a:xfrm>
            <a:off x="464430" y="1572277"/>
            <a:ext cx="9791193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160"/>
              </a:lnSpc>
            </a:pPr>
            <a:r>
              <a:rPr lang="ca-ES" sz="2400" b="1" dirty="0" smtClean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Estratègia 360 graus</a:t>
            </a:r>
          </a:p>
          <a:p>
            <a:pPr>
              <a:lnSpc>
                <a:spcPts val="2160"/>
              </a:lnSpc>
            </a:pPr>
            <a:endParaRPr lang="ca-ES" sz="2400" dirty="0" smtClean="0">
              <a:solidFill>
                <a:srgbClr val="4CBCC7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ts val="2160"/>
              </a:lnSpc>
            </a:pPr>
            <a:r>
              <a:rPr lang="ca-ES" sz="2400" dirty="0" smtClean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Quarta fase</a:t>
            </a:r>
            <a:endParaRPr lang="ca-ES" sz="2400" dirty="0" smtClean="0">
              <a:solidFill>
                <a:srgbClr val="0084F2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5" name="object 14"/>
          <p:cNvSpPr txBox="1"/>
          <p:nvPr/>
        </p:nvSpPr>
        <p:spPr>
          <a:xfrm>
            <a:off x="567559" y="2799239"/>
            <a:ext cx="2992523" cy="84382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6350" algn="r">
              <a:lnSpc>
                <a:spcPct val="100000"/>
              </a:lnSpc>
            </a:pPr>
            <a:r>
              <a:rPr lang="es-ES" sz="1800" b="1" dirty="0" smtClean="0">
                <a:solidFill>
                  <a:srgbClr val="333333"/>
                </a:solidFill>
                <a:latin typeface="Calibri"/>
                <a:cs typeface="Calibri"/>
              </a:rPr>
              <a:t>2019</a:t>
            </a:r>
          </a:p>
          <a:p>
            <a:pPr marR="6350" algn="r">
              <a:lnSpc>
                <a:spcPct val="100000"/>
              </a:lnSpc>
            </a:pPr>
            <a:r>
              <a:rPr lang="es-ES" b="1" dirty="0" smtClean="0">
                <a:solidFill>
                  <a:srgbClr val="333333"/>
                </a:solidFill>
                <a:latin typeface="Calibri"/>
                <a:cs typeface="Calibri"/>
              </a:rPr>
              <a:t>ZBE RONDES DE BARCELONA </a:t>
            </a:r>
          </a:p>
          <a:p>
            <a:pPr marR="6350" algn="r">
              <a:lnSpc>
                <a:spcPct val="100000"/>
              </a:lnSpc>
            </a:pPr>
            <a:r>
              <a:rPr lang="es-ES" b="1" dirty="0" smtClean="0">
                <a:solidFill>
                  <a:srgbClr val="333333"/>
                </a:solidFill>
                <a:latin typeface="Calibri"/>
                <a:cs typeface="Calibri"/>
              </a:rPr>
              <a:t>PERMANENT</a:t>
            </a:r>
            <a:r>
              <a:rPr lang="es-ES" sz="1800" b="1" dirty="0" smtClean="0">
                <a:solidFill>
                  <a:srgbClr val="333333"/>
                </a:solidFill>
                <a:latin typeface="Calibri"/>
                <a:cs typeface="Calibri"/>
              </a:rPr>
              <a:t> </a:t>
            </a:r>
          </a:p>
        </p:txBody>
      </p: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127381" y="2721203"/>
            <a:ext cx="5711002" cy="3815692"/>
          </a:xfrm>
          <a:prstGeom prst="rect">
            <a:avLst/>
          </a:prstGeom>
        </p:spPr>
      </p:pic>
      <p:sp>
        <p:nvSpPr>
          <p:cNvPr id="9" name="object 15"/>
          <p:cNvSpPr txBox="1"/>
          <p:nvPr/>
        </p:nvSpPr>
        <p:spPr>
          <a:xfrm>
            <a:off x="1081677" y="4171094"/>
            <a:ext cx="2478405" cy="84382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54990" marR="5080" indent="-48895" algn="r">
              <a:lnSpc>
                <a:spcPct val="100000"/>
              </a:lnSpc>
              <a:spcBef>
                <a:spcPts val="100"/>
              </a:spcBef>
            </a:pPr>
            <a:r>
              <a:rPr lang="ca-ES" dirty="0" smtClean="0">
                <a:solidFill>
                  <a:srgbClr val="333333"/>
                </a:solidFill>
                <a:cs typeface="Calibri"/>
              </a:rPr>
              <a:t>Expliquem àmpliament les restriccions</a:t>
            </a:r>
            <a:endParaRPr lang="ca-ES" sz="1800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41669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766871" y="1331173"/>
            <a:ext cx="9626053" cy="52835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ts val="3400"/>
              </a:lnSpc>
            </a:pPr>
            <a:r>
              <a:rPr lang="ca-ES" sz="3200" b="1" dirty="0" smtClean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Com resoldre el triangle contaminació, aire i salut?</a:t>
            </a:r>
            <a:endParaRPr lang="ca-ES" sz="3200" b="1" dirty="0">
              <a:solidFill>
                <a:srgbClr val="0084F2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3" name="Rectángulo 2"/>
          <p:cNvSpPr/>
          <p:nvPr/>
        </p:nvSpPr>
        <p:spPr>
          <a:xfrm>
            <a:off x="766870" y="2838698"/>
            <a:ext cx="9791193" cy="43242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160"/>
              </a:lnSpc>
            </a:pPr>
            <a:r>
              <a:rPr lang="ca-ES" sz="2400" dirty="0" smtClean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Moderat per:</a:t>
            </a:r>
          </a:p>
          <a:p>
            <a:pPr algn="ctr">
              <a:lnSpc>
                <a:spcPts val="2160"/>
              </a:lnSpc>
            </a:pPr>
            <a:endParaRPr lang="ca-ES" sz="2400" dirty="0" smtClean="0">
              <a:solidFill>
                <a:srgbClr val="4CBCC7"/>
              </a:solidFill>
              <a:latin typeface="Calibri" charset="0"/>
            </a:endParaRPr>
          </a:p>
          <a:p>
            <a:pPr>
              <a:lnSpc>
                <a:spcPts val="2160"/>
              </a:lnSpc>
            </a:pPr>
            <a:r>
              <a:rPr lang="ca-ES" sz="2400" b="1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Jordi Jové Palou</a:t>
            </a:r>
            <a:r>
              <a:rPr lang="ca-ES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, Servei de gestió de Mobilitat Sostenible. Àrea Metropolitana de Barcelona.</a:t>
            </a:r>
            <a:endParaRPr lang="ca-ES" sz="2400" dirty="0" smtClean="0">
              <a:solidFill>
                <a:schemeClr val="tx1">
                  <a:lumMod val="50000"/>
                  <a:lumOff val="50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ts val="2160"/>
              </a:lnSpc>
            </a:pPr>
            <a:endParaRPr lang="ca-ES" sz="2400" dirty="0" smtClean="0">
              <a:solidFill>
                <a:srgbClr val="4CBCC7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ts val="2160"/>
              </a:lnSpc>
            </a:pPr>
            <a:endParaRPr lang="ca-ES" sz="2400" dirty="0" smtClean="0">
              <a:solidFill>
                <a:srgbClr val="4CBCC7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ts val="2160"/>
              </a:lnSpc>
            </a:pPr>
            <a:r>
              <a:rPr lang="ca-ES" sz="2400" dirty="0" smtClean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Hi intervenen:</a:t>
            </a:r>
          </a:p>
          <a:p>
            <a:pPr>
              <a:lnSpc>
                <a:spcPts val="2160"/>
              </a:lnSpc>
            </a:pPr>
            <a:endParaRPr lang="ca-ES" sz="2400" b="1" i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ts val="2160"/>
              </a:lnSpc>
            </a:pPr>
            <a:r>
              <a:rPr lang="ca-ES" sz="2400" b="1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Natalia Vilor-Tejedor</a:t>
            </a:r>
            <a:r>
              <a:rPr lang="ca-E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Team </a:t>
            </a:r>
            <a:r>
              <a:rPr lang="ca-ES" sz="24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leader</a:t>
            </a:r>
            <a:r>
              <a:rPr lang="ca-E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equip </a:t>
            </a:r>
            <a:r>
              <a:rPr lang="ca-ES" sz="24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Neuroepidemiología</a:t>
            </a:r>
            <a:r>
              <a:rPr lang="ca-E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genètica i Bioestadística, Programa de Prevenció de l'Alzheimer, </a:t>
            </a:r>
            <a:r>
              <a:rPr lang="ca-ES" sz="24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BarcelonaBeta</a:t>
            </a:r>
            <a:r>
              <a:rPr lang="ca-E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ca-ES" sz="24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Brain</a:t>
            </a:r>
            <a:r>
              <a:rPr lang="ca-E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ca-ES" sz="24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Research</a:t>
            </a:r>
            <a:r>
              <a:rPr lang="ca-E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ca-ES" sz="24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Center</a:t>
            </a:r>
            <a:r>
              <a:rPr lang="ca-E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Fundació Pasqual Maragall..</a:t>
            </a:r>
            <a:endParaRPr lang="ca-ES" sz="24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ts val="2160"/>
              </a:lnSpc>
            </a:pPr>
            <a:endParaRPr lang="ca-ES" sz="2400" b="1" i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ts val="2160"/>
              </a:lnSpc>
            </a:pPr>
            <a:r>
              <a:rPr lang="ca-ES" sz="2400" b="1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Carolyn Daher</a:t>
            </a:r>
            <a:r>
              <a:rPr lang="ca-ES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, </a:t>
            </a:r>
            <a:r>
              <a:rPr lang="ca-E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Coordinadora de la Iniciativa de Planificació Urbana, Medi Ambient i </a:t>
            </a:r>
            <a:r>
              <a:rPr lang="ca-ES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Salut. Institut de Salut Global Barcelona</a:t>
            </a:r>
            <a:endParaRPr lang="ca-ES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ts val="2160"/>
              </a:lnSpc>
            </a:pPr>
            <a:endParaRPr lang="ca-ES" sz="2400" dirty="0">
              <a:solidFill>
                <a:schemeClr val="tx1">
                  <a:lumMod val="50000"/>
                  <a:lumOff val="50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8365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464431" y="693735"/>
            <a:ext cx="73258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a-ES" sz="3200" b="1" dirty="0" smtClean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Estratègia de comunicació ZBE Barcelona</a:t>
            </a:r>
            <a:endParaRPr lang="ca-ES" sz="3200" b="1" dirty="0">
              <a:solidFill>
                <a:srgbClr val="0084F2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6" name="Rectángulo 15"/>
          <p:cNvSpPr/>
          <p:nvPr/>
        </p:nvSpPr>
        <p:spPr>
          <a:xfrm>
            <a:off x="464430" y="1572277"/>
            <a:ext cx="9791193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160"/>
              </a:lnSpc>
            </a:pPr>
            <a:r>
              <a:rPr lang="ca-ES" sz="2400" b="1" dirty="0" smtClean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Estratègia 360 graus</a:t>
            </a:r>
          </a:p>
          <a:p>
            <a:pPr>
              <a:lnSpc>
                <a:spcPts val="2160"/>
              </a:lnSpc>
            </a:pPr>
            <a:endParaRPr lang="ca-ES" sz="2400" dirty="0" smtClean="0">
              <a:solidFill>
                <a:srgbClr val="4CBCC7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ts val="2160"/>
              </a:lnSpc>
            </a:pPr>
            <a:r>
              <a:rPr lang="ca-ES" sz="2400" dirty="0" smtClean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Quarta fase</a:t>
            </a:r>
            <a:endParaRPr lang="ca-ES" sz="2400" dirty="0" smtClean="0">
              <a:solidFill>
                <a:srgbClr val="0084F2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5" name="object 14"/>
          <p:cNvSpPr txBox="1"/>
          <p:nvPr/>
        </p:nvSpPr>
        <p:spPr>
          <a:xfrm>
            <a:off x="-325821" y="2799239"/>
            <a:ext cx="3885904" cy="84382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6350" algn="r">
              <a:lnSpc>
                <a:spcPct val="100000"/>
              </a:lnSpc>
            </a:pPr>
            <a:r>
              <a:rPr lang="es-ES" sz="1800" b="1" dirty="0" smtClean="0">
                <a:solidFill>
                  <a:srgbClr val="333333"/>
                </a:solidFill>
                <a:latin typeface="Calibri"/>
                <a:cs typeface="Calibri"/>
              </a:rPr>
              <a:t>2019</a:t>
            </a:r>
          </a:p>
          <a:p>
            <a:pPr marR="6350" algn="r">
              <a:lnSpc>
                <a:spcPct val="100000"/>
              </a:lnSpc>
            </a:pPr>
            <a:r>
              <a:rPr lang="es-ES" b="1" dirty="0" smtClean="0">
                <a:solidFill>
                  <a:srgbClr val="333333"/>
                </a:solidFill>
                <a:latin typeface="Calibri"/>
                <a:cs typeface="Calibri"/>
              </a:rPr>
              <a:t>ZBE RONDES DE BARCELONA PERMANENT</a:t>
            </a:r>
            <a:r>
              <a:rPr lang="es-ES" sz="1800" b="1" dirty="0" smtClean="0">
                <a:solidFill>
                  <a:srgbClr val="333333"/>
                </a:solidFill>
                <a:latin typeface="Calibri"/>
                <a:cs typeface="Calibri"/>
              </a:rPr>
              <a:t> </a:t>
            </a:r>
          </a:p>
        </p:txBody>
      </p:sp>
      <p:pic>
        <p:nvPicPr>
          <p:cNvPr id="7" name="object 8"/>
          <p:cNvPicPr/>
          <p:nvPr/>
        </p:nvPicPr>
        <p:blipFill rotWithShape="1">
          <a:blip r:embed="rId2" cstate="print"/>
          <a:srcRect r="22891"/>
          <a:stretch/>
        </p:blipFill>
        <p:spPr>
          <a:xfrm>
            <a:off x="4127381" y="2721203"/>
            <a:ext cx="5639763" cy="3815692"/>
          </a:xfrm>
          <a:prstGeom prst="rect">
            <a:avLst/>
          </a:prstGeom>
        </p:spPr>
      </p:pic>
      <p:sp>
        <p:nvSpPr>
          <p:cNvPr id="10" name="object 15"/>
          <p:cNvSpPr txBox="1"/>
          <p:nvPr/>
        </p:nvSpPr>
        <p:spPr>
          <a:xfrm>
            <a:off x="1081677" y="4171094"/>
            <a:ext cx="2478405" cy="84382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54990" marR="5080" indent="-48895" algn="r">
              <a:lnSpc>
                <a:spcPct val="100000"/>
              </a:lnSpc>
              <a:spcBef>
                <a:spcPts val="100"/>
              </a:spcBef>
            </a:pPr>
            <a:r>
              <a:rPr lang="ca-ES" dirty="0" smtClean="0">
                <a:solidFill>
                  <a:srgbClr val="333333"/>
                </a:solidFill>
                <a:cs typeface="Calibri"/>
              </a:rPr>
              <a:t>Apostem per la mobilitat sostenible i activa</a:t>
            </a:r>
            <a:endParaRPr lang="ca-ES" sz="1800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18005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464431" y="693735"/>
            <a:ext cx="73258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a-ES" sz="3200" b="1" dirty="0" smtClean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Estratègia de comunicació ZBE Barcelona</a:t>
            </a:r>
            <a:endParaRPr lang="ca-ES" sz="3200" b="1" dirty="0">
              <a:solidFill>
                <a:srgbClr val="0084F2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6" name="Rectángulo 15"/>
          <p:cNvSpPr/>
          <p:nvPr/>
        </p:nvSpPr>
        <p:spPr>
          <a:xfrm>
            <a:off x="464430" y="1572277"/>
            <a:ext cx="9791193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160"/>
              </a:lnSpc>
            </a:pPr>
            <a:r>
              <a:rPr lang="ca-ES" sz="2400" b="1" dirty="0" smtClean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Estratègia 360 graus</a:t>
            </a:r>
          </a:p>
          <a:p>
            <a:pPr>
              <a:lnSpc>
                <a:spcPts val="2160"/>
              </a:lnSpc>
            </a:pPr>
            <a:endParaRPr lang="ca-ES" sz="2400" dirty="0" smtClean="0">
              <a:solidFill>
                <a:srgbClr val="4CBCC7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ts val="2160"/>
              </a:lnSpc>
            </a:pPr>
            <a:r>
              <a:rPr lang="ca-ES" sz="2400" dirty="0" smtClean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Quarta fase</a:t>
            </a:r>
            <a:endParaRPr lang="ca-ES" sz="2400" dirty="0" smtClean="0">
              <a:solidFill>
                <a:srgbClr val="0084F2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5" name="object 14"/>
          <p:cNvSpPr txBox="1"/>
          <p:nvPr/>
        </p:nvSpPr>
        <p:spPr>
          <a:xfrm>
            <a:off x="476153" y="2799239"/>
            <a:ext cx="3083929" cy="84382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6350" algn="r">
              <a:lnSpc>
                <a:spcPct val="100000"/>
              </a:lnSpc>
            </a:pPr>
            <a:r>
              <a:rPr lang="es-ES" sz="1800" b="1" dirty="0" smtClean="0">
                <a:solidFill>
                  <a:srgbClr val="333333"/>
                </a:solidFill>
                <a:latin typeface="Calibri"/>
                <a:cs typeface="Calibri"/>
              </a:rPr>
              <a:t>2019</a:t>
            </a:r>
          </a:p>
          <a:p>
            <a:pPr marR="6350" algn="r">
              <a:lnSpc>
                <a:spcPct val="100000"/>
              </a:lnSpc>
            </a:pPr>
            <a:r>
              <a:rPr lang="es-ES" b="1" dirty="0" smtClean="0">
                <a:solidFill>
                  <a:srgbClr val="333333"/>
                </a:solidFill>
                <a:latin typeface="Calibri"/>
                <a:cs typeface="Calibri"/>
              </a:rPr>
              <a:t>ZBE RONDES DE BARCELONA </a:t>
            </a:r>
          </a:p>
          <a:p>
            <a:pPr marR="6350" algn="r">
              <a:lnSpc>
                <a:spcPct val="100000"/>
              </a:lnSpc>
            </a:pPr>
            <a:r>
              <a:rPr lang="es-ES" b="1" dirty="0" smtClean="0">
                <a:solidFill>
                  <a:srgbClr val="333333"/>
                </a:solidFill>
                <a:latin typeface="Calibri"/>
                <a:cs typeface="Calibri"/>
              </a:rPr>
              <a:t>PERMANENT</a:t>
            </a:r>
            <a:r>
              <a:rPr lang="es-ES" sz="1800" b="1" dirty="0" smtClean="0">
                <a:solidFill>
                  <a:srgbClr val="333333"/>
                </a:solidFill>
                <a:latin typeface="Calibri"/>
                <a:cs typeface="Calibri"/>
              </a:rPr>
              <a:t> </a:t>
            </a:r>
          </a:p>
        </p:txBody>
      </p:sp>
      <p:sp>
        <p:nvSpPr>
          <p:cNvPr id="9" name="object 15"/>
          <p:cNvSpPr txBox="1"/>
          <p:nvPr/>
        </p:nvSpPr>
        <p:spPr>
          <a:xfrm>
            <a:off x="1081677" y="4171094"/>
            <a:ext cx="2478405" cy="84382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54990" marR="5080" indent="-48895" algn="r">
              <a:lnSpc>
                <a:spcPct val="100000"/>
              </a:lnSpc>
              <a:spcBef>
                <a:spcPts val="100"/>
              </a:spcBef>
            </a:pPr>
            <a:r>
              <a:rPr lang="ca-ES" dirty="0" smtClean="0">
                <a:solidFill>
                  <a:srgbClr val="333333"/>
                </a:solidFill>
                <a:cs typeface="Calibri"/>
              </a:rPr>
              <a:t>Apostem per la mobilitat sostenible i activa</a:t>
            </a:r>
            <a:endParaRPr lang="ca-ES" sz="1800" dirty="0">
              <a:latin typeface="Calibri"/>
              <a:cs typeface="Calibri"/>
            </a:endParaRPr>
          </a:p>
        </p:txBody>
      </p:sp>
      <p:grpSp>
        <p:nvGrpSpPr>
          <p:cNvPr id="8" name="object 4"/>
          <p:cNvGrpSpPr/>
          <p:nvPr/>
        </p:nvGrpSpPr>
        <p:grpSpPr>
          <a:xfrm>
            <a:off x="464430" y="4036309"/>
            <a:ext cx="3229618" cy="2339037"/>
            <a:chOff x="3104384" y="1008876"/>
            <a:chExt cx="7138670" cy="4907915"/>
          </a:xfrm>
        </p:grpSpPr>
        <p:pic>
          <p:nvPicPr>
            <p:cNvPr id="10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104384" y="1008876"/>
              <a:ext cx="7138423" cy="4907296"/>
            </a:xfrm>
            <a:prstGeom prst="rect">
              <a:avLst/>
            </a:prstGeom>
          </p:spPr>
        </p:pic>
        <p:pic>
          <p:nvPicPr>
            <p:cNvPr id="11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30296" y="1025651"/>
              <a:ext cx="7036308" cy="4814316"/>
            </a:xfrm>
            <a:prstGeom prst="rect">
              <a:avLst/>
            </a:prstGeom>
          </p:spPr>
        </p:pic>
        <p:sp>
          <p:nvSpPr>
            <p:cNvPr id="12" name="object 7"/>
            <p:cNvSpPr/>
            <p:nvPr/>
          </p:nvSpPr>
          <p:spPr>
            <a:xfrm>
              <a:off x="3125724" y="1021079"/>
              <a:ext cx="7045959" cy="4823460"/>
            </a:xfrm>
            <a:custGeom>
              <a:avLst/>
              <a:gdLst/>
              <a:ahLst/>
              <a:cxnLst/>
              <a:rect l="l" t="t" r="r" b="b"/>
              <a:pathLst>
                <a:path w="7045959" h="4823460">
                  <a:moveTo>
                    <a:pt x="0" y="4823460"/>
                  </a:moveTo>
                  <a:lnTo>
                    <a:pt x="7045452" y="4823460"/>
                  </a:lnTo>
                  <a:lnTo>
                    <a:pt x="7045452" y="0"/>
                  </a:lnTo>
                  <a:lnTo>
                    <a:pt x="0" y="0"/>
                  </a:lnTo>
                  <a:lnTo>
                    <a:pt x="0" y="4823460"/>
                  </a:lnTo>
                  <a:close/>
                </a:path>
              </a:pathLst>
            </a:custGeom>
            <a:ln w="9144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" name="CuadroTexto 18"/>
          <p:cNvSpPr txBox="1"/>
          <p:nvPr/>
        </p:nvSpPr>
        <p:spPr>
          <a:xfrm>
            <a:off x="4085888" y="2763531"/>
            <a:ext cx="5874068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a-ES" sz="1600" dirty="0" smtClean="0"/>
              <a:t>Conclusions: </a:t>
            </a:r>
          </a:p>
          <a:p>
            <a:pPr marL="285750" indent="-285750">
              <a:buFontTx/>
              <a:buChar char="-"/>
            </a:pPr>
            <a:r>
              <a:rPr lang="ca-ES" sz="1600" dirty="0" smtClean="0"/>
              <a:t>El mitjà de transport habitual de la meitat dels residents de l'àrea metropolitana és el transport públic.</a:t>
            </a:r>
          </a:p>
          <a:p>
            <a:pPr marL="285750" indent="-285750">
              <a:buFontTx/>
              <a:buChar char="-"/>
            </a:pPr>
            <a:r>
              <a:rPr lang="ca-ES" sz="1600" dirty="0" smtClean="0"/>
              <a:t>La majoria d’enquestats estan d’acord amb que la contaminació és un problema a l’àrea metropolitana de Barcelona.</a:t>
            </a:r>
          </a:p>
          <a:p>
            <a:pPr marL="285750" indent="-285750">
              <a:buFontTx/>
              <a:buChar char="-"/>
            </a:pPr>
            <a:r>
              <a:rPr lang="ca-ES" sz="1600" dirty="0" smtClean="0"/>
              <a:t>Més del 60% esmenta alguna mesura impulsada per reduir la contaminació. </a:t>
            </a:r>
          </a:p>
          <a:p>
            <a:pPr marL="285750" indent="-285750">
              <a:buFontTx/>
              <a:buChar char="-"/>
            </a:pPr>
            <a:r>
              <a:rPr lang="ca-ES" sz="1600" dirty="0" smtClean="0"/>
              <a:t>Gairebé el 45% afirma haver canviar algun hàbit per reduir la contaminació. </a:t>
            </a:r>
          </a:p>
          <a:p>
            <a:pPr marL="285750" indent="-285750">
              <a:buFontTx/>
              <a:buChar char="-"/>
            </a:pPr>
            <a:r>
              <a:rPr lang="ca-ES" sz="1600" dirty="0" smtClean="0"/>
              <a:t>El 80% es mostra d’acord en que es facin restriccions de circulació als vehicles més contaminants (sense etiqueta ambiental). </a:t>
            </a:r>
          </a:p>
          <a:p>
            <a:pPr marL="285750" indent="-285750">
              <a:buFontTx/>
              <a:buChar char="-"/>
            </a:pPr>
            <a:r>
              <a:rPr lang="ca-ES" sz="1600" dirty="0" smtClean="0"/>
              <a:t>El 70% valora positivament la mesura de les restriccions de trànsit a la ZBE.</a:t>
            </a:r>
          </a:p>
          <a:p>
            <a:pPr marL="285750" indent="-285750">
              <a:buFontTx/>
              <a:buChar char="-"/>
            </a:pPr>
            <a:r>
              <a:rPr lang="ca-ES" sz="1600" dirty="0" smtClean="0"/>
              <a:t>Només un 15% diu que es veurà afectat per la restricció i d’aquests més del 40% diu que canviarà al transport públic. </a:t>
            </a:r>
          </a:p>
          <a:p>
            <a:pPr marL="285750" indent="-285750">
              <a:buFontTx/>
              <a:buChar char="-"/>
            </a:pPr>
            <a:endParaRPr lang="ca-ES" sz="1600" dirty="0" smtClean="0"/>
          </a:p>
          <a:p>
            <a:pPr marL="285750" indent="-285750">
              <a:buFontTx/>
              <a:buChar char="-"/>
            </a:pPr>
            <a:endParaRPr lang="ca-ES" sz="1600" dirty="0"/>
          </a:p>
        </p:txBody>
      </p:sp>
    </p:spTree>
    <p:extLst>
      <p:ext uri="{BB962C8B-B14F-4D97-AF65-F5344CB8AC3E}">
        <p14:creationId xmlns:p14="http://schemas.microsoft.com/office/powerpoint/2010/main" val="170867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464431" y="693735"/>
            <a:ext cx="73258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a-ES" sz="3200" b="1" dirty="0" smtClean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Estratègia de comunicació ZBE Barcelona</a:t>
            </a:r>
            <a:endParaRPr lang="ca-ES" sz="3200" b="1" dirty="0">
              <a:solidFill>
                <a:srgbClr val="0084F2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6" name="Rectángulo 15"/>
          <p:cNvSpPr/>
          <p:nvPr/>
        </p:nvSpPr>
        <p:spPr>
          <a:xfrm>
            <a:off x="464430" y="1572277"/>
            <a:ext cx="9791193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160"/>
              </a:lnSpc>
            </a:pPr>
            <a:r>
              <a:rPr lang="ca-ES" sz="2400" b="1" dirty="0" smtClean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Estratègia 360 graus</a:t>
            </a:r>
          </a:p>
          <a:p>
            <a:pPr>
              <a:lnSpc>
                <a:spcPts val="2160"/>
              </a:lnSpc>
            </a:pPr>
            <a:endParaRPr lang="ca-ES" sz="2400" dirty="0" smtClean="0">
              <a:solidFill>
                <a:srgbClr val="4CBCC7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ts val="2160"/>
              </a:lnSpc>
            </a:pPr>
            <a:r>
              <a:rPr lang="ca-ES" sz="2400" dirty="0" smtClean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Quarta fase</a:t>
            </a:r>
            <a:endParaRPr lang="ca-ES" sz="2400" dirty="0" smtClean="0">
              <a:solidFill>
                <a:srgbClr val="0084F2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5" name="object 14"/>
          <p:cNvSpPr txBox="1"/>
          <p:nvPr/>
        </p:nvSpPr>
        <p:spPr>
          <a:xfrm>
            <a:off x="-325821" y="2799239"/>
            <a:ext cx="3885904" cy="84382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6350" algn="r">
              <a:lnSpc>
                <a:spcPct val="100000"/>
              </a:lnSpc>
            </a:pPr>
            <a:r>
              <a:rPr lang="es-ES" sz="1800" b="1" dirty="0" smtClean="0">
                <a:solidFill>
                  <a:srgbClr val="333333"/>
                </a:solidFill>
                <a:latin typeface="Calibri"/>
                <a:cs typeface="Calibri"/>
              </a:rPr>
              <a:t>2019</a:t>
            </a:r>
          </a:p>
          <a:p>
            <a:pPr marR="6350" algn="r">
              <a:lnSpc>
                <a:spcPct val="100000"/>
              </a:lnSpc>
            </a:pPr>
            <a:r>
              <a:rPr lang="es-ES" b="1" dirty="0" smtClean="0">
                <a:solidFill>
                  <a:srgbClr val="333333"/>
                </a:solidFill>
                <a:latin typeface="Calibri"/>
                <a:cs typeface="Calibri"/>
              </a:rPr>
              <a:t>ZBE RONDES DE BARCELONA PERMANENT</a:t>
            </a:r>
            <a:r>
              <a:rPr lang="es-ES" sz="1800" b="1" dirty="0" smtClean="0">
                <a:solidFill>
                  <a:srgbClr val="333333"/>
                </a:solidFill>
                <a:latin typeface="Calibri"/>
                <a:cs typeface="Calibri"/>
              </a:rPr>
              <a:t> </a:t>
            </a:r>
          </a:p>
        </p:txBody>
      </p:sp>
      <p:sp>
        <p:nvSpPr>
          <p:cNvPr id="10" name="object 15"/>
          <p:cNvSpPr txBox="1"/>
          <p:nvPr/>
        </p:nvSpPr>
        <p:spPr>
          <a:xfrm>
            <a:off x="1081677" y="4171094"/>
            <a:ext cx="2478405" cy="86946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54990" marR="5080" indent="-48895" algn="r">
              <a:lnSpc>
                <a:spcPct val="100000"/>
              </a:lnSpc>
              <a:spcBef>
                <a:spcPts val="100"/>
              </a:spcBef>
            </a:pPr>
            <a:r>
              <a:rPr lang="ca-ES" dirty="0" smtClean="0">
                <a:solidFill>
                  <a:srgbClr val="333333"/>
                </a:solidFill>
                <a:cs typeface="Calibri"/>
              </a:rPr>
              <a:t>Campanya</a:t>
            </a:r>
          </a:p>
          <a:p>
            <a:pPr marL="554990" marR="5080" indent="-48895" algn="r">
              <a:lnSpc>
                <a:spcPct val="100000"/>
              </a:lnSpc>
              <a:spcBef>
                <a:spcPts val="100"/>
              </a:spcBef>
            </a:pPr>
            <a:endParaRPr lang="ca-ES" sz="1800" dirty="0">
              <a:solidFill>
                <a:srgbClr val="333333"/>
              </a:solidFill>
              <a:latin typeface="Calibri"/>
              <a:cs typeface="Calibri"/>
            </a:endParaRPr>
          </a:p>
          <a:p>
            <a:pPr marL="554990" marR="5080" indent="-48895" algn="r">
              <a:lnSpc>
                <a:spcPct val="100000"/>
              </a:lnSpc>
              <a:spcBef>
                <a:spcPts val="100"/>
              </a:spcBef>
            </a:pPr>
            <a:r>
              <a:rPr lang="ca-ES" dirty="0" smtClean="0">
                <a:solidFill>
                  <a:srgbClr val="333333"/>
                </a:solidFill>
                <a:latin typeface="Calibri"/>
                <a:cs typeface="Calibri"/>
              </a:rPr>
              <a:t>ÚNICA i </a:t>
            </a:r>
            <a:r>
              <a:rPr lang="ca-ES" dirty="0" err="1" smtClean="0">
                <a:solidFill>
                  <a:srgbClr val="333333"/>
                </a:solidFill>
                <a:latin typeface="Calibri"/>
                <a:cs typeface="Calibri"/>
              </a:rPr>
              <a:t>co</a:t>
            </a:r>
            <a:r>
              <a:rPr lang="ca-ES" dirty="0" smtClean="0">
                <a:solidFill>
                  <a:srgbClr val="333333"/>
                </a:solidFill>
                <a:latin typeface="Calibri"/>
                <a:cs typeface="Calibri"/>
              </a:rPr>
              <a:t>-firmada</a:t>
            </a:r>
            <a:endParaRPr lang="ca-ES" sz="1800" dirty="0">
              <a:latin typeface="Calibri"/>
              <a:cs typeface="Calibri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2887" y="2605589"/>
            <a:ext cx="6438654" cy="4289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2223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464431" y="693735"/>
            <a:ext cx="73258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a-ES" sz="3200" b="1" dirty="0" smtClean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Estratègia de comunicació ZBE Barcelona</a:t>
            </a:r>
            <a:endParaRPr lang="ca-ES" sz="3200" b="1" dirty="0">
              <a:solidFill>
                <a:srgbClr val="0084F2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6" name="Rectángulo 15"/>
          <p:cNvSpPr/>
          <p:nvPr/>
        </p:nvSpPr>
        <p:spPr>
          <a:xfrm>
            <a:off x="464430" y="1572277"/>
            <a:ext cx="9791193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160"/>
              </a:lnSpc>
            </a:pPr>
            <a:r>
              <a:rPr lang="ca-ES" sz="2400" b="1" dirty="0" smtClean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Estratègia 360 graus</a:t>
            </a:r>
          </a:p>
          <a:p>
            <a:pPr>
              <a:lnSpc>
                <a:spcPts val="2160"/>
              </a:lnSpc>
            </a:pPr>
            <a:endParaRPr lang="ca-ES" sz="2400" dirty="0" smtClean="0">
              <a:solidFill>
                <a:srgbClr val="4CBCC7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ts val="2160"/>
              </a:lnSpc>
            </a:pPr>
            <a:r>
              <a:rPr lang="ca-ES" sz="2400" dirty="0" smtClean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Quarta fase</a:t>
            </a:r>
            <a:endParaRPr lang="ca-ES" sz="2400" dirty="0" smtClean="0">
              <a:solidFill>
                <a:srgbClr val="0084F2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5" name="object 14"/>
          <p:cNvSpPr txBox="1"/>
          <p:nvPr/>
        </p:nvSpPr>
        <p:spPr>
          <a:xfrm>
            <a:off x="-325821" y="2799239"/>
            <a:ext cx="3885904" cy="84382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6350" algn="r">
              <a:lnSpc>
                <a:spcPct val="100000"/>
              </a:lnSpc>
            </a:pPr>
            <a:r>
              <a:rPr lang="es-ES" sz="1800" b="1" dirty="0" smtClean="0">
                <a:solidFill>
                  <a:srgbClr val="333333"/>
                </a:solidFill>
                <a:latin typeface="Calibri"/>
                <a:cs typeface="Calibri"/>
              </a:rPr>
              <a:t>2019</a:t>
            </a:r>
          </a:p>
          <a:p>
            <a:pPr marR="6350" algn="r">
              <a:lnSpc>
                <a:spcPct val="100000"/>
              </a:lnSpc>
            </a:pPr>
            <a:r>
              <a:rPr lang="es-ES" b="1" dirty="0" smtClean="0">
                <a:solidFill>
                  <a:srgbClr val="333333"/>
                </a:solidFill>
                <a:latin typeface="Calibri"/>
                <a:cs typeface="Calibri"/>
              </a:rPr>
              <a:t>ZBE RONDES DE BARCELONA PERMANENT</a:t>
            </a:r>
            <a:r>
              <a:rPr lang="es-ES" sz="1800" b="1" dirty="0" smtClean="0">
                <a:solidFill>
                  <a:srgbClr val="333333"/>
                </a:solidFill>
                <a:latin typeface="Calibri"/>
                <a:cs typeface="Calibri"/>
              </a:rPr>
              <a:t> </a:t>
            </a:r>
          </a:p>
        </p:txBody>
      </p:sp>
      <p:sp>
        <p:nvSpPr>
          <p:cNvPr id="10" name="object 15"/>
          <p:cNvSpPr txBox="1"/>
          <p:nvPr/>
        </p:nvSpPr>
        <p:spPr>
          <a:xfrm>
            <a:off x="-252248" y="4171094"/>
            <a:ext cx="3812331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54990" marR="5080" indent="-48895" algn="r">
              <a:lnSpc>
                <a:spcPct val="100000"/>
              </a:lnSpc>
              <a:spcBef>
                <a:spcPts val="100"/>
              </a:spcBef>
            </a:pPr>
            <a:r>
              <a:rPr lang="ca-ES" dirty="0">
                <a:solidFill>
                  <a:srgbClr val="333333"/>
                </a:solidFill>
                <a:cs typeface="Calibri"/>
              </a:rPr>
              <a:t>Una ÚNICA web de registre </a:t>
            </a:r>
            <a:endParaRPr lang="ca-ES" dirty="0" smtClean="0">
              <a:solidFill>
                <a:srgbClr val="333333"/>
              </a:solidFill>
              <a:cs typeface="Calibri"/>
            </a:endParaRPr>
          </a:p>
        </p:txBody>
      </p:sp>
      <p:grpSp>
        <p:nvGrpSpPr>
          <p:cNvPr id="6" name="object 4"/>
          <p:cNvGrpSpPr/>
          <p:nvPr/>
        </p:nvGrpSpPr>
        <p:grpSpPr>
          <a:xfrm>
            <a:off x="4102669" y="2799239"/>
            <a:ext cx="5611063" cy="3325671"/>
            <a:chOff x="4163558" y="1007357"/>
            <a:chExt cx="7079615" cy="4196080"/>
          </a:xfrm>
        </p:grpSpPr>
        <p:pic>
          <p:nvPicPr>
            <p:cNvPr id="7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163558" y="1007357"/>
              <a:ext cx="7078999" cy="4195581"/>
            </a:xfrm>
            <a:prstGeom prst="rect">
              <a:avLst/>
            </a:prstGeom>
          </p:spPr>
        </p:pic>
        <p:pic>
          <p:nvPicPr>
            <p:cNvPr id="8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189476" y="1024128"/>
              <a:ext cx="6976872" cy="4102608"/>
            </a:xfrm>
            <a:prstGeom prst="rect">
              <a:avLst/>
            </a:prstGeom>
          </p:spPr>
        </p:pic>
        <p:sp>
          <p:nvSpPr>
            <p:cNvPr id="9" name="object 7"/>
            <p:cNvSpPr/>
            <p:nvPr/>
          </p:nvSpPr>
          <p:spPr>
            <a:xfrm>
              <a:off x="4184904" y="1019556"/>
              <a:ext cx="6986270" cy="4112260"/>
            </a:xfrm>
            <a:custGeom>
              <a:avLst/>
              <a:gdLst/>
              <a:ahLst/>
              <a:cxnLst/>
              <a:rect l="l" t="t" r="r" b="b"/>
              <a:pathLst>
                <a:path w="6986270" h="4112260">
                  <a:moveTo>
                    <a:pt x="0" y="4111752"/>
                  </a:moveTo>
                  <a:lnTo>
                    <a:pt x="6986016" y="4111752"/>
                  </a:lnTo>
                  <a:lnTo>
                    <a:pt x="6986016" y="0"/>
                  </a:lnTo>
                  <a:lnTo>
                    <a:pt x="0" y="0"/>
                  </a:lnTo>
                  <a:lnTo>
                    <a:pt x="0" y="4111752"/>
                  </a:lnTo>
                  <a:close/>
                </a:path>
              </a:pathLst>
            </a:custGeom>
            <a:ln w="9144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873757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464431" y="693735"/>
            <a:ext cx="73258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a-ES" sz="3200" b="1" dirty="0" smtClean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Estratègia de comunicació ZBE Barcelona</a:t>
            </a:r>
            <a:endParaRPr lang="ca-ES" sz="3200" b="1" dirty="0">
              <a:solidFill>
                <a:srgbClr val="0084F2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6" name="Rectángulo 15"/>
          <p:cNvSpPr/>
          <p:nvPr/>
        </p:nvSpPr>
        <p:spPr>
          <a:xfrm>
            <a:off x="464430" y="1572277"/>
            <a:ext cx="9791193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160"/>
              </a:lnSpc>
            </a:pPr>
            <a:r>
              <a:rPr lang="ca-ES" sz="2400" b="1" dirty="0" smtClean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Estratègia 360 graus</a:t>
            </a:r>
          </a:p>
          <a:p>
            <a:pPr>
              <a:lnSpc>
                <a:spcPts val="2160"/>
              </a:lnSpc>
            </a:pPr>
            <a:endParaRPr lang="ca-ES" sz="2400" dirty="0" smtClean="0">
              <a:solidFill>
                <a:srgbClr val="4CBCC7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ts val="2160"/>
              </a:lnSpc>
            </a:pPr>
            <a:r>
              <a:rPr lang="ca-ES" sz="2400" dirty="0" smtClean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Cinquena fase</a:t>
            </a:r>
            <a:endParaRPr lang="ca-ES" sz="2400" dirty="0" smtClean="0">
              <a:solidFill>
                <a:srgbClr val="0084F2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5" name="object 14"/>
          <p:cNvSpPr txBox="1"/>
          <p:nvPr/>
        </p:nvSpPr>
        <p:spPr>
          <a:xfrm>
            <a:off x="-325821" y="2799239"/>
            <a:ext cx="3885904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6350" algn="r">
              <a:lnSpc>
                <a:spcPct val="100000"/>
              </a:lnSpc>
            </a:pPr>
            <a:r>
              <a:rPr lang="es-ES" sz="1800" b="1" dirty="0" smtClean="0">
                <a:solidFill>
                  <a:srgbClr val="333333"/>
                </a:solidFill>
                <a:latin typeface="Calibri"/>
                <a:cs typeface="Calibri"/>
              </a:rPr>
              <a:t>2022</a:t>
            </a:r>
          </a:p>
          <a:p>
            <a:pPr marR="6350" algn="r">
              <a:lnSpc>
                <a:spcPct val="100000"/>
              </a:lnSpc>
            </a:pPr>
            <a:r>
              <a:rPr lang="es-ES" b="1" dirty="0" smtClean="0">
                <a:solidFill>
                  <a:srgbClr val="333333"/>
                </a:solidFill>
                <a:latin typeface="Calibri"/>
                <a:cs typeface="Calibri"/>
              </a:rPr>
              <a:t>FI DEL DESPLEGAMENT</a:t>
            </a:r>
            <a:endParaRPr lang="es-ES" sz="1800" b="1" dirty="0" smtClean="0">
              <a:solidFill>
                <a:srgbClr val="333333"/>
              </a:solidFill>
              <a:latin typeface="Calibri"/>
              <a:cs typeface="Calibri"/>
            </a:endParaRPr>
          </a:p>
        </p:txBody>
      </p:sp>
      <p:sp>
        <p:nvSpPr>
          <p:cNvPr id="14" name="object 15"/>
          <p:cNvSpPr txBox="1"/>
          <p:nvPr/>
        </p:nvSpPr>
        <p:spPr>
          <a:xfrm>
            <a:off x="-252248" y="4171094"/>
            <a:ext cx="3812331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54990" marR="5080" indent="-48895" algn="r">
              <a:lnSpc>
                <a:spcPct val="100000"/>
              </a:lnSpc>
              <a:spcBef>
                <a:spcPts val="100"/>
              </a:spcBef>
            </a:pPr>
            <a:r>
              <a:rPr lang="ca-ES" dirty="0" smtClean="0">
                <a:solidFill>
                  <a:srgbClr val="333333"/>
                </a:solidFill>
                <a:cs typeface="Calibri"/>
              </a:rPr>
              <a:t>Assoliments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4202" y="1701917"/>
            <a:ext cx="3723898" cy="5333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627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464431" y="693735"/>
            <a:ext cx="73258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a-ES" sz="3200" b="1" dirty="0" smtClean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Estratègia de comunicació ZBE Barcelona</a:t>
            </a:r>
            <a:endParaRPr lang="ca-ES" sz="3200" b="1" dirty="0">
              <a:solidFill>
                <a:srgbClr val="0084F2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6" name="Rectángulo 15"/>
          <p:cNvSpPr/>
          <p:nvPr/>
        </p:nvSpPr>
        <p:spPr>
          <a:xfrm>
            <a:off x="464430" y="1572277"/>
            <a:ext cx="9791193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160"/>
              </a:lnSpc>
            </a:pPr>
            <a:r>
              <a:rPr lang="ca-ES" sz="2400" b="1" dirty="0" smtClean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Estratègia 360 graus</a:t>
            </a:r>
          </a:p>
          <a:p>
            <a:pPr>
              <a:lnSpc>
                <a:spcPts val="2160"/>
              </a:lnSpc>
            </a:pPr>
            <a:endParaRPr lang="ca-ES" sz="2400" dirty="0" smtClean="0">
              <a:solidFill>
                <a:srgbClr val="4CBCC7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ts val="2160"/>
              </a:lnSpc>
            </a:pPr>
            <a:r>
              <a:rPr lang="ca-ES" sz="2400" dirty="0" smtClean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Cinquena fase</a:t>
            </a:r>
            <a:endParaRPr lang="ca-ES" sz="2400" dirty="0" smtClean="0">
              <a:solidFill>
                <a:srgbClr val="0084F2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5" name="object 14"/>
          <p:cNvSpPr txBox="1"/>
          <p:nvPr/>
        </p:nvSpPr>
        <p:spPr>
          <a:xfrm>
            <a:off x="-325821" y="2799239"/>
            <a:ext cx="3885904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6350" algn="r">
              <a:lnSpc>
                <a:spcPct val="100000"/>
              </a:lnSpc>
            </a:pPr>
            <a:r>
              <a:rPr lang="es-ES" sz="1800" b="1" dirty="0" smtClean="0">
                <a:solidFill>
                  <a:srgbClr val="333333"/>
                </a:solidFill>
                <a:latin typeface="Calibri"/>
                <a:cs typeface="Calibri"/>
              </a:rPr>
              <a:t>2022</a:t>
            </a:r>
          </a:p>
          <a:p>
            <a:pPr marR="6350" algn="r">
              <a:lnSpc>
                <a:spcPct val="100000"/>
              </a:lnSpc>
            </a:pPr>
            <a:r>
              <a:rPr lang="es-ES" b="1" dirty="0" smtClean="0">
                <a:solidFill>
                  <a:srgbClr val="333333"/>
                </a:solidFill>
                <a:latin typeface="Calibri"/>
                <a:cs typeface="Calibri"/>
              </a:rPr>
              <a:t>FI DEL DESPLEGAMENT</a:t>
            </a:r>
            <a:endParaRPr lang="es-ES" sz="1800" b="1" dirty="0" smtClean="0">
              <a:solidFill>
                <a:srgbClr val="333333"/>
              </a:solidFill>
              <a:latin typeface="Calibri"/>
              <a:cs typeface="Calibri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7380" y="2095501"/>
            <a:ext cx="2722830" cy="3949699"/>
          </a:xfrm>
          <a:prstGeom prst="rect">
            <a:avLst/>
          </a:prstGeom>
        </p:spPr>
      </p:pic>
      <p:sp>
        <p:nvSpPr>
          <p:cNvPr id="14" name="object 15"/>
          <p:cNvSpPr txBox="1"/>
          <p:nvPr/>
        </p:nvSpPr>
        <p:spPr>
          <a:xfrm>
            <a:off x="-252248" y="4171094"/>
            <a:ext cx="3812331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54990" marR="5080" indent="-48895" algn="r">
              <a:lnSpc>
                <a:spcPct val="100000"/>
              </a:lnSpc>
              <a:spcBef>
                <a:spcPts val="100"/>
              </a:spcBef>
            </a:pPr>
            <a:r>
              <a:rPr lang="ca-ES" dirty="0" smtClean="0">
                <a:solidFill>
                  <a:srgbClr val="333333"/>
                </a:solidFill>
                <a:cs typeface="Calibri"/>
              </a:rPr>
              <a:t>Contaminació i salut</a:t>
            </a:r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50980" y="2095501"/>
            <a:ext cx="2820926" cy="3958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688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464431" y="693735"/>
            <a:ext cx="73258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a-ES" sz="3200" b="1" dirty="0" smtClean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Estratègia de comunicació ZBE Barcelona</a:t>
            </a:r>
            <a:endParaRPr lang="ca-ES" sz="3200" b="1" dirty="0">
              <a:solidFill>
                <a:srgbClr val="0084F2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7" name="object 2"/>
          <p:cNvSpPr/>
          <p:nvPr/>
        </p:nvSpPr>
        <p:spPr>
          <a:xfrm>
            <a:off x="4383391" y="1570101"/>
            <a:ext cx="1995170" cy="1819910"/>
          </a:xfrm>
          <a:custGeom>
            <a:avLst/>
            <a:gdLst/>
            <a:ahLst/>
            <a:cxnLst/>
            <a:rect l="l" t="t" r="r" b="b"/>
            <a:pathLst>
              <a:path w="1995170" h="1819910">
                <a:moveTo>
                  <a:pt x="997458" y="0"/>
                </a:moveTo>
                <a:lnTo>
                  <a:pt x="947670" y="1113"/>
                </a:lnTo>
                <a:lnTo>
                  <a:pt x="898516" y="4418"/>
                </a:lnTo>
                <a:lnTo>
                  <a:pt x="850050" y="9863"/>
                </a:lnTo>
                <a:lnTo>
                  <a:pt x="802331" y="17396"/>
                </a:lnTo>
                <a:lnTo>
                  <a:pt x="755416" y="26964"/>
                </a:lnTo>
                <a:lnTo>
                  <a:pt x="709362" y="38516"/>
                </a:lnTo>
                <a:lnTo>
                  <a:pt x="664226" y="52000"/>
                </a:lnTo>
                <a:lnTo>
                  <a:pt x="620064" y="67362"/>
                </a:lnTo>
                <a:lnTo>
                  <a:pt x="576935" y="84552"/>
                </a:lnTo>
                <a:lnTo>
                  <a:pt x="534895" y="103517"/>
                </a:lnTo>
                <a:lnTo>
                  <a:pt x="494001" y="124205"/>
                </a:lnTo>
                <a:lnTo>
                  <a:pt x="454311" y="146565"/>
                </a:lnTo>
                <a:lnTo>
                  <a:pt x="415882" y="170542"/>
                </a:lnTo>
                <a:lnTo>
                  <a:pt x="378770" y="196087"/>
                </a:lnTo>
                <a:lnTo>
                  <a:pt x="343033" y="223146"/>
                </a:lnTo>
                <a:lnTo>
                  <a:pt x="308729" y="251668"/>
                </a:lnTo>
                <a:lnTo>
                  <a:pt x="275913" y="281601"/>
                </a:lnTo>
                <a:lnTo>
                  <a:pt x="244644" y="312891"/>
                </a:lnTo>
                <a:lnTo>
                  <a:pt x="214978" y="345488"/>
                </a:lnTo>
                <a:lnTo>
                  <a:pt x="186973" y="379339"/>
                </a:lnTo>
                <a:lnTo>
                  <a:pt x="160685" y="414392"/>
                </a:lnTo>
                <a:lnTo>
                  <a:pt x="136172" y="450595"/>
                </a:lnTo>
                <a:lnTo>
                  <a:pt x="113491" y="487896"/>
                </a:lnTo>
                <a:lnTo>
                  <a:pt x="92698" y="526243"/>
                </a:lnTo>
                <a:lnTo>
                  <a:pt x="73852" y="565584"/>
                </a:lnTo>
                <a:lnTo>
                  <a:pt x="57010" y="605866"/>
                </a:lnTo>
                <a:lnTo>
                  <a:pt x="42227" y="647037"/>
                </a:lnTo>
                <a:lnTo>
                  <a:pt x="29562" y="689046"/>
                </a:lnTo>
                <a:lnTo>
                  <a:pt x="19072" y="731840"/>
                </a:lnTo>
                <a:lnTo>
                  <a:pt x="10813" y="775367"/>
                </a:lnTo>
                <a:lnTo>
                  <a:pt x="4844" y="819576"/>
                </a:lnTo>
                <a:lnTo>
                  <a:pt x="1220" y="864413"/>
                </a:lnTo>
                <a:lnTo>
                  <a:pt x="0" y="909827"/>
                </a:lnTo>
                <a:lnTo>
                  <a:pt x="1220" y="955242"/>
                </a:lnTo>
                <a:lnTo>
                  <a:pt x="4844" y="1000079"/>
                </a:lnTo>
                <a:lnTo>
                  <a:pt x="10813" y="1044288"/>
                </a:lnTo>
                <a:lnTo>
                  <a:pt x="19072" y="1087815"/>
                </a:lnTo>
                <a:lnTo>
                  <a:pt x="29562" y="1130609"/>
                </a:lnTo>
                <a:lnTo>
                  <a:pt x="42227" y="1172618"/>
                </a:lnTo>
                <a:lnTo>
                  <a:pt x="57010" y="1213789"/>
                </a:lnTo>
                <a:lnTo>
                  <a:pt x="73852" y="1254071"/>
                </a:lnTo>
                <a:lnTo>
                  <a:pt x="92698" y="1293412"/>
                </a:lnTo>
                <a:lnTo>
                  <a:pt x="113491" y="1331759"/>
                </a:lnTo>
                <a:lnTo>
                  <a:pt x="136172" y="1369060"/>
                </a:lnTo>
                <a:lnTo>
                  <a:pt x="160685" y="1405263"/>
                </a:lnTo>
                <a:lnTo>
                  <a:pt x="186973" y="1440316"/>
                </a:lnTo>
                <a:lnTo>
                  <a:pt x="214978" y="1474167"/>
                </a:lnTo>
                <a:lnTo>
                  <a:pt x="244644" y="1506764"/>
                </a:lnTo>
                <a:lnTo>
                  <a:pt x="275913" y="1538054"/>
                </a:lnTo>
                <a:lnTo>
                  <a:pt x="308729" y="1567987"/>
                </a:lnTo>
                <a:lnTo>
                  <a:pt x="343033" y="1596509"/>
                </a:lnTo>
                <a:lnTo>
                  <a:pt x="378770" y="1623568"/>
                </a:lnTo>
                <a:lnTo>
                  <a:pt x="415882" y="1649113"/>
                </a:lnTo>
                <a:lnTo>
                  <a:pt x="454311" y="1673090"/>
                </a:lnTo>
                <a:lnTo>
                  <a:pt x="494001" y="1695450"/>
                </a:lnTo>
                <a:lnTo>
                  <a:pt x="534895" y="1716138"/>
                </a:lnTo>
                <a:lnTo>
                  <a:pt x="576935" y="1735103"/>
                </a:lnTo>
                <a:lnTo>
                  <a:pt x="620064" y="1752293"/>
                </a:lnTo>
                <a:lnTo>
                  <a:pt x="664226" y="1767655"/>
                </a:lnTo>
                <a:lnTo>
                  <a:pt x="709362" y="1781139"/>
                </a:lnTo>
                <a:lnTo>
                  <a:pt x="755416" y="1792691"/>
                </a:lnTo>
                <a:lnTo>
                  <a:pt x="802331" y="1802259"/>
                </a:lnTo>
                <a:lnTo>
                  <a:pt x="850050" y="1809792"/>
                </a:lnTo>
                <a:lnTo>
                  <a:pt x="898516" y="1815237"/>
                </a:lnTo>
                <a:lnTo>
                  <a:pt x="947670" y="1818542"/>
                </a:lnTo>
                <a:lnTo>
                  <a:pt x="997458" y="1819655"/>
                </a:lnTo>
                <a:lnTo>
                  <a:pt x="1047245" y="1818542"/>
                </a:lnTo>
                <a:lnTo>
                  <a:pt x="1096399" y="1815237"/>
                </a:lnTo>
                <a:lnTo>
                  <a:pt x="1144865" y="1809792"/>
                </a:lnTo>
                <a:lnTo>
                  <a:pt x="1192584" y="1802259"/>
                </a:lnTo>
                <a:lnTo>
                  <a:pt x="1239499" y="1792691"/>
                </a:lnTo>
                <a:lnTo>
                  <a:pt x="1285553" y="1781139"/>
                </a:lnTo>
                <a:lnTo>
                  <a:pt x="1330689" y="1767655"/>
                </a:lnTo>
                <a:lnTo>
                  <a:pt x="1374851" y="1752293"/>
                </a:lnTo>
                <a:lnTo>
                  <a:pt x="1417980" y="1735103"/>
                </a:lnTo>
                <a:lnTo>
                  <a:pt x="1460020" y="1716138"/>
                </a:lnTo>
                <a:lnTo>
                  <a:pt x="1500914" y="1695450"/>
                </a:lnTo>
                <a:lnTo>
                  <a:pt x="1540604" y="1673090"/>
                </a:lnTo>
                <a:lnTo>
                  <a:pt x="1579033" y="1649113"/>
                </a:lnTo>
                <a:lnTo>
                  <a:pt x="1616145" y="1623568"/>
                </a:lnTo>
                <a:lnTo>
                  <a:pt x="1651882" y="1596509"/>
                </a:lnTo>
                <a:lnTo>
                  <a:pt x="1686186" y="1567987"/>
                </a:lnTo>
                <a:lnTo>
                  <a:pt x="1719002" y="1538054"/>
                </a:lnTo>
                <a:lnTo>
                  <a:pt x="1750271" y="1506764"/>
                </a:lnTo>
                <a:lnTo>
                  <a:pt x="1779937" y="1474167"/>
                </a:lnTo>
                <a:lnTo>
                  <a:pt x="1807942" y="1440316"/>
                </a:lnTo>
                <a:lnTo>
                  <a:pt x="1834230" y="1405263"/>
                </a:lnTo>
                <a:lnTo>
                  <a:pt x="1858743" y="1369060"/>
                </a:lnTo>
                <a:lnTo>
                  <a:pt x="1881424" y="1331759"/>
                </a:lnTo>
                <a:lnTo>
                  <a:pt x="1902217" y="1293412"/>
                </a:lnTo>
                <a:lnTo>
                  <a:pt x="1921063" y="1254071"/>
                </a:lnTo>
                <a:lnTo>
                  <a:pt x="1937905" y="1213789"/>
                </a:lnTo>
                <a:lnTo>
                  <a:pt x="1952688" y="1172618"/>
                </a:lnTo>
                <a:lnTo>
                  <a:pt x="1965353" y="1130609"/>
                </a:lnTo>
                <a:lnTo>
                  <a:pt x="1975843" y="1087815"/>
                </a:lnTo>
                <a:lnTo>
                  <a:pt x="1984102" y="1044288"/>
                </a:lnTo>
                <a:lnTo>
                  <a:pt x="1990071" y="1000079"/>
                </a:lnTo>
                <a:lnTo>
                  <a:pt x="1993695" y="955242"/>
                </a:lnTo>
                <a:lnTo>
                  <a:pt x="1994915" y="909827"/>
                </a:lnTo>
                <a:lnTo>
                  <a:pt x="1993695" y="864413"/>
                </a:lnTo>
                <a:lnTo>
                  <a:pt x="1990071" y="819576"/>
                </a:lnTo>
                <a:lnTo>
                  <a:pt x="1984102" y="775367"/>
                </a:lnTo>
                <a:lnTo>
                  <a:pt x="1975843" y="731840"/>
                </a:lnTo>
                <a:lnTo>
                  <a:pt x="1965353" y="689046"/>
                </a:lnTo>
                <a:lnTo>
                  <a:pt x="1952688" y="647037"/>
                </a:lnTo>
                <a:lnTo>
                  <a:pt x="1937905" y="605866"/>
                </a:lnTo>
                <a:lnTo>
                  <a:pt x="1921063" y="565584"/>
                </a:lnTo>
                <a:lnTo>
                  <a:pt x="1902217" y="526243"/>
                </a:lnTo>
                <a:lnTo>
                  <a:pt x="1881424" y="487896"/>
                </a:lnTo>
                <a:lnTo>
                  <a:pt x="1858743" y="450595"/>
                </a:lnTo>
                <a:lnTo>
                  <a:pt x="1834230" y="414392"/>
                </a:lnTo>
                <a:lnTo>
                  <a:pt x="1807942" y="379339"/>
                </a:lnTo>
                <a:lnTo>
                  <a:pt x="1779937" y="345488"/>
                </a:lnTo>
                <a:lnTo>
                  <a:pt x="1750271" y="312891"/>
                </a:lnTo>
                <a:lnTo>
                  <a:pt x="1719002" y="281601"/>
                </a:lnTo>
                <a:lnTo>
                  <a:pt x="1686186" y="251668"/>
                </a:lnTo>
                <a:lnTo>
                  <a:pt x="1651882" y="223146"/>
                </a:lnTo>
                <a:lnTo>
                  <a:pt x="1616145" y="196087"/>
                </a:lnTo>
                <a:lnTo>
                  <a:pt x="1579033" y="170542"/>
                </a:lnTo>
                <a:lnTo>
                  <a:pt x="1540604" y="146565"/>
                </a:lnTo>
                <a:lnTo>
                  <a:pt x="1500914" y="124205"/>
                </a:lnTo>
                <a:lnTo>
                  <a:pt x="1460020" y="103517"/>
                </a:lnTo>
                <a:lnTo>
                  <a:pt x="1417980" y="84552"/>
                </a:lnTo>
                <a:lnTo>
                  <a:pt x="1374851" y="67362"/>
                </a:lnTo>
                <a:lnTo>
                  <a:pt x="1330689" y="52000"/>
                </a:lnTo>
                <a:lnTo>
                  <a:pt x="1285553" y="38516"/>
                </a:lnTo>
                <a:lnTo>
                  <a:pt x="1239499" y="26964"/>
                </a:lnTo>
                <a:lnTo>
                  <a:pt x="1192584" y="17396"/>
                </a:lnTo>
                <a:lnTo>
                  <a:pt x="1144865" y="9863"/>
                </a:lnTo>
                <a:lnTo>
                  <a:pt x="1096399" y="4418"/>
                </a:lnTo>
                <a:lnTo>
                  <a:pt x="1047245" y="1113"/>
                </a:lnTo>
                <a:lnTo>
                  <a:pt x="997458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" name="object 3"/>
          <p:cNvSpPr txBox="1">
            <a:spLocks/>
          </p:cNvSpPr>
          <p:nvPr/>
        </p:nvSpPr>
        <p:spPr>
          <a:xfrm>
            <a:off x="4767821" y="2333448"/>
            <a:ext cx="122682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>
            <a:lvl1pPr>
              <a:defRPr sz="1600" b="1" i="0">
                <a:solidFill>
                  <a:srgbClr val="333333"/>
                </a:solidFill>
                <a:latin typeface="Calibri"/>
                <a:ea typeface="+mj-ea"/>
                <a:cs typeface="Calibri"/>
              </a:defRPr>
            </a:lvl1pPr>
          </a:lstStyle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0" cap="none" spc="-10" normalizeH="0" baseline="0" noProof="0" smtClean="0">
                <a:ln>
                  <a:noFill/>
                </a:ln>
                <a:solidFill>
                  <a:srgbClr val="7E7E7E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INVESTIGACIÓ</a:t>
            </a:r>
            <a:endParaRPr kumimoji="0" lang="es-ES" sz="1600" b="1" i="0" u="none" strike="noStrike" kern="0" cap="none" spc="-10" normalizeH="0" baseline="0" noProof="0" dirty="0">
              <a:ln>
                <a:noFill/>
              </a:ln>
              <a:solidFill>
                <a:srgbClr val="7E7E7E"/>
              </a:solidFill>
              <a:effectLst/>
              <a:uLnTx/>
              <a:uFillTx/>
              <a:latin typeface="Calibri"/>
              <a:ea typeface="+mj-ea"/>
              <a:cs typeface="Calibri"/>
            </a:endParaRPr>
          </a:p>
        </p:txBody>
      </p:sp>
      <p:sp>
        <p:nvSpPr>
          <p:cNvPr id="19" name="object 4"/>
          <p:cNvSpPr txBox="1"/>
          <p:nvPr/>
        </p:nvSpPr>
        <p:spPr>
          <a:xfrm>
            <a:off x="4274679" y="3603245"/>
            <a:ext cx="2266315" cy="13677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0480" marR="5080" indent="-18415">
              <a:spcBef>
                <a:spcPts val="105"/>
              </a:spcBef>
            </a:pPr>
            <a:r>
              <a:rPr sz="4400" kern="0" spc="-35" dirty="0">
                <a:solidFill>
                  <a:srgbClr val="7E7E7E"/>
                </a:solidFill>
                <a:cs typeface="Calibri"/>
              </a:rPr>
              <a:t>Estratègia </a:t>
            </a:r>
            <a:r>
              <a:rPr sz="4400" kern="0" dirty="0">
                <a:solidFill>
                  <a:srgbClr val="7E7E7E"/>
                </a:solidFill>
                <a:cs typeface="Calibri"/>
              </a:rPr>
              <a:t>360</a:t>
            </a:r>
            <a:r>
              <a:rPr sz="4400" kern="0" spc="-25" dirty="0">
                <a:solidFill>
                  <a:srgbClr val="7E7E7E"/>
                </a:solidFill>
                <a:cs typeface="Calibri"/>
              </a:rPr>
              <a:t> </a:t>
            </a:r>
            <a:r>
              <a:rPr sz="4400" kern="0" spc="-10" dirty="0">
                <a:solidFill>
                  <a:srgbClr val="7E7E7E"/>
                </a:solidFill>
                <a:cs typeface="Calibri"/>
              </a:rPr>
              <a:t>graus</a:t>
            </a:r>
            <a:endParaRPr sz="4400" kern="0">
              <a:solidFill>
                <a:sysClr val="windowText" lastClr="000000"/>
              </a:solidFill>
              <a:cs typeface="Calibri"/>
            </a:endParaRPr>
          </a:p>
        </p:txBody>
      </p:sp>
      <p:sp>
        <p:nvSpPr>
          <p:cNvPr id="20" name="object 5"/>
          <p:cNvSpPr/>
          <p:nvPr/>
        </p:nvSpPr>
        <p:spPr>
          <a:xfrm>
            <a:off x="6631292" y="4130421"/>
            <a:ext cx="2009139" cy="1844039"/>
          </a:xfrm>
          <a:custGeom>
            <a:avLst/>
            <a:gdLst/>
            <a:ahLst/>
            <a:cxnLst/>
            <a:rect l="l" t="t" r="r" b="b"/>
            <a:pathLst>
              <a:path w="2009140" h="1844039">
                <a:moveTo>
                  <a:pt x="1004315" y="0"/>
                </a:moveTo>
                <a:lnTo>
                  <a:pt x="954195" y="1128"/>
                </a:lnTo>
                <a:lnTo>
                  <a:pt x="904710" y="4477"/>
                </a:lnTo>
                <a:lnTo>
                  <a:pt x="855918" y="9995"/>
                </a:lnTo>
                <a:lnTo>
                  <a:pt x="807877" y="17629"/>
                </a:lnTo>
                <a:lnTo>
                  <a:pt x="760644" y="27326"/>
                </a:lnTo>
                <a:lnTo>
                  <a:pt x="714277" y="39033"/>
                </a:lnTo>
                <a:lnTo>
                  <a:pt x="668834" y="52697"/>
                </a:lnTo>
                <a:lnTo>
                  <a:pt x="624371" y="68265"/>
                </a:lnTo>
                <a:lnTo>
                  <a:pt x="580947" y="85686"/>
                </a:lnTo>
                <a:lnTo>
                  <a:pt x="538619" y="104905"/>
                </a:lnTo>
                <a:lnTo>
                  <a:pt x="497444" y="125871"/>
                </a:lnTo>
                <a:lnTo>
                  <a:pt x="457481" y="148529"/>
                </a:lnTo>
                <a:lnTo>
                  <a:pt x="418787" y="172829"/>
                </a:lnTo>
                <a:lnTo>
                  <a:pt x="381419" y="198716"/>
                </a:lnTo>
                <a:lnTo>
                  <a:pt x="345435" y="226138"/>
                </a:lnTo>
                <a:lnTo>
                  <a:pt x="310892" y="255042"/>
                </a:lnTo>
                <a:lnTo>
                  <a:pt x="277848" y="285375"/>
                </a:lnTo>
                <a:lnTo>
                  <a:pt x="246361" y="317085"/>
                </a:lnTo>
                <a:lnTo>
                  <a:pt x="216489" y="350119"/>
                </a:lnTo>
                <a:lnTo>
                  <a:pt x="188288" y="384424"/>
                </a:lnTo>
                <a:lnTo>
                  <a:pt x="161816" y="419947"/>
                </a:lnTo>
                <a:lnTo>
                  <a:pt x="137131" y="456635"/>
                </a:lnTo>
                <a:lnTo>
                  <a:pt x="114291" y="494436"/>
                </a:lnTo>
                <a:lnTo>
                  <a:pt x="93353" y="533296"/>
                </a:lnTo>
                <a:lnTo>
                  <a:pt x="74374" y="573164"/>
                </a:lnTo>
                <a:lnTo>
                  <a:pt x="57413" y="613986"/>
                </a:lnTo>
                <a:lnTo>
                  <a:pt x="42526" y="655709"/>
                </a:lnTo>
                <a:lnTo>
                  <a:pt x="29772" y="698280"/>
                </a:lnTo>
                <a:lnTo>
                  <a:pt x="19207" y="741648"/>
                </a:lnTo>
                <a:lnTo>
                  <a:pt x="10890" y="785758"/>
                </a:lnTo>
                <a:lnTo>
                  <a:pt x="4878" y="830559"/>
                </a:lnTo>
                <a:lnTo>
                  <a:pt x="1229" y="875997"/>
                </a:lnTo>
                <a:lnTo>
                  <a:pt x="0" y="922020"/>
                </a:lnTo>
                <a:lnTo>
                  <a:pt x="1229" y="968042"/>
                </a:lnTo>
                <a:lnTo>
                  <a:pt x="4878" y="1013480"/>
                </a:lnTo>
                <a:lnTo>
                  <a:pt x="10890" y="1058281"/>
                </a:lnTo>
                <a:lnTo>
                  <a:pt x="19207" y="1102391"/>
                </a:lnTo>
                <a:lnTo>
                  <a:pt x="29772" y="1145759"/>
                </a:lnTo>
                <a:lnTo>
                  <a:pt x="42526" y="1188330"/>
                </a:lnTo>
                <a:lnTo>
                  <a:pt x="57413" y="1230053"/>
                </a:lnTo>
                <a:lnTo>
                  <a:pt x="74374" y="1270875"/>
                </a:lnTo>
                <a:lnTo>
                  <a:pt x="93353" y="1310743"/>
                </a:lnTo>
                <a:lnTo>
                  <a:pt x="114291" y="1349603"/>
                </a:lnTo>
                <a:lnTo>
                  <a:pt x="137131" y="1387404"/>
                </a:lnTo>
                <a:lnTo>
                  <a:pt x="161816" y="1424092"/>
                </a:lnTo>
                <a:lnTo>
                  <a:pt x="188288" y="1459615"/>
                </a:lnTo>
                <a:lnTo>
                  <a:pt x="216489" y="1493920"/>
                </a:lnTo>
                <a:lnTo>
                  <a:pt x="246361" y="1526954"/>
                </a:lnTo>
                <a:lnTo>
                  <a:pt x="277848" y="1558664"/>
                </a:lnTo>
                <a:lnTo>
                  <a:pt x="310892" y="1588997"/>
                </a:lnTo>
                <a:lnTo>
                  <a:pt x="345435" y="1617901"/>
                </a:lnTo>
                <a:lnTo>
                  <a:pt x="381419" y="1645323"/>
                </a:lnTo>
                <a:lnTo>
                  <a:pt x="418787" y="1671210"/>
                </a:lnTo>
                <a:lnTo>
                  <a:pt x="457481" y="1695510"/>
                </a:lnTo>
                <a:lnTo>
                  <a:pt x="497444" y="1718168"/>
                </a:lnTo>
                <a:lnTo>
                  <a:pt x="538619" y="1739134"/>
                </a:lnTo>
                <a:lnTo>
                  <a:pt x="580947" y="1758353"/>
                </a:lnTo>
                <a:lnTo>
                  <a:pt x="624371" y="1775774"/>
                </a:lnTo>
                <a:lnTo>
                  <a:pt x="668834" y="1791342"/>
                </a:lnTo>
                <a:lnTo>
                  <a:pt x="714277" y="1805006"/>
                </a:lnTo>
                <a:lnTo>
                  <a:pt x="760644" y="1816713"/>
                </a:lnTo>
                <a:lnTo>
                  <a:pt x="807877" y="1826410"/>
                </a:lnTo>
                <a:lnTo>
                  <a:pt x="855918" y="1834044"/>
                </a:lnTo>
                <a:lnTo>
                  <a:pt x="904710" y="1839562"/>
                </a:lnTo>
                <a:lnTo>
                  <a:pt x="954195" y="1842911"/>
                </a:lnTo>
                <a:lnTo>
                  <a:pt x="1004315" y="1844040"/>
                </a:lnTo>
                <a:lnTo>
                  <a:pt x="1054436" y="1842911"/>
                </a:lnTo>
                <a:lnTo>
                  <a:pt x="1103921" y="1839562"/>
                </a:lnTo>
                <a:lnTo>
                  <a:pt x="1152713" y="1834044"/>
                </a:lnTo>
                <a:lnTo>
                  <a:pt x="1200754" y="1826410"/>
                </a:lnTo>
                <a:lnTo>
                  <a:pt x="1247987" y="1816713"/>
                </a:lnTo>
                <a:lnTo>
                  <a:pt x="1294354" y="1805006"/>
                </a:lnTo>
                <a:lnTo>
                  <a:pt x="1339797" y="1791342"/>
                </a:lnTo>
                <a:lnTo>
                  <a:pt x="1384260" y="1775774"/>
                </a:lnTo>
                <a:lnTo>
                  <a:pt x="1427684" y="1758353"/>
                </a:lnTo>
                <a:lnTo>
                  <a:pt x="1470012" y="1739134"/>
                </a:lnTo>
                <a:lnTo>
                  <a:pt x="1511187" y="1718168"/>
                </a:lnTo>
                <a:lnTo>
                  <a:pt x="1551150" y="1695510"/>
                </a:lnTo>
                <a:lnTo>
                  <a:pt x="1589844" y="1671210"/>
                </a:lnTo>
                <a:lnTo>
                  <a:pt x="1627212" y="1645323"/>
                </a:lnTo>
                <a:lnTo>
                  <a:pt x="1663196" y="1617901"/>
                </a:lnTo>
                <a:lnTo>
                  <a:pt x="1697739" y="1588997"/>
                </a:lnTo>
                <a:lnTo>
                  <a:pt x="1730783" y="1558664"/>
                </a:lnTo>
                <a:lnTo>
                  <a:pt x="1762270" y="1526954"/>
                </a:lnTo>
                <a:lnTo>
                  <a:pt x="1792142" y="1493920"/>
                </a:lnTo>
                <a:lnTo>
                  <a:pt x="1820343" y="1459615"/>
                </a:lnTo>
                <a:lnTo>
                  <a:pt x="1846815" y="1424092"/>
                </a:lnTo>
                <a:lnTo>
                  <a:pt x="1871500" y="1387404"/>
                </a:lnTo>
                <a:lnTo>
                  <a:pt x="1894340" y="1349603"/>
                </a:lnTo>
                <a:lnTo>
                  <a:pt x="1915278" y="1310743"/>
                </a:lnTo>
                <a:lnTo>
                  <a:pt x="1934257" y="1270875"/>
                </a:lnTo>
                <a:lnTo>
                  <a:pt x="1951218" y="1230053"/>
                </a:lnTo>
                <a:lnTo>
                  <a:pt x="1966105" y="1188330"/>
                </a:lnTo>
                <a:lnTo>
                  <a:pt x="1978859" y="1145759"/>
                </a:lnTo>
                <a:lnTo>
                  <a:pt x="1989424" y="1102391"/>
                </a:lnTo>
                <a:lnTo>
                  <a:pt x="1997741" y="1058281"/>
                </a:lnTo>
                <a:lnTo>
                  <a:pt x="2003753" y="1013480"/>
                </a:lnTo>
                <a:lnTo>
                  <a:pt x="2007402" y="968042"/>
                </a:lnTo>
                <a:lnTo>
                  <a:pt x="2008631" y="922020"/>
                </a:lnTo>
                <a:lnTo>
                  <a:pt x="2007402" y="875997"/>
                </a:lnTo>
                <a:lnTo>
                  <a:pt x="2003753" y="830559"/>
                </a:lnTo>
                <a:lnTo>
                  <a:pt x="1997741" y="785758"/>
                </a:lnTo>
                <a:lnTo>
                  <a:pt x="1989424" y="741648"/>
                </a:lnTo>
                <a:lnTo>
                  <a:pt x="1978859" y="698280"/>
                </a:lnTo>
                <a:lnTo>
                  <a:pt x="1966105" y="655709"/>
                </a:lnTo>
                <a:lnTo>
                  <a:pt x="1951218" y="613986"/>
                </a:lnTo>
                <a:lnTo>
                  <a:pt x="1934257" y="573164"/>
                </a:lnTo>
                <a:lnTo>
                  <a:pt x="1915278" y="533296"/>
                </a:lnTo>
                <a:lnTo>
                  <a:pt x="1894340" y="494436"/>
                </a:lnTo>
                <a:lnTo>
                  <a:pt x="1871500" y="456635"/>
                </a:lnTo>
                <a:lnTo>
                  <a:pt x="1846815" y="419947"/>
                </a:lnTo>
                <a:lnTo>
                  <a:pt x="1820343" y="384424"/>
                </a:lnTo>
                <a:lnTo>
                  <a:pt x="1792142" y="350119"/>
                </a:lnTo>
                <a:lnTo>
                  <a:pt x="1762270" y="317085"/>
                </a:lnTo>
                <a:lnTo>
                  <a:pt x="1730783" y="285375"/>
                </a:lnTo>
                <a:lnTo>
                  <a:pt x="1697739" y="255042"/>
                </a:lnTo>
                <a:lnTo>
                  <a:pt x="1663196" y="226138"/>
                </a:lnTo>
                <a:lnTo>
                  <a:pt x="1627212" y="198716"/>
                </a:lnTo>
                <a:lnTo>
                  <a:pt x="1589844" y="172829"/>
                </a:lnTo>
                <a:lnTo>
                  <a:pt x="1551150" y="148529"/>
                </a:lnTo>
                <a:lnTo>
                  <a:pt x="1511187" y="125871"/>
                </a:lnTo>
                <a:lnTo>
                  <a:pt x="1470012" y="104905"/>
                </a:lnTo>
                <a:lnTo>
                  <a:pt x="1427684" y="85686"/>
                </a:lnTo>
                <a:lnTo>
                  <a:pt x="1384260" y="68265"/>
                </a:lnTo>
                <a:lnTo>
                  <a:pt x="1339797" y="52697"/>
                </a:lnTo>
                <a:lnTo>
                  <a:pt x="1294354" y="39033"/>
                </a:lnTo>
                <a:lnTo>
                  <a:pt x="1247987" y="27326"/>
                </a:lnTo>
                <a:lnTo>
                  <a:pt x="1200754" y="17629"/>
                </a:lnTo>
                <a:lnTo>
                  <a:pt x="1152713" y="9995"/>
                </a:lnTo>
                <a:lnTo>
                  <a:pt x="1103921" y="4477"/>
                </a:lnTo>
                <a:lnTo>
                  <a:pt x="1054436" y="1128"/>
                </a:lnTo>
                <a:lnTo>
                  <a:pt x="1004315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" name="object 6"/>
          <p:cNvSpPr txBox="1"/>
          <p:nvPr/>
        </p:nvSpPr>
        <p:spPr>
          <a:xfrm>
            <a:off x="7009370" y="4540758"/>
            <a:ext cx="1252220" cy="10007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-635" algn="ctr">
              <a:spcBef>
                <a:spcPts val="95"/>
              </a:spcBef>
            </a:pPr>
            <a:r>
              <a:rPr sz="1600" kern="0" spc="-10" dirty="0">
                <a:solidFill>
                  <a:srgbClr val="7E7E7E"/>
                </a:solidFill>
                <a:cs typeface="Calibri"/>
              </a:rPr>
              <a:t>GENEROSITAT </a:t>
            </a:r>
            <a:r>
              <a:rPr sz="1600" b="1" kern="0" spc="-20" dirty="0">
                <a:solidFill>
                  <a:srgbClr val="7E7E7E"/>
                </a:solidFill>
                <a:cs typeface="Calibri"/>
              </a:rPr>
              <a:t>COORDINACIÓ </a:t>
            </a:r>
            <a:r>
              <a:rPr sz="1600" b="1" kern="0" spc="-10" dirty="0">
                <a:solidFill>
                  <a:srgbClr val="7E7E7E"/>
                </a:solidFill>
                <a:cs typeface="Calibri"/>
              </a:rPr>
              <a:t>ADMINIS TRACIONS</a:t>
            </a:r>
            <a:endParaRPr sz="1600" kern="0">
              <a:solidFill>
                <a:sysClr val="windowText" lastClr="000000"/>
              </a:solidFill>
              <a:cs typeface="Calibri"/>
            </a:endParaRPr>
          </a:p>
        </p:txBody>
      </p:sp>
      <p:sp>
        <p:nvSpPr>
          <p:cNvPr id="22" name="object 7"/>
          <p:cNvSpPr/>
          <p:nvPr/>
        </p:nvSpPr>
        <p:spPr>
          <a:xfrm>
            <a:off x="6607542" y="2157413"/>
            <a:ext cx="1941830" cy="1767839"/>
          </a:xfrm>
          <a:custGeom>
            <a:avLst/>
            <a:gdLst/>
            <a:ahLst/>
            <a:cxnLst/>
            <a:rect l="l" t="t" r="r" b="b"/>
            <a:pathLst>
              <a:path w="1941829" h="1767839">
                <a:moveTo>
                  <a:pt x="970788" y="0"/>
                </a:moveTo>
                <a:lnTo>
                  <a:pt x="920827" y="1150"/>
                </a:lnTo>
                <a:lnTo>
                  <a:pt x="871523" y="4563"/>
                </a:lnTo>
                <a:lnTo>
                  <a:pt x="822936" y="10184"/>
                </a:lnTo>
                <a:lnTo>
                  <a:pt x="775128" y="17957"/>
                </a:lnTo>
                <a:lnTo>
                  <a:pt x="728158" y="27827"/>
                </a:lnTo>
                <a:lnTo>
                  <a:pt x="682089" y="39738"/>
                </a:lnTo>
                <a:lnTo>
                  <a:pt x="636981" y="53634"/>
                </a:lnTo>
                <a:lnTo>
                  <a:pt x="592895" y="69461"/>
                </a:lnTo>
                <a:lnTo>
                  <a:pt x="549892" y="87161"/>
                </a:lnTo>
                <a:lnTo>
                  <a:pt x="508033" y="106681"/>
                </a:lnTo>
                <a:lnTo>
                  <a:pt x="467380" y="127965"/>
                </a:lnTo>
                <a:lnTo>
                  <a:pt x="427992" y="150956"/>
                </a:lnTo>
                <a:lnTo>
                  <a:pt x="389931" y="175599"/>
                </a:lnTo>
                <a:lnTo>
                  <a:pt x="353258" y="201840"/>
                </a:lnTo>
                <a:lnTo>
                  <a:pt x="318035" y="229622"/>
                </a:lnTo>
                <a:lnTo>
                  <a:pt x="284321" y="258889"/>
                </a:lnTo>
                <a:lnTo>
                  <a:pt x="252178" y="289587"/>
                </a:lnTo>
                <a:lnTo>
                  <a:pt x="221667" y="321659"/>
                </a:lnTo>
                <a:lnTo>
                  <a:pt x="192848" y="355051"/>
                </a:lnTo>
                <a:lnTo>
                  <a:pt x="165784" y="389706"/>
                </a:lnTo>
                <a:lnTo>
                  <a:pt x="140534" y="425569"/>
                </a:lnTo>
                <a:lnTo>
                  <a:pt x="117160" y="462585"/>
                </a:lnTo>
                <a:lnTo>
                  <a:pt x="95722" y="500698"/>
                </a:lnTo>
                <a:lnTo>
                  <a:pt x="76283" y="539853"/>
                </a:lnTo>
                <a:lnTo>
                  <a:pt x="58902" y="579993"/>
                </a:lnTo>
                <a:lnTo>
                  <a:pt x="43641" y="621064"/>
                </a:lnTo>
                <a:lnTo>
                  <a:pt x="30560" y="663010"/>
                </a:lnTo>
                <a:lnTo>
                  <a:pt x="19721" y="705775"/>
                </a:lnTo>
                <a:lnTo>
                  <a:pt x="11184" y="749304"/>
                </a:lnTo>
                <a:lnTo>
                  <a:pt x="5011" y="793542"/>
                </a:lnTo>
                <a:lnTo>
                  <a:pt x="1263" y="838432"/>
                </a:lnTo>
                <a:lnTo>
                  <a:pt x="0" y="883920"/>
                </a:lnTo>
                <a:lnTo>
                  <a:pt x="1263" y="929407"/>
                </a:lnTo>
                <a:lnTo>
                  <a:pt x="5011" y="974297"/>
                </a:lnTo>
                <a:lnTo>
                  <a:pt x="11184" y="1018535"/>
                </a:lnTo>
                <a:lnTo>
                  <a:pt x="19721" y="1062064"/>
                </a:lnTo>
                <a:lnTo>
                  <a:pt x="30560" y="1104829"/>
                </a:lnTo>
                <a:lnTo>
                  <a:pt x="43641" y="1146775"/>
                </a:lnTo>
                <a:lnTo>
                  <a:pt x="58902" y="1187846"/>
                </a:lnTo>
                <a:lnTo>
                  <a:pt x="76283" y="1227986"/>
                </a:lnTo>
                <a:lnTo>
                  <a:pt x="95722" y="1267141"/>
                </a:lnTo>
                <a:lnTo>
                  <a:pt x="117160" y="1305254"/>
                </a:lnTo>
                <a:lnTo>
                  <a:pt x="140534" y="1342270"/>
                </a:lnTo>
                <a:lnTo>
                  <a:pt x="165784" y="1378133"/>
                </a:lnTo>
                <a:lnTo>
                  <a:pt x="192848" y="1412788"/>
                </a:lnTo>
                <a:lnTo>
                  <a:pt x="221667" y="1446180"/>
                </a:lnTo>
                <a:lnTo>
                  <a:pt x="252178" y="1478252"/>
                </a:lnTo>
                <a:lnTo>
                  <a:pt x="284321" y="1508950"/>
                </a:lnTo>
                <a:lnTo>
                  <a:pt x="318035" y="1538217"/>
                </a:lnTo>
                <a:lnTo>
                  <a:pt x="353258" y="1565999"/>
                </a:lnTo>
                <a:lnTo>
                  <a:pt x="389931" y="1592240"/>
                </a:lnTo>
                <a:lnTo>
                  <a:pt x="427992" y="1616883"/>
                </a:lnTo>
                <a:lnTo>
                  <a:pt x="467380" y="1639874"/>
                </a:lnTo>
                <a:lnTo>
                  <a:pt x="508033" y="1661158"/>
                </a:lnTo>
                <a:lnTo>
                  <a:pt x="549892" y="1680678"/>
                </a:lnTo>
                <a:lnTo>
                  <a:pt x="592895" y="1698378"/>
                </a:lnTo>
                <a:lnTo>
                  <a:pt x="636981" y="1714205"/>
                </a:lnTo>
                <a:lnTo>
                  <a:pt x="682089" y="1728101"/>
                </a:lnTo>
                <a:lnTo>
                  <a:pt x="728158" y="1740012"/>
                </a:lnTo>
                <a:lnTo>
                  <a:pt x="775128" y="1749882"/>
                </a:lnTo>
                <a:lnTo>
                  <a:pt x="822936" y="1757655"/>
                </a:lnTo>
                <a:lnTo>
                  <a:pt x="871523" y="1763276"/>
                </a:lnTo>
                <a:lnTo>
                  <a:pt x="920827" y="1766689"/>
                </a:lnTo>
                <a:lnTo>
                  <a:pt x="970788" y="1767839"/>
                </a:lnTo>
                <a:lnTo>
                  <a:pt x="1020748" y="1766689"/>
                </a:lnTo>
                <a:lnTo>
                  <a:pt x="1070052" y="1763276"/>
                </a:lnTo>
                <a:lnTo>
                  <a:pt x="1118639" y="1757655"/>
                </a:lnTo>
                <a:lnTo>
                  <a:pt x="1166447" y="1749882"/>
                </a:lnTo>
                <a:lnTo>
                  <a:pt x="1213417" y="1740012"/>
                </a:lnTo>
                <a:lnTo>
                  <a:pt x="1259486" y="1728101"/>
                </a:lnTo>
                <a:lnTo>
                  <a:pt x="1304594" y="1714205"/>
                </a:lnTo>
                <a:lnTo>
                  <a:pt x="1348680" y="1698378"/>
                </a:lnTo>
                <a:lnTo>
                  <a:pt x="1391683" y="1680678"/>
                </a:lnTo>
                <a:lnTo>
                  <a:pt x="1433542" y="1661158"/>
                </a:lnTo>
                <a:lnTo>
                  <a:pt x="1474195" y="1639874"/>
                </a:lnTo>
                <a:lnTo>
                  <a:pt x="1513583" y="1616883"/>
                </a:lnTo>
                <a:lnTo>
                  <a:pt x="1551644" y="1592240"/>
                </a:lnTo>
                <a:lnTo>
                  <a:pt x="1588317" y="1565999"/>
                </a:lnTo>
                <a:lnTo>
                  <a:pt x="1623540" y="1538217"/>
                </a:lnTo>
                <a:lnTo>
                  <a:pt x="1657254" y="1508950"/>
                </a:lnTo>
                <a:lnTo>
                  <a:pt x="1689397" y="1478252"/>
                </a:lnTo>
                <a:lnTo>
                  <a:pt x="1719908" y="1446180"/>
                </a:lnTo>
                <a:lnTo>
                  <a:pt x="1748727" y="1412788"/>
                </a:lnTo>
                <a:lnTo>
                  <a:pt x="1775791" y="1378133"/>
                </a:lnTo>
                <a:lnTo>
                  <a:pt x="1801041" y="1342270"/>
                </a:lnTo>
                <a:lnTo>
                  <a:pt x="1824415" y="1305254"/>
                </a:lnTo>
                <a:lnTo>
                  <a:pt x="1845853" y="1267141"/>
                </a:lnTo>
                <a:lnTo>
                  <a:pt x="1865292" y="1227986"/>
                </a:lnTo>
                <a:lnTo>
                  <a:pt x="1882673" y="1187846"/>
                </a:lnTo>
                <a:lnTo>
                  <a:pt x="1897934" y="1146775"/>
                </a:lnTo>
                <a:lnTo>
                  <a:pt x="1911015" y="1104829"/>
                </a:lnTo>
                <a:lnTo>
                  <a:pt x="1921854" y="1062064"/>
                </a:lnTo>
                <a:lnTo>
                  <a:pt x="1930391" y="1018535"/>
                </a:lnTo>
                <a:lnTo>
                  <a:pt x="1936564" y="974297"/>
                </a:lnTo>
                <a:lnTo>
                  <a:pt x="1940312" y="929407"/>
                </a:lnTo>
                <a:lnTo>
                  <a:pt x="1941576" y="883920"/>
                </a:lnTo>
                <a:lnTo>
                  <a:pt x="1940312" y="838432"/>
                </a:lnTo>
                <a:lnTo>
                  <a:pt x="1936564" y="793542"/>
                </a:lnTo>
                <a:lnTo>
                  <a:pt x="1930391" y="749304"/>
                </a:lnTo>
                <a:lnTo>
                  <a:pt x="1921854" y="705775"/>
                </a:lnTo>
                <a:lnTo>
                  <a:pt x="1911015" y="663010"/>
                </a:lnTo>
                <a:lnTo>
                  <a:pt x="1897934" y="621064"/>
                </a:lnTo>
                <a:lnTo>
                  <a:pt x="1882673" y="579993"/>
                </a:lnTo>
                <a:lnTo>
                  <a:pt x="1865292" y="539853"/>
                </a:lnTo>
                <a:lnTo>
                  <a:pt x="1845853" y="500698"/>
                </a:lnTo>
                <a:lnTo>
                  <a:pt x="1824415" y="462585"/>
                </a:lnTo>
                <a:lnTo>
                  <a:pt x="1801041" y="425569"/>
                </a:lnTo>
                <a:lnTo>
                  <a:pt x="1775791" y="389706"/>
                </a:lnTo>
                <a:lnTo>
                  <a:pt x="1748727" y="355051"/>
                </a:lnTo>
                <a:lnTo>
                  <a:pt x="1719908" y="321659"/>
                </a:lnTo>
                <a:lnTo>
                  <a:pt x="1689397" y="289587"/>
                </a:lnTo>
                <a:lnTo>
                  <a:pt x="1657254" y="258889"/>
                </a:lnTo>
                <a:lnTo>
                  <a:pt x="1623540" y="229622"/>
                </a:lnTo>
                <a:lnTo>
                  <a:pt x="1588317" y="201840"/>
                </a:lnTo>
                <a:lnTo>
                  <a:pt x="1551644" y="175599"/>
                </a:lnTo>
                <a:lnTo>
                  <a:pt x="1513583" y="150956"/>
                </a:lnTo>
                <a:lnTo>
                  <a:pt x="1474195" y="127965"/>
                </a:lnTo>
                <a:lnTo>
                  <a:pt x="1433542" y="106681"/>
                </a:lnTo>
                <a:lnTo>
                  <a:pt x="1391683" y="87161"/>
                </a:lnTo>
                <a:lnTo>
                  <a:pt x="1348680" y="69461"/>
                </a:lnTo>
                <a:lnTo>
                  <a:pt x="1304594" y="53634"/>
                </a:lnTo>
                <a:lnTo>
                  <a:pt x="1259486" y="39738"/>
                </a:lnTo>
                <a:lnTo>
                  <a:pt x="1213417" y="27827"/>
                </a:lnTo>
                <a:lnTo>
                  <a:pt x="1166447" y="17957"/>
                </a:lnTo>
                <a:lnTo>
                  <a:pt x="1118639" y="10184"/>
                </a:lnTo>
                <a:lnTo>
                  <a:pt x="1070052" y="4563"/>
                </a:lnTo>
                <a:lnTo>
                  <a:pt x="1020748" y="1150"/>
                </a:lnTo>
                <a:lnTo>
                  <a:pt x="970788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3" name="object 8"/>
          <p:cNvSpPr txBox="1"/>
          <p:nvPr/>
        </p:nvSpPr>
        <p:spPr>
          <a:xfrm>
            <a:off x="6987398" y="2697290"/>
            <a:ext cx="1184275" cy="6661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065" marR="5080" algn="ctr">
              <a:spcBef>
                <a:spcPts val="105"/>
              </a:spcBef>
            </a:pPr>
            <a:r>
              <a:rPr sz="1400" kern="0" spc="-10" dirty="0">
                <a:solidFill>
                  <a:srgbClr val="7E7E7E"/>
                </a:solidFill>
                <a:cs typeface="Calibri"/>
              </a:rPr>
              <a:t>PLANTEJAMENT </a:t>
            </a:r>
            <a:r>
              <a:rPr sz="1400" b="1" kern="0" dirty="0">
                <a:solidFill>
                  <a:srgbClr val="7E7E7E"/>
                </a:solidFill>
                <a:cs typeface="Calibri"/>
              </a:rPr>
              <a:t>CURT</a:t>
            </a:r>
            <a:r>
              <a:rPr sz="1400" b="1" kern="0" spc="-35" dirty="0">
                <a:solidFill>
                  <a:srgbClr val="7E7E7E"/>
                </a:solidFill>
                <a:cs typeface="Calibri"/>
              </a:rPr>
              <a:t> </a:t>
            </a:r>
            <a:r>
              <a:rPr sz="1400" b="1" kern="0" dirty="0">
                <a:solidFill>
                  <a:srgbClr val="7E7E7E"/>
                </a:solidFill>
                <a:cs typeface="Calibri"/>
              </a:rPr>
              <a:t>-</a:t>
            </a:r>
            <a:r>
              <a:rPr sz="1400" b="1" kern="0" spc="-5" dirty="0">
                <a:solidFill>
                  <a:srgbClr val="7E7E7E"/>
                </a:solidFill>
                <a:cs typeface="Calibri"/>
              </a:rPr>
              <a:t> </a:t>
            </a:r>
            <a:r>
              <a:rPr sz="1400" b="1" kern="0" spc="-10" dirty="0">
                <a:solidFill>
                  <a:srgbClr val="7E7E7E"/>
                </a:solidFill>
                <a:cs typeface="Calibri"/>
              </a:rPr>
              <a:t>MITJÀ </a:t>
            </a:r>
            <a:r>
              <a:rPr sz="1400" b="1" kern="0" dirty="0">
                <a:solidFill>
                  <a:srgbClr val="7E7E7E"/>
                </a:solidFill>
                <a:cs typeface="Calibri"/>
              </a:rPr>
              <a:t>LLARG</a:t>
            </a:r>
            <a:r>
              <a:rPr sz="1400" b="1" kern="0" spc="-45" dirty="0">
                <a:solidFill>
                  <a:srgbClr val="7E7E7E"/>
                </a:solidFill>
                <a:cs typeface="Calibri"/>
              </a:rPr>
              <a:t> </a:t>
            </a:r>
            <a:r>
              <a:rPr sz="1400" b="1" kern="0" spc="-10" dirty="0">
                <a:solidFill>
                  <a:srgbClr val="7E7E7E"/>
                </a:solidFill>
                <a:cs typeface="Calibri"/>
              </a:rPr>
              <a:t>TERMINI</a:t>
            </a:r>
            <a:endParaRPr sz="1400" kern="0" dirty="0">
              <a:solidFill>
                <a:sysClr val="windowText" lastClr="000000"/>
              </a:solidFill>
              <a:cs typeface="Calibri"/>
            </a:endParaRPr>
          </a:p>
        </p:txBody>
      </p:sp>
      <p:sp>
        <p:nvSpPr>
          <p:cNvPr id="24" name="object 9"/>
          <p:cNvSpPr/>
          <p:nvPr/>
        </p:nvSpPr>
        <p:spPr>
          <a:xfrm>
            <a:off x="4383391" y="5267325"/>
            <a:ext cx="1941830" cy="1769745"/>
          </a:xfrm>
          <a:custGeom>
            <a:avLst/>
            <a:gdLst/>
            <a:ahLst/>
            <a:cxnLst/>
            <a:rect l="l" t="t" r="r" b="b"/>
            <a:pathLst>
              <a:path w="1941829" h="1769745">
                <a:moveTo>
                  <a:pt x="970788" y="0"/>
                </a:moveTo>
                <a:lnTo>
                  <a:pt x="920827" y="1151"/>
                </a:lnTo>
                <a:lnTo>
                  <a:pt x="871523" y="4567"/>
                </a:lnTo>
                <a:lnTo>
                  <a:pt x="822936" y="10194"/>
                </a:lnTo>
                <a:lnTo>
                  <a:pt x="775128" y="17974"/>
                </a:lnTo>
                <a:lnTo>
                  <a:pt x="728158" y="27853"/>
                </a:lnTo>
                <a:lnTo>
                  <a:pt x="682089" y="39775"/>
                </a:lnTo>
                <a:lnTo>
                  <a:pt x="636981" y="53685"/>
                </a:lnTo>
                <a:lnTo>
                  <a:pt x="592895" y="69526"/>
                </a:lnTo>
                <a:lnTo>
                  <a:pt x="549892" y="87243"/>
                </a:lnTo>
                <a:lnTo>
                  <a:pt x="508033" y="106781"/>
                </a:lnTo>
                <a:lnTo>
                  <a:pt x="467380" y="128084"/>
                </a:lnTo>
                <a:lnTo>
                  <a:pt x="427992" y="151097"/>
                </a:lnTo>
                <a:lnTo>
                  <a:pt x="389931" y="175763"/>
                </a:lnTo>
                <a:lnTo>
                  <a:pt x="353258" y="202027"/>
                </a:lnTo>
                <a:lnTo>
                  <a:pt x="318035" y="229833"/>
                </a:lnTo>
                <a:lnTo>
                  <a:pt x="284321" y="259127"/>
                </a:lnTo>
                <a:lnTo>
                  <a:pt x="252178" y="289852"/>
                </a:lnTo>
                <a:lnTo>
                  <a:pt x="221667" y="321953"/>
                </a:lnTo>
                <a:lnTo>
                  <a:pt x="192848" y="355374"/>
                </a:lnTo>
                <a:lnTo>
                  <a:pt x="165784" y="390059"/>
                </a:lnTo>
                <a:lnTo>
                  <a:pt x="140534" y="425954"/>
                </a:lnTo>
                <a:lnTo>
                  <a:pt x="117160" y="463002"/>
                </a:lnTo>
                <a:lnTo>
                  <a:pt x="95722" y="501147"/>
                </a:lnTo>
                <a:lnTo>
                  <a:pt x="76283" y="540335"/>
                </a:lnTo>
                <a:lnTo>
                  <a:pt x="58902" y="580509"/>
                </a:lnTo>
                <a:lnTo>
                  <a:pt x="43641" y="621614"/>
                </a:lnTo>
                <a:lnTo>
                  <a:pt x="30560" y="663595"/>
                </a:lnTo>
                <a:lnTo>
                  <a:pt x="19721" y="706395"/>
                </a:lnTo>
                <a:lnTo>
                  <a:pt x="11184" y="749959"/>
                </a:lnTo>
                <a:lnTo>
                  <a:pt x="5011" y="794232"/>
                </a:lnTo>
                <a:lnTo>
                  <a:pt x="1263" y="839158"/>
                </a:lnTo>
                <a:lnTo>
                  <a:pt x="0" y="884682"/>
                </a:lnTo>
                <a:lnTo>
                  <a:pt x="1263" y="930205"/>
                </a:lnTo>
                <a:lnTo>
                  <a:pt x="5011" y="975131"/>
                </a:lnTo>
                <a:lnTo>
                  <a:pt x="11184" y="1019404"/>
                </a:lnTo>
                <a:lnTo>
                  <a:pt x="19721" y="1062968"/>
                </a:lnTo>
                <a:lnTo>
                  <a:pt x="30560" y="1105768"/>
                </a:lnTo>
                <a:lnTo>
                  <a:pt x="43641" y="1147749"/>
                </a:lnTo>
                <a:lnTo>
                  <a:pt x="58902" y="1188854"/>
                </a:lnTo>
                <a:lnTo>
                  <a:pt x="76283" y="1229028"/>
                </a:lnTo>
                <a:lnTo>
                  <a:pt x="95722" y="1268216"/>
                </a:lnTo>
                <a:lnTo>
                  <a:pt x="117160" y="1306361"/>
                </a:lnTo>
                <a:lnTo>
                  <a:pt x="140534" y="1343409"/>
                </a:lnTo>
                <a:lnTo>
                  <a:pt x="165784" y="1379304"/>
                </a:lnTo>
                <a:lnTo>
                  <a:pt x="192848" y="1413989"/>
                </a:lnTo>
                <a:lnTo>
                  <a:pt x="221667" y="1447410"/>
                </a:lnTo>
                <a:lnTo>
                  <a:pt x="252178" y="1479511"/>
                </a:lnTo>
                <a:lnTo>
                  <a:pt x="284321" y="1510236"/>
                </a:lnTo>
                <a:lnTo>
                  <a:pt x="318035" y="1539530"/>
                </a:lnTo>
                <a:lnTo>
                  <a:pt x="353258" y="1567336"/>
                </a:lnTo>
                <a:lnTo>
                  <a:pt x="389931" y="1593600"/>
                </a:lnTo>
                <a:lnTo>
                  <a:pt x="427992" y="1618266"/>
                </a:lnTo>
                <a:lnTo>
                  <a:pt x="467380" y="1641279"/>
                </a:lnTo>
                <a:lnTo>
                  <a:pt x="508033" y="1662582"/>
                </a:lnTo>
                <a:lnTo>
                  <a:pt x="549892" y="1682120"/>
                </a:lnTo>
                <a:lnTo>
                  <a:pt x="592895" y="1699837"/>
                </a:lnTo>
                <a:lnTo>
                  <a:pt x="636981" y="1715678"/>
                </a:lnTo>
                <a:lnTo>
                  <a:pt x="682089" y="1729588"/>
                </a:lnTo>
                <a:lnTo>
                  <a:pt x="728158" y="1741510"/>
                </a:lnTo>
                <a:lnTo>
                  <a:pt x="775128" y="1751389"/>
                </a:lnTo>
                <a:lnTo>
                  <a:pt x="822936" y="1759169"/>
                </a:lnTo>
                <a:lnTo>
                  <a:pt x="871523" y="1764796"/>
                </a:lnTo>
                <a:lnTo>
                  <a:pt x="920827" y="1768212"/>
                </a:lnTo>
                <a:lnTo>
                  <a:pt x="970788" y="1769364"/>
                </a:lnTo>
                <a:lnTo>
                  <a:pt x="1020748" y="1768212"/>
                </a:lnTo>
                <a:lnTo>
                  <a:pt x="1070052" y="1764796"/>
                </a:lnTo>
                <a:lnTo>
                  <a:pt x="1118639" y="1759169"/>
                </a:lnTo>
                <a:lnTo>
                  <a:pt x="1166447" y="1751389"/>
                </a:lnTo>
                <a:lnTo>
                  <a:pt x="1213417" y="1741510"/>
                </a:lnTo>
                <a:lnTo>
                  <a:pt x="1259486" y="1729588"/>
                </a:lnTo>
                <a:lnTo>
                  <a:pt x="1304594" y="1715678"/>
                </a:lnTo>
                <a:lnTo>
                  <a:pt x="1348680" y="1699837"/>
                </a:lnTo>
                <a:lnTo>
                  <a:pt x="1391683" y="1682120"/>
                </a:lnTo>
                <a:lnTo>
                  <a:pt x="1433542" y="1662582"/>
                </a:lnTo>
                <a:lnTo>
                  <a:pt x="1474195" y="1641279"/>
                </a:lnTo>
                <a:lnTo>
                  <a:pt x="1513583" y="1618266"/>
                </a:lnTo>
                <a:lnTo>
                  <a:pt x="1551644" y="1593600"/>
                </a:lnTo>
                <a:lnTo>
                  <a:pt x="1588317" y="1567336"/>
                </a:lnTo>
                <a:lnTo>
                  <a:pt x="1623540" y="1539530"/>
                </a:lnTo>
                <a:lnTo>
                  <a:pt x="1657254" y="1510236"/>
                </a:lnTo>
                <a:lnTo>
                  <a:pt x="1689397" y="1479511"/>
                </a:lnTo>
                <a:lnTo>
                  <a:pt x="1719908" y="1447410"/>
                </a:lnTo>
                <a:lnTo>
                  <a:pt x="1748727" y="1413989"/>
                </a:lnTo>
                <a:lnTo>
                  <a:pt x="1775791" y="1379304"/>
                </a:lnTo>
                <a:lnTo>
                  <a:pt x="1801041" y="1343409"/>
                </a:lnTo>
                <a:lnTo>
                  <a:pt x="1824415" y="1306361"/>
                </a:lnTo>
                <a:lnTo>
                  <a:pt x="1845853" y="1268216"/>
                </a:lnTo>
                <a:lnTo>
                  <a:pt x="1865292" y="1229028"/>
                </a:lnTo>
                <a:lnTo>
                  <a:pt x="1882673" y="1188854"/>
                </a:lnTo>
                <a:lnTo>
                  <a:pt x="1897934" y="1147749"/>
                </a:lnTo>
                <a:lnTo>
                  <a:pt x="1911015" y="1105768"/>
                </a:lnTo>
                <a:lnTo>
                  <a:pt x="1921854" y="1062968"/>
                </a:lnTo>
                <a:lnTo>
                  <a:pt x="1930391" y="1019404"/>
                </a:lnTo>
                <a:lnTo>
                  <a:pt x="1936564" y="975131"/>
                </a:lnTo>
                <a:lnTo>
                  <a:pt x="1940312" y="930205"/>
                </a:lnTo>
                <a:lnTo>
                  <a:pt x="1941576" y="884682"/>
                </a:lnTo>
                <a:lnTo>
                  <a:pt x="1940312" y="839158"/>
                </a:lnTo>
                <a:lnTo>
                  <a:pt x="1936564" y="794232"/>
                </a:lnTo>
                <a:lnTo>
                  <a:pt x="1930391" y="749959"/>
                </a:lnTo>
                <a:lnTo>
                  <a:pt x="1921854" y="706395"/>
                </a:lnTo>
                <a:lnTo>
                  <a:pt x="1911015" y="663595"/>
                </a:lnTo>
                <a:lnTo>
                  <a:pt x="1897934" y="621614"/>
                </a:lnTo>
                <a:lnTo>
                  <a:pt x="1882673" y="580509"/>
                </a:lnTo>
                <a:lnTo>
                  <a:pt x="1865292" y="540335"/>
                </a:lnTo>
                <a:lnTo>
                  <a:pt x="1845853" y="501147"/>
                </a:lnTo>
                <a:lnTo>
                  <a:pt x="1824415" y="463002"/>
                </a:lnTo>
                <a:lnTo>
                  <a:pt x="1801041" y="425954"/>
                </a:lnTo>
                <a:lnTo>
                  <a:pt x="1775791" y="390059"/>
                </a:lnTo>
                <a:lnTo>
                  <a:pt x="1748727" y="355374"/>
                </a:lnTo>
                <a:lnTo>
                  <a:pt x="1719908" y="321953"/>
                </a:lnTo>
                <a:lnTo>
                  <a:pt x="1689397" y="289852"/>
                </a:lnTo>
                <a:lnTo>
                  <a:pt x="1657254" y="259127"/>
                </a:lnTo>
                <a:lnTo>
                  <a:pt x="1623540" y="229833"/>
                </a:lnTo>
                <a:lnTo>
                  <a:pt x="1588317" y="202027"/>
                </a:lnTo>
                <a:lnTo>
                  <a:pt x="1551644" y="175763"/>
                </a:lnTo>
                <a:lnTo>
                  <a:pt x="1513583" y="151097"/>
                </a:lnTo>
                <a:lnTo>
                  <a:pt x="1474195" y="128084"/>
                </a:lnTo>
                <a:lnTo>
                  <a:pt x="1433542" y="106781"/>
                </a:lnTo>
                <a:lnTo>
                  <a:pt x="1391683" y="87243"/>
                </a:lnTo>
                <a:lnTo>
                  <a:pt x="1348680" y="69526"/>
                </a:lnTo>
                <a:lnTo>
                  <a:pt x="1304594" y="53685"/>
                </a:lnTo>
                <a:lnTo>
                  <a:pt x="1259486" y="39775"/>
                </a:lnTo>
                <a:lnTo>
                  <a:pt x="1213417" y="27853"/>
                </a:lnTo>
                <a:lnTo>
                  <a:pt x="1166447" y="17974"/>
                </a:lnTo>
                <a:lnTo>
                  <a:pt x="1118639" y="10194"/>
                </a:lnTo>
                <a:lnTo>
                  <a:pt x="1070052" y="4567"/>
                </a:lnTo>
                <a:lnTo>
                  <a:pt x="1020748" y="1151"/>
                </a:lnTo>
                <a:lnTo>
                  <a:pt x="970788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5" name="object 10"/>
          <p:cNvSpPr txBox="1"/>
          <p:nvPr/>
        </p:nvSpPr>
        <p:spPr>
          <a:xfrm>
            <a:off x="4868151" y="5762752"/>
            <a:ext cx="973455" cy="756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-2540" algn="ctr">
              <a:spcBef>
                <a:spcPts val="95"/>
              </a:spcBef>
            </a:pPr>
            <a:r>
              <a:rPr sz="1600" b="1" kern="0" spc="-10" dirty="0">
                <a:solidFill>
                  <a:srgbClr val="7E7E7E"/>
                </a:solidFill>
                <a:cs typeface="Calibri"/>
              </a:rPr>
              <a:t>ALINIAR </a:t>
            </a:r>
            <a:r>
              <a:rPr sz="1600" b="1" kern="0" dirty="0">
                <a:solidFill>
                  <a:srgbClr val="7E7E7E"/>
                </a:solidFill>
                <a:cs typeface="Calibri"/>
              </a:rPr>
              <a:t>PREMSA</a:t>
            </a:r>
            <a:r>
              <a:rPr sz="1600" b="1" kern="0" spc="-50" dirty="0">
                <a:solidFill>
                  <a:srgbClr val="7E7E7E"/>
                </a:solidFill>
                <a:cs typeface="Calibri"/>
              </a:rPr>
              <a:t> i </a:t>
            </a:r>
            <a:r>
              <a:rPr sz="1600" b="1" kern="0" spc="-40" dirty="0">
                <a:solidFill>
                  <a:srgbClr val="7E7E7E"/>
                </a:solidFill>
                <a:cs typeface="Calibri"/>
              </a:rPr>
              <a:t>PUBLICITAT</a:t>
            </a:r>
            <a:endParaRPr sz="1600" kern="0" dirty="0">
              <a:solidFill>
                <a:sysClr val="windowText" lastClr="000000"/>
              </a:solidFill>
              <a:cs typeface="Calibri"/>
            </a:endParaRPr>
          </a:p>
        </p:txBody>
      </p:sp>
      <p:sp>
        <p:nvSpPr>
          <p:cNvPr id="26" name="object 11"/>
          <p:cNvSpPr/>
          <p:nvPr/>
        </p:nvSpPr>
        <p:spPr>
          <a:xfrm>
            <a:off x="2376283" y="2254378"/>
            <a:ext cx="1940560" cy="1767839"/>
          </a:xfrm>
          <a:custGeom>
            <a:avLst/>
            <a:gdLst/>
            <a:ahLst/>
            <a:cxnLst/>
            <a:rect l="l" t="t" r="r" b="b"/>
            <a:pathLst>
              <a:path w="1940560" h="1767839">
                <a:moveTo>
                  <a:pt x="970026" y="0"/>
                </a:moveTo>
                <a:lnTo>
                  <a:pt x="920112" y="1150"/>
                </a:lnTo>
                <a:lnTo>
                  <a:pt x="870853" y="4563"/>
                </a:lnTo>
                <a:lnTo>
                  <a:pt x="822310" y="10184"/>
                </a:lnTo>
                <a:lnTo>
                  <a:pt x="774544" y="17957"/>
                </a:lnTo>
                <a:lnTo>
                  <a:pt x="727616" y="27827"/>
                </a:lnTo>
                <a:lnTo>
                  <a:pt x="681586" y="39738"/>
                </a:lnTo>
                <a:lnTo>
                  <a:pt x="636516" y="53634"/>
                </a:lnTo>
                <a:lnTo>
                  <a:pt x="592466" y="69461"/>
                </a:lnTo>
                <a:lnTo>
                  <a:pt x="549499" y="87161"/>
                </a:lnTo>
                <a:lnTo>
                  <a:pt x="507673" y="106681"/>
                </a:lnTo>
                <a:lnTo>
                  <a:pt x="467052" y="127965"/>
                </a:lnTo>
                <a:lnTo>
                  <a:pt x="427694" y="150956"/>
                </a:lnTo>
                <a:lnTo>
                  <a:pt x="389663" y="175599"/>
                </a:lnTo>
                <a:lnTo>
                  <a:pt x="353017" y="201840"/>
                </a:lnTo>
                <a:lnTo>
                  <a:pt x="317820" y="229622"/>
                </a:lnTo>
                <a:lnTo>
                  <a:pt x="284130" y="258889"/>
                </a:lnTo>
                <a:lnTo>
                  <a:pt x="252010" y="289587"/>
                </a:lnTo>
                <a:lnTo>
                  <a:pt x="221521" y="321659"/>
                </a:lnTo>
                <a:lnTo>
                  <a:pt x="192722" y="355051"/>
                </a:lnTo>
                <a:lnTo>
                  <a:pt x="165676" y="389706"/>
                </a:lnTo>
                <a:lnTo>
                  <a:pt x="140444" y="425569"/>
                </a:lnTo>
                <a:lnTo>
                  <a:pt x="117085" y="462585"/>
                </a:lnTo>
                <a:lnTo>
                  <a:pt x="95662" y="500698"/>
                </a:lnTo>
                <a:lnTo>
                  <a:pt x="76235" y="539853"/>
                </a:lnTo>
                <a:lnTo>
                  <a:pt x="58865" y="579993"/>
                </a:lnTo>
                <a:lnTo>
                  <a:pt x="43614" y="621064"/>
                </a:lnTo>
                <a:lnTo>
                  <a:pt x="30541" y="663010"/>
                </a:lnTo>
                <a:lnTo>
                  <a:pt x="19709" y="705775"/>
                </a:lnTo>
                <a:lnTo>
                  <a:pt x="11177" y="749304"/>
                </a:lnTo>
                <a:lnTo>
                  <a:pt x="5008" y="793542"/>
                </a:lnTo>
                <a:lnTo>
                  <a:pt x="1262" y="838432"/>
                </a:lnTo>
                <a:lnTo>
                  <a:pt x="0" y="883920"/>
                </a:lnTo>
                <a:lnTo>
                  <a:pt x="1262" y="929407"/>
                </a:lnTo>
                <a:lnTo>
                  <a:pt x="5008" y="974297"/>
                </a:lnTo>
                <a:lnTo>
                  <a:pt x="11177" y="1018535"/>
                </a:lnTo>
                <a:lnTo>
                  <a:pt x="19709" y="1062064"/>
                </a:lnTo>
                <a:lnTo>
                  <a:pt x="30541" y="1104829"/>
                </a:lnTo>
                <a:lnTo>
                  <a:pt x="43614" y="1146775"/>
                </a:lnTo>
                <a:lnTo>
                  <a:pt x="58865" y="1187846"/>
                </a:lnTo>
                <a:lnTo>
                  <a:pt x="76235" y="1227986"/>
                </a:lnTo>
                <a:lnTo>
                  <a:pt x="95662" y="1267141"/>
                </a:lnTo>
                <a:lnTo>
                  <a:pt x="117085" y="1305254"/>
                </a:lnTo>
                <a:lnTo>
                  <a:pt x="140444" y="1342270"/>
                </a:lnTo>
                <a:lnTo>
                  <a:pt x="165676" y="1378133"/>
                </a:lnTo>
                <a:lnTo>
                  <a:pt x="192722" y="1412788"/>
                </a:lnTo>
                <a:lnTo>
                  <a:pt x="221521" y="1446180"/>
                </a:lnTo>
                <a:lnTo>
                  <a:pt x="252010" y="1478252"/>
                </a:lnTo>
                <a:lnTo>
                  <a:pt x="284130" y="1508950"/>
                </a:lnTo>
                <a:lnTo>
                  <a:pt x="317820" y="1538217"/>
                </a:lnTo>
                <a:lnTo>
                  <a:pt x="353017" y="1565999"/>
                </a:lnTo>
                <a:lnTo>
                  <a:pt x="389663" y="1592240"/>
                </a:lnTo>
                <a:lnTo>
                  <a:pt x="427694" y="1616883"/>
                </a:lnTo>
                <a:lnTo>
                  <a:pt x="467052" y="1639874"/>
                </a:lnTo>
                <a:lnTo>
                  <a:pt x="507673" y="1661158"/>
                </a:lnTo>
                <a:lnTo>
                  <a:pt x="549499" y="1680678"/>
                </a:lnTo>
                <a:lnTo>
                  <a:pt x="592466" y="1698378"/>
                </a:lnTo>
                <a:lnTo>
                  <a:pt x="636516" y="1714205"/>
                </a:lnTo>
                <a:lnTo>
                  <a:pt x="681586" y="1728101"/>
                </a:lnTo>
                <a:lnTo>
                  <a:pt x="727616" y="1740012"/>
                </a:lnTo>
                <a:lnTo>
                  <a:pt x="774544" y="1749882"/>
                </a:lnTo>
                <a:lnTo>
                  <a:pt x="822310" y="1757655"/>
                </a:lnTo>
                <a:lnTo>
                  <a:pt x="870853" y="1763276"/>
                </a:lnTo>
                <a:lnTo>
                  <a:pt x="920112" y="1766689"/>
                </a:lnTo>
                <a:lnTo>
                  <a:pt x="970026" y="1767839"/>
                </a:lnTo>
                <a:lnTo>
                  <a:pt x="1019939" y="1766689"/>
                </a:lnTo>
                <a:lnTo>
                  <a:pt x="1069198" y="1763276"/>
                </a:lnTo>
                <a:lnTo>
                  <a:pt x="1117741" y="1757655"/>
                </a:lnTo>
                <a:lnTo>
                  <a:pt x="1165507" y="1749882"/>
                </a:lnTo>
                <a:lnTo>
                  <a:pt x="1212435" y="1740012"/>
                </a:lnTo>
                <a:lnTo>
                  <a:pt x="1258465" y="1728101"/>
                </a:lnTo>
                <a:lnTo>
                  <a:pt x="1303535" y="1714205"/>
                </a:lnTo>
                <a:lnTo>
                  <a:pt x="1347585" y="1698378"/>
                </a:lnTo>
                <a:lnTo>
                  <a:pt x="1390552" y="1680678"/>
                </a:lnTo>
                <a:lnTo>
                  <a:pt x="1432378" y="1661158"/>
                </a:lnTo>
                <a:lnTo>
                  <a:pt x="1472999" y="1639874"/>
                </a:lnTo>
                <a:lnTo>
                  <a:pt x="1512357" y="1616883"/>
                </a:lnTo>
                <a:lnTo>
                  <a:pt x="1550388" y="1592240"/>
                </a:lnTo>
                <a:lnTo>
                  <a:pt x="1587034" y="1565999"/>
                </a:lnTo>
                <a:lnTo>
                  <a:pt x="1622231" y="1538217"/>
                </a:lnTo>
                <a:lnTo>
                  <a:pt x="1655921" y="1508950"/>
                </a:lnTo>
                <a:lnTo>
                  <a:pt x="1688041" y="1478252"/>
                </a:lnTo>
                <a:lnTo>
                  <a:pt x="1718530" y="1446180"/>
                </a:lnTo>
                <a:lnTo>
                  <a:pt x="1747329" y="1412788"/>
                </a:lnTo>
                <a:lnTo>
                  <a:pt x="1774375" y="1378133"/>
                </a:lnTo>
                <a:lnTo>
                  <a:pt x="1799607" y="1342270"/>
                </a:lnTo>
                <a:lnTo>
                  <a:pt x="1822966" y="1305254"/>
                </a:lnTo>
                <a:lnTo>
                  <a:pt x="1844389" y="1267141"/>
                </a:lnTo>
                <a:lnTo>
                  <a:pt x="1863816" y="1227986"/>
                </a:lnTo>
                <a:lnTo>
                  <a:pt x="1881186" y="1187846"/>
                </a:lnTo>
                <a:lnTo>
                  <a:pt x="1896437" y="1146775"/>
                </a:lnTo>
                <a:lnTo>
                  <a:pt x="1909510" y="1104829"/>
                </a:lnTo>
                <a:lnTo>
                  <a:pt x="1920342" y="1062064"/>
                </a:lnTo>
                <a:lnTo>
                  <a:pt x="1928874" y="1018535"/>
                </a:lnTo>
                <a:lnTo>
                  <a:pt x="1935043" y="974297"/>
                </a:lnTo>
                <a:lnTo>
                  <a:pt x="1938789" y="929407"/>
                </a:lnTo>
                <a:lnTo>
                  <a:pt x="1940052" y="883920"/>
                </a:lnTo>
                <a:lnTo>
                  <a:pt x="1938789" y="838432"/>
                </a:lnTo>
                <a:lnTo>
                  <a:pt x="1935043" y="793542"/>
                </a:lnTo>
                <a:lnTo>
                  <a:pt x="1928874" y="749304"/>
                </a:lnTo>
                <a:lnTo>
                  <a:pt x="1920342" y="705775"/>
                </a:lnTo>
                <a:lnTo>
                  <a:pt x="1909510" y="663010"/>
                </a:lnTo>
                <a:lnTo>
                  <a:pt x="1896437" y="621064"/>
                </a:lnTo>
                <a:lnTo>
                  <a:pt x="1881186" y="579993"/>
                </a:lnTo>
                <a:lnTo>
                  <a:pt x="1863816" y="539853"/>
                </a:lnTo>
                <a:lnTo>
                  <a:pt x="1844389" y="500698"/>
                </a:lnTo>
                <a:lnTo>
                  <a:pt x="1822966" y="462585"/>
                </a:lnTo>
                <a:lnTo>
                  <a:pt x="1799607" y="425569"/>
                </a:lnTo>
                <a:lnTo>
                  <a:pt x="1774375" y="389706"/>
                </a:lnTo>
                <a:lnTo>
                  <a:pt x="1747329" y="355051"/>
                </a:lnTo>
                <a:lnTo>
                  <a:pt x="1718530" y="321659"/>
                </a:lnTo>
                <a:lnTo>
                  <a:pt x="1688041" y="289587"/>
                </a:lnTo>
                <a:lnTo>
                  <a:pt x="1655921" y="258889"/>
                </a:lnTo>
                <a:lnTo>
                  <a:pt x="1622231" y="229622"/>
                </a:lnTo>
                <a:lnTo>
                  <a:pt x="1587034" y="201840"/>
                </a:lnTo>
                <a:lnTo>
                  <a:pt x="1550388" y="175599"/>
                </a:lnTo>
                <a:lnTo>
                  <a:pt x="1512357" y="150956"/>
                </a:lnTo>
                <a:lnTo>
                  <a:pt x="1472999" y="127965"/>
                </a:lnTo>
                <a:lnTo>
                  <a:pt x="1432378" y="106681"/>
                </a:lnTo>
                <a:lnTo>
                  <a:pt x="1390552" y="87161"/>
                </a:lnTo>
                <a:lnTo>
                  <a:pt x="1347585" y="69461"/>
                </a:lnTo>
                <a:lnTo>
                  <a:pt x="1303535" y="53634"/>
                </a:lnTo>
                <a:lnTo>
                  <a:pt x="1258465" y="39738"/>
                </a:lnTo>
                <a:lnTo>
                  <a:pt x="1212435" y="27827"/>
                </a:lnTo>
                <a:lnTo>
                  <a:pt x="1165507" y="17957"/>
                </a:lnTo>
                <a:lnTo>
                  <a:pt x="1117741" y="10184"/>
                </a:lnTo>
                <a:lnTo>
                  <a:pt x="1069198" y="4563"/>
                </a:lnTo>
                <a:lnTo>
                  <a:pt x="1019939" y="1150"/>
                </a:lnTo>
                <a:lnTo>
                  <a:pt x="970026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7" name="object 12"/>
          <p:cNvSpPr txBox="1"/>
          <p:nvPr/>
        </p:nvSpPr>
        <p:spPr>
          <a:xfrm>
            <a:off x="2829673" y="2626615"/>
            <a:ext cx="1034415" cy="10007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-1270" algn="ctr">
              <a:spcBef>
                <a:spcPts val="95"/>
              </a:spcBef>
            </a:pPr>
            <a:r>
              <a:rPr sz="1600" b="1" kern="0" spc="-10" dirty="0">
                <a:solidFill>
                  <a:srgbClr val="7E7E7E"/>
                </a:solidFill>
                <a:cs typeface="Calibri"/>
              </a:rPr>
              <a:t>ÚNICA CAMPANYA </a:t>
            </a:r>
            <a:r>
              <a:rPr sz="1600" kern="0" dirty="0">
                <a:solidFill>
                  <a:srgbClr val="7E7E7E"/>
                </a:solidFill>
                <a:cs typeface="Calibri"/>
              </a:rPr>
              <a:t>PER</a:t>
            </a:r>
            <a:r>
              <a:rPr sz="1600" kern="0" spc="-50" dirty="0">
                <a:solidFill>
                  <a:srgbClr val="7E7E7E"/>
                </a:solidFill>
                <a:cs typeface="Calibri"/>
              </a:rPr>
              <a:t> </a:t>
            </a:r>
            <a:r>
              <a:rPr sz="1600" kern="0" spc="-10" dirty="0">
                <a:solidFill>
                  <a:srgbClr val="7E7E7E"/>
                </a:solidFill>
                <a:cs typeface="Calibri"/>
              </a:rPr>
              <a:t>FASES</a:t>
            </a:r>
            <a:r>
              <a:rPr sz="1600" kern="0" spc="-40" dirty="0">
                <a:solidFill>
                  <a:srgbClr val="7E7E7E"/>
                </a:solidFill>
                <a:cs typeface="Calibri"/>
              </a:rPr>
              <a:t> </a:t>
            </a:r>
            <a:r>
              <a:rPr sz="1600" kern="0" spc="-50" dirty="0">
                <a:solidFill>
                  <a:srgbClr val="7E7E7E"/>
                </a:solidFill>
                <a:cs typeface="Calibri"/>
              </a:rPr>
              <a:t>i </a:t>
            </a:r>
            <a:r>
              <a:rPr sz="1600" kern="0" spc="-10" dirty="0">
                <a:solidFill>
                  <a:srgbClr val="7E7E7E"/>
                </a:solidFill>
                <a:cs typeface="Calibri"/>
              </a:rPr>
              <a:t>DECLINABLE</a:t>
            </a:r>
            <a:endParaRPr sz="1600" kern="0">
              <a:solidFill>
                <a:sysClr val="windowText" lastClr="000000"/>
              </a:solidFill>
              <a:cs typeface="Calibri"/>
            </a:endParaRPr>
          </a:p>
        </p:txBody>
      </p:sp>
      <p:sp>
        <p:nvSpPr>
          <p:cNvPr id="28" name="object 13"/>
          <p:cNvSpPr/>
          <p:nvPr/>
        </p:nvSpPr>
        <p:spPr>
          <a:xfrm>
            <a:off x="2310752" y="4130421"/>
            <a:ext cx="1940560" cy="1769745"/>
          </a:xfrm>
          <a:custGeom>
            <a:avLst/>
            <a:gdLst/>
            <a:ahLst/>
            <a:cxnLst/>
            <a:rect l="l" t="t" r="r" b="b"/>
            <a:pathLst>
              <a:path w="1940560" h="1769745">
                <a:moveTo>
                  <a:pt x="970026" y="0"/>
                </a:moveTo>
                <a:lnTo>
                  <a:pt x="920112" y="1151"/>
                </a:lnTo>
                <a:lnTo>
                  <a:pt x="870853" y="4567"/>
                </a:lnTo>
                <a:lnTo>
                  <a:pt x="822310" y="10194"/>
                </a:lnTo>
                <a:lnTo>
                  <a:pt x="774544" y="17974"/>
                </a:lnTo>
                <a:lnTo>
                  <a:pt x="727616" y="27853"/>
                </a:lnTo>
                <a:lnTo>
                  <a:pt x="681586" y="39775"/>
                </a:lnTo>
                <a:lnTo>
                  <a:pt x="636516" y="53685"/>
                </a:lnTo>
                <a:lnTo>
                  <a:pt x="592466" y="69526"/>
                </a:lnTo>
                <a:lnTo>
                  <a:pt x="549499" y="87243"/>
                </a:lnTo>
                <a:lnTo>
                  <a:pt x="507673" y="106781"/>
                </a:lnTo>
                <a:lnTo>
                  <a:pt x="467052" y="128084"/>
                </a:lnTo>
                <a:lnTo>
                  <a:pt x="427694" y="151097"/>
                </a:lnTo>
                <a:lnTo>
                  <a:pt x="389663" y="175763"/>
                </a:lnTo>
                <a:lnTo>
                  <a:pt x="353017" y="202027"/>
                </a:lnTo>
                <a:lnTo>
                  <a:pt x="317820" y="229833"/>
                </a:lnTo>
                <a:lnTo>
                  <a:pt x="284130" y="259127"/>
                </a:lnTo>
                <a:lnTo>
                  <a:pt x="252010" y="289852"/>
                </a:lnTo>
                <a:lnTo>
                  <a:pt x="221521" y="321953"/>
                </a:lnTo>
                <a:lnTo>
                  <a:pt x="192722" y="355374"/>
                </a:lnTo>
                <a:lnTo>
                  <a:pt x="165676" y="390059"/>
                </a:lnTo>
                <a:lnTo>
                  <a:pt x="140444" y="425954"/>
                </a:lnTo>
                <a:lnTo>
                  <a:pt x="117085" y="463002"/>
                </a:lnTo>
                <a:lnTo>
                  <a:pt x="95662" y="501147"/>
                </a:lnTo>
                <a:lnTo>
                  <a:pt x="76235" y="540335"/>
                </a:lnTo>
                <a:lnTo>
                  <a:pt x="58865" y="580509"/>
                </a:lnTo>
                <a:lnTo>
                  <a:pt x="43614" y="621614"/>
                </a:lnTo>
                <a:lnTo>
                  <a:pt x="30541" y="663595"/>
                </a:lnTo>
                <a:lnTo>
                  <a:pt x="19709" y="706395"/>
                </a:lnTo>
                <a:lnTo>
                  <a:pt x="11177" y="749959"/>
                </a:lnTo>
                <a:lnTo>
                  <a:pt x="5008" y="794232"/>
                </a:lnTo>
                <a:lnTo>
                  <a:pt x="1262" y="839158"/>
                </a:lnTo>
                <a:lnTo>
                  <a:pt x="0" y="884682"/>
                </a:lnTo>
                <a:lnTo>
                  <a:pt x="1262" y="930205"/>
                </a:lnTo>
                <a:lnTo>
                  <a:pt x="5008" y="975131"/>
                </a:lnTo>
                <a:lnTo>
                  <a:pt x="11177" y="1019404"/>
                </a:lnTo>
                <a:lnTo>
                  <a:pt x="19709" y="1062968"/>
                </a:lnTo>
                <a:lnTo>
                  <a:pt x="30541" y="1105768"/>
                </a:lnTo>
                <a:lnTo>
                  <a:pt x="43614" y="1147749"/>
                </a:lnTo>
                <a:lnTo>
                  <a:pt x="58865" y="1188854"/>
                </a:lnTo>
                <a:lnTo>
                  <a:pt x="76235" y="1229028"/>
                </a:lnTo>
                <a:lnTo>
                  <a:pt x="95662" y="1268216"/>
                </a:lnTo>
                <a:lnTo>
                  <a:pt x="117085" y="1306361"/>
                </a:lnTo>
                <a:lnTo>
                  <a:pt x="140444" y="1343409"/>
                </a:lnTo>
                <a:lnTo>
                  <a:pt x="165676" y="1379304"/>
                </a:lnTo>
                <a:lnTo>
                  <a:pt x="192722" y="1413989"/>
                </a:lnTo>
                <a:lnTo>
                  <a:pt x="221521" y="1447410"/>
                </a:lnTo>
                <a:lnTo>
                  <a:pt x="252010" y="1479511"/>
                </a:lnTo>
                <a:lnTo>
                  <a:pt x="284130" y="1510236"/>
                </a:lnTo>
                <a:lnTo>
                  <a:pt x="317820" y="1539530"/>
                </a:lnTo>
                <a:lnTo>
                  <a:pt x="353017" y="1567336"/>
                </a:lnTo>
                <a:lnTo>
                  <a:pt x="389663" y="1593600"/>
                </a:lnTo>
                <a:lnTo>
                  <a:pt x="427694" y="1618266"/>
                </a:lnTo>
                <a:lnTo>
                  <a:pt x="467052" y="1641279"/>
                </a:lnTo>
                <a:lnTo>
                  <a:pt x="507673" y="1662582"/>
                </a:lnTo>
                <a:lnTo>
                  <a:pt x="549499" y="1682120"/>
                </a:lnTo>
                <a:lnTo>
                  <a:pt x="592466" y="1699837"/>
                </a:lnTo>
                <a:lnTo>
                  <a:pt x="636516" y="1715678"/>
                </a:lnTo>
                <a:lnTo>
                  <a:pt x="681586" y="1729588"/>
                </a:lnTo>
                <a:lnTo>
                  <a:pt x="727616" y="1741510"/>
                </a:lnTo>
                <a:lnTo>
                  <a:pt x="774544" y="1751389"/>
                </a:lnTo>
                <a:lnTo>
                  <a:pt x="822310" y="1759169"/>
                </a:lnTo>
                <a:lnTo>
                  <a:pt x="870853" y="1764796"/>
                </a:lnTo>
                <a:lnTo>
                  <a:pt x="920112" y="1768212"/>
                </a:lnTo>
                <a:lnTo>
                  <a:pt x="970026" y="1769364"/>
                </a:lnTo>
                <a:lnTo>
                  <a:pt x="1019939" y="1768212"/>
                </a:lnTo>
                <a:lnTo>
                  <a:pt x="1069198" y="1764796"/>
                </a:lnTo>
                <a:lnTo>
                  <a:pt x="1117741" y="1759169"/>
                </a:lnTo>
                <a:lnTo>
                  <a:pt x="1165507" y="1751389"/>
                </a:lnTo>
                <a:lnTo>
                  <a:pt x="1212435" y="1741510"/>
                </a:lnTo>
                <a:lnTo>
                  <a:pt x="1258465" y="1729588"/>
                </a:lnTo>
                <a:lnTo>
                  <a:pt x="1303535" y="1715678"/>
                </a:lnTo>
                <a:lnTo>
                  <a:pt x="1347585" y="1699837"/>
                </a:lnTo>
                <a:lnTo>
                  <a:pt x="1390552" y="1682120"/>
                </a:lnTo>
                <a:lnTo>
                  <a:pt x="1432378" y="1662582"/>
                </a:lnTo>
                <a:lnTo>
                  <a:pt x="1472999" y="1641279"/>
                </a:lnTo>
                <a:lnTo>
                  <a:pt x="1512357" y="1618266"/>
                </a:lnTo>
                <a:lnTo>
                  <a:pt x="1550388" y="1593600"/>
                </a:lnTo>
                <a:lnTo>
                  <a:pt x="1587034" y="1567336"/>
                </a:lnTo>
                <a:lnTo>
                  <a:pt x="1622231" y="1539530"/>
                </a:lnTo>
                <a:lnTo>
                  <a:pt x="1655921" y="1510236"/>
                </a:lnTo>
                <a:lnTo>
                  <a:pt x="1688041" y="1479511"/>
                </a:lnTo>
                <a:lnTo>
                  <a:pt x="1718530" y="1447410"/>
                </a:lnTo>
                <a:lnTo>
                  <a:pt x="1747329" y="1413989"/>
                </a:lnTo>
                <a:lnTo>
                  <a:pt x="1774375" y="1379304"/>
                </a:lnTo>
                <a:lnTo>
                  <a:pt x="1799607" y="1343409"/>
                </a:lnTo>
                <a:lnTo>
                  <a:pt x="1822966" y="1306361"/>
                </a:lnTo>
                <a:lnTo>
                  <a:pt x="1844389" y="1268216"/>
                </a:lnTo>
                <a:lnTo>
                  <a:pt x="1863816" y="1229028"/>
                </a:lnTo>
                <a:lnTo>
                  <a:pt x="1881186" y="1188854"/>
                </a:lnTo>
                <a:lnTo>
                  <a:pt x="1896437" y="1147749"/>
                </a:lnTo>
                <a:lnTo>
                  <a:pt x="1909510" y="1105768"/>
                </a:lnTo>
                <a:lnTo>
                  <a:pt x="1920342" y="1062968"/>
                </a:lnTo>
                <a:lnTo>
                  <a:pt x="1928874" y="1019404"/>
                </a:lnTo>
                <a:lnTo>
                  <a:pt x="1935043" y="975131"/>
                </a:lnTo>
                <a:lnTo>
                  <a:pt x="1938789" y="930205"/>
                </a:lnTo>
                <a:lnTo>
                  <a:pt x="1940052" y="884682"/>
                </a:lnTo>
                <a:lnTo>
                  <a:pt x="1938789" y="839158"/>
                </a:lnTo>
                <a:lnTo>
                  <a:pt x="1935043" y="794232"/>
                </a:lnTo>
                <a:lnTo>
                  <a:pt x="1928874" y="749959"/>
                </a:lnTo>
                <a:lnTo>
                  <a:pt x="1920342" y="706395"/>
                </a:lnTo>
                <a:lnTo>
                  <a:pt x="1909510" y="663595"/>
                </a:lnTo>
                <a:lnTo>
                  <a:pt x="1896437" y="621614"/>
                </a:lnTo>
                <a:lnTo>
                  <a:pt x="1881186" y="580509"/>
                </a:lnTo>
                <a:lnTo>
                  <a:pt x="1863816" y="540335"/>
                </a:lnTo>
                <a:lnTo>
                  <a:pt x="1844389" y="501147"/>
                </a:lnTo>
                <a:lnTo>
                  <a:pt x="1822966" y="463002"/>
                </a:lnTo>
                <a:lnTo>
                  <a:pt x="1799607" y="425954"/>
                </a:lnTo>
                <a:lnTo>
                  <a:pt x="1774375" y="390059"/>
                </a:lnTo>
                <a:lnTo>
                  <a:pt x="1747329" y="355374"/>
                </a:lnTo>
                <a:lnTo>
                  <a:pt x="1718530" y="321953"/>
                </a:lnTo>
                <a:lnTo>
                  <a:pt x="1688041" y="289852"/>
                </a:lnTo>
                <a:lnTo>
                  <a:pt x="1655921" y="259127"/>
                </a:lnTo>
                <a:lnTo>
                  <a:pt x="1622231" y="229833"/>
                </a:lnTo>
                <a:lnTo>
                  <a:pt x="1587034" y="202027"/>
                </a:lnTo>
                <a:lnTo>
                  <a:pt x="1550388" y="175763"/>
                </a:lnTo>
                <a:lnTo>
                  <a:pt x="1512357" y="151097"/>
                </a:lnTo>
                <a:lnTo>
                  <a:pt x="1472999" y="128084"/>
                </a:lnTo>
                <a:lnTo>
                  <a:pt x="1432378" y="106781"/>
                </a:lnTo>
                <a:lnTo>
                  <a:pt x="1390552" y="87243"/>
                </a:lnTo>
                <a:lnTo>
                  <a:pt x="1347585" y="69526"/>
                </a:lnTo>
                <a:lnTo>
                  <a:pt x="1303535" y="53685"/>
                </a:lnTo>
                <a:lnTo>
                  <a:pt x="1258465" y="39775"/>
                </a:lnTo>
                <a:lnTo>
                  <a:pt x="1212435" y="27853"/>
                </a:lnTo>
                <a:lnTo>
                  <a:pt x="1165507" y="17974"/>
                </a:lnTo>
                <a:lnTo>
                  <a:pt x="1117741" y="10194"/>
                </a:lnTo>
                <a:lnTo>
                  <a:pt x="1069198" y="4567"/>
                </a:lnTo>
                <a:lnTo>
                  <a:pt x="1019939" y="1151"/>
                </a:lnTo>
                <a:lnTo>
                  <a:pt x="970026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9" name="object 14"/>
          <p:cNvSpPr txBox="1"/>
          <p:nvPr/>
        </p:nvSpPr>
        <p:spPr>
          <a:xfrm>
            <a:off x="2796146" y="4503294"/>
            <a:ext cx="970280" cy="10007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spcBef>
                <a:spcPts val="95"/>
              </a:spcBef>
            </a:pPr>
            <a:r>
              <a:rPr sz="1600" b="1" kern="0" spc="-10" dirty="0">
                <a:solidFill>
                  <a:srgbClr val="7E7E7E"/>
                </a:solidFill>
                <a:cs typeface="Calibri"/>
              </a:rPr>
              <a:t>OBJECTIUS </a:t>
            </a:r>
            <a:r>
              <a:rPr sz="1600" b="1" kern="0" dirty="0">
                <a:solidFill>
                  <a:srgbClr val="7E7E7E"/>
                </a:solidFill>
                <a:cs typeface="Calibri"/>
              </a:rPr>
              <a:t>REPTES</a:t>
            </a:r>
            <a:r>
              <a:rPr sz="1600" b="1" kern="0" spc="-55" dirty="0">
                <a:solidFill>
                  <a:srgbClr val="7E7E7E"/>
                </a:solidFill>
                <a:cs typeface="Calibri"/>
              </a:rPr>
              <a:t> </a:t>
            </a:r>
            <a:r>
              <a:rPr sz="1600" b="1" kern="0" spc="-50" dirty="0">
                <a:solidFill>
                  <a:srgbClr val="7E7E7E"/>
                </a:solidFill>
                <a:cs typeface="Calibri"/>
              </a:rPr>
              <a:t>I </a:t>
            </a:r>
            <a:r>
              <a:rPr sz="1600" b="1" kern="0" spc="-40" dirty="0">
                <a:solidFill>
                  <a:srgbClr val="7E7E7E"/>
                </a:solidFill>
                <a:cs typeface="Calibri"/>
              </a:rPr>
              <a:t>MISSATGES </a:t>
            </a:r>
            <a:r>
              <a:rPr sz="1600" b="1" kern="0" spc="-10" dirty="0">
                <a:solidFill>
                  <a:srgbClr val="7E7E7E"/>
                </a:solidFill>
                <a:cs typeface="Calibri"/>
              </a:rPr>
              <a:t>CLARS</a:t>
            </a:r>
            <a:endParaRPr sz="1600" kern="0">
              <a:solidFill>
                <a:sysClr val="windowText" lastClr="000000"/>
              </a:solidFill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7047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464431" y="693735"/>
            <a:ext cx="73258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a-ES" sz="3200" b="1" dirty="0" smtClean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Estratègia de comunicació ZBE Barcelona</a:t>
            </a:r>
            <a:endParaRPr lang="ca-ES" sz="3200" b="1" dirty="0">
              <a:solidFill>
                <a:srgbClr val="0084F2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6" name="Rectángulo 15"/>
          <p:cNvSpPr/>
          <p:nvPr/>
        </p:nvSpPr>
        <p:spPr>
          <a:xfrm>
            <a:off x="464430" y="1572277"/>
            <a:ext cx="9791193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160"/>
              </a:lnSpc>
            </a:pPr>
            <a:r>
              <a:rPr lang="ca-ES" sz="2400" b="1" dirty="0" smtClean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Estratègia 360 graus</a:t>
            </a:r>
          </a:p>
          <a:p>
            <a:pPr>
              <a:lnSpc>
                <a:spcPts val="2160"/>
              </a:lnSpc>
            </a:pPr>
            <a:endParaRPr lang="ca-ES" sz="2400" dirty="0" smtClean="0">
              <a:solidFill>
                <a:srgbClr val="4CBCC7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ts val="2160"/>
              </a:lnSpc>
            </a:pPr>
            <a:r>
              <a:rPr lang="ca-ES" sz="2400" dirty="0" smtClean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Primera fase </a:t>
            </a:r>
          </a:p>
        </p:txBody>
      </p:sp>
      <p:grpSp>
        <p:nvGrpSpPr>
          <p:cNvPr id="33" name="object 7"/>
          <p:cNvGrpSpPr/>
          <p:nvPr/>
        </p:nvGrpSpPr>
        <p:grpSpPr>
          <a:xfrm>
            <a:off x="3885793" y="2174727"/>
            <a:ext cx="3077210" cy="4468495"/>
            <a:chOff x="7879053" y="979919"/>
            <a:chExt cx="3077210" cy="4468495"/>
          </a:xfrm>
          <a:effectLst/>
        </p:grpSpPr>
        <p:pic>
          <p:nvPicPr>
            <p:cNvPr id="34" name="object 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879053" y="979919"/>
              <a:ext cx="3077009" cy="4468392"/>
            </a:xfrm>
            <a:prstGeom prst="rect">
              <a:avLst/>
            </a:prstGeom>
          </p:spPr>
        </p:pic>
        <p:pic>
          <p:nvPicPr>
            <p:cNvPr id="35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886699" y="987552"/>
              <a:ext cx="3011424" cy="4402836"/>
            </a:xfrm>
            <a:prstGeom prst="rect">
              <a:avLst/>
            </a:prstGeom>
          </p:spPr>
        </p:pic>
      </p:grpSp>
      <p:pic>
        <p:nvPicPr>
          <p:cNvPr id="38" name="Imagen 3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41" r="31994"/>
          <a:stretch/>
        </p:blipFill>
        <p:spPr>
          <a:xfrm>
            <a:off x="7017744" y="2174727"/>
            <a:ext cx="3342289" cy="4395203"/>
          </a:xfrm>
          <a:prstGeom prst="rect">
            <a:avLst/>
          </a:prstGeom>
        </p:spPr>
      </p:pic>
      <p:sp>
        <p:nvSpPr>
          <p:cNvPr id="39" name="object 14"/>
          <p:cNvSpPr txBox="1"/>
          <p:nvPr/>
        </p:nvSpPr>
        <p:spPr>
          <a:xfrm>
            <a:off x="464431" y="2799239"/>
            <a:ext cx="3095651" cy="84382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6350" algn="r">
              <a:lnSpc>
                <a:spcPct val="100000"/>
              </a:lnSpc>
            </a:pPr>
            <a:r>
              <a:rPr lang="es-ES" sz="1800" b="1" dirty="0" smtClean="0">
                <a:solidFill>
                  <a:srgbClr val="333333"/>
                </a:solidFill>
                <a:latin typeface="Calibri"/>
                <a:cs typeface="Calibri"/>
              </a:rPr>
              <a:t>2016 </a:t>
            </a:r>
          </a:p>
          <a:p>
            <a:pPr marR="6350" algn="r">
              <a:lnSpc>
                <a:spcPct val="100000"/>
              </a:lnSpc>
            </a:pPr>
            <a:r>
              <a:rPr lang="es-ES" sz="1800" b="1" dirty="0" smtClean="0">
                <a:solidFill>
                  <a:srgbClr val="333333"/>
                </a:solidFill>
                <a:latin typeface="Calibri"/>
                <a:cs typeface="Calibri"/>
              </a:rPr>
              <a:t>SENSIBILITZACIÓ </a:t>
            </a:r>
          </a:p>
          <a:p>
            <a:pPr marR="6350" algn="r">
              <a:lnSpc>
                <a:spcPct val="100000"/>
              </a:lnSpc>
            </a:pPr>
            <a:r>
              <a:rPr lang="es-ES" b="1" dirty="0" smtClean="0">
                <a:solidFill>
                  <a:srgbClr val="333333"/>
                </a:solidFill>
                <a:latin typeface="Calibri"/>
                <a:cs typeface="Calibri"/>
              </a:rPr>
              <a:t>PRESENTACIÓ DEL PROBLEMA</a:t>
            </a:r>
            <a:endParaRPr lang="es-ES" sz="1800" b="1" dirty="0" smtClean="0">
              <a:solidFill>
                <a:srgbClr val="333333"/>
              </a:solidFill>
              <a:latin typeface="Calibri"/>
              <a:cs typeface="Calibri"/>
            </a:endParaRPr>
          </a:p>
        </p:txBody>
      </p:sp>
      <p:sp>
        <p:nvSpPr>
          <p:cNvPr id="40" name="object 15"/>
          <p:cNvSpPr txBox="1"/>
          <p:nvPr/>
        </p:nvSpPr>
        <p:spPr>
          <a:xfrm>
            <a:off x="647701" y="4171094"/>
            <a:ext cx="2912382" cy="139781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6350">
              <a:lnSpc>
                <a:spcPct val="100000"/>
              </a:lnSpc>
            </a:pPr>
            <a:r>
              <a:rPr lang="ca-ES" dirty="0" smtClean="0">
                <a:solidFill>
                  <a:srgbClr val="333333"/>
                </a:solidFill>
                <a:cs typeface="Calibri"/>
              </a:rPr>
              <a:t>Objectius: </a:t>
            </a:r>
          </a:p>
          <a:p>
            <a:pPr marL="342900" marR="6350" indent="-342900">
              <a:lnSpc>
                <a:spcPct val="100000"/>
              </a:lnSpc>
              <a:buFont typeface="+mj-lt"/>
              <a:buAutoNum type="arabicPeriod"/>
            </a:pPr>
            <a:r>
              <a:rPr lang="ca-ES" dirty="0" smtClean="0">
                <a:solidFill>
                  <a:srgbClr val="333333"/>
                </a:solidFill>
                <a:cs typeface="Calibri"/>
              </a:rPr>
              <a:t>lluitar contra la contaminació atmosfèrica.</a:t>
            </a:r>
          </a:p>
          <a:p>
            <a:pPr marL="342900" marR="6350" indent="-342900">
              <a:lnSpc>
                <a:spcPct val="100000"/>
              </a:lnSpc>
              <a:buFont typeface="+mj-lt"/>
              <a:buAutoNum type="arabicPeriod"/>
            </a:pPr>
            <a:r>
              <a:rPr lang="ca-ES" dirty="0" smtClean="0">
                <a:solidFill>
                  <a:srgbClr val="333333"/>
                </a:solidFill>
                <a:cs typeface="Calibri"/>
              </a:rPr>
              <a:t>Reduir nombre cotxes</a:t>
            </a:r>
          </a:p>
          <a:p>
            <a:pPr marR="6350">
              <a:lnSpc>
                <a:spcPct val="100000"/>
              </a:lnSpc>
            </a:pPr>
            <a:r>
              <a:rPr lang="ca-ES" dirty="0" smtClean="0">
                <a:solidFill>
                  <a:srgbClr val="333333"/>
                </a:solidFill>
                <a:cs typeface="Calibri"/>
              </a:rPr>
              <a:t>en circulació.</a:t>
            </a:r>
            <a:endParaRPr lang="ca-ES" dirty="0">
              <a:solidFill>
                <a:srgbClr val="333333"/>
              </a:solidFill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87513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464431" y="693735"/>
            <a:ext cx="73258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a-ES" sz="3200" b="1" dirty="0" smtClean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Estratègia de comunicació ZBE Barcelona</a:t>
            </a:r>
            <a:endParaRPr lang="ca-ES" sz="3200" b="1" dirty="0">
              <a:solidFill>
                <a:srgbClr val="0084F2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6" name="Rectángulo 15"/>
          <p:cNvSpPr/>
          <p:nvPr/>
        </p:nvSpPr>
        <p:spPr>
          <a:xfrm>
            <a:off x="464430" y="1572277"/>
            <a:ext cx="9791193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160"/>
              </a:lnSpc>
            </a:pPr>
            <a:r>
              <a:rPr lang="ca-ES" sz="2400" b="1" dirty="0" smtClean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Estratègia 360 graus</a:t>
            </a:r>
          </a:p>
          <a:p>
            <a:pPr>
              <a:lnSpc>
                <a:spcPts val="2160"/>
              </a:lnSpc>
            </a:pPr>
            <a:endParaRPr lang="ca-ES" sz="2400" dirty="0" smtClean="0">
              <a:solidFill>
                <a:srgbClr val="4CBCC7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ts val="2160"/>
              </a:lnSpc>
            </a:pPr>
            <a:r>
              <a:rPr lang="ca-ES" sz="2400" dirty="0" smtClean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Primera fase </a:t>
            </a:r>
          </a:p>
        </p:txBody>
      </p:sp>
      <p:sp>
        <p:nvSpPr>
          <p:cNvPr id="37" name="object 15"/>
          <p:cNvSpPr txBox="1"/>
          <p:nvPr/>
        </p:nvSpPr>
        <p:spPr>
          <a:xfrm>
            <a:off x="1081677" y="4171094"/>
            <a:ext cx="2478405" cy="139781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54990" marR="5080" indent="-48895" algn="r">
              <a:lnSpc>
                <a:spcPct val="100000"/>
              </a:lnSpc>
              <a:spcBef>
                <a:spcPts val="100"/>
              </a:spcBef>
            </a:pPr>
            <a:r>
              <a:rPr lang="ca-ES" dirty="0" smtClean="0">
                <a:solidFill>
                  <a:srgbClr val="333333"/>
                </a:solidFill>
                <a:cs typeface="Calibri"/>
              </a:rPr>
              <a:t>Missatge</a:t>
            </a:r>
            <a:r>
              <a:rPr lang="ca-ES" spc="-75" dirty="0" smtClean="0">
                <a:solidFill>
                  <a:srgbClr val="333333"/>
                </a:solidFill>
                <a:cs typeface="Calibri"/>
              </a:rPr>
              <a:t> </a:t>
            </a:r>
            <a:r>
              <a:rPr lang="ca-ES" dirty="0" smtClean="0">
                <a:solidFill>
                  <a:srgbClr val="333333"/>
                </a:solidFill>
                <a:cs typeface="Calibri"/>
              </a:rPr>
              <a:t>central</a:t>
            </a:r>
            <a:r>
              <a:rPr lang="ca-ES" spc="-65" dirty="0" smtClean="0">
                <a:solidFill>
                  <a:srgbClr val="333333"/>
                </a:solidFill>
                <a:cs typeface="Calibri"/>
              </a:rPr>
              <a:t> </a:t>
            </a:r>
            <a:r>
              <a:rPr lang="ca-ES" spc="-50" dirty="0" smtClean="0">
                <a:solidFill>
                  <a:srgbClr val="333333"/>
                </a:solidFill>
                <a:cs typeface="Calibri"/>
              </a:rPr>
              <a:t>i </a:t>
            </a:r>
            <a:r>
              <a:rPr lang="ca-ES" spc="-10" dirty="0" smtClean="0">
                <a:solidFill>
                  <a:srgbClr val="333333"/>
                </a:solidFill>
                <a:cs typeface="Calibri"/>
              </a:rPr>
              <a:t>transversal</a:t>
            </a:r>
            <a:r>
              <a:rPr lang="ca-ES" spc="-55" dirty="0" smtClean="0">
                <a:solidFill>
                  <a:srgbClr val="333333"/>
                </a:solidFill>
                <a:cs typeface="Calibri"/>
              </a:rPr>
              <a:t> </a:t>
            </a:r>
            <a:r>
              <a:rPr lang="ca-ES" spc="-20" dirty="0" smtClean="0">
                <a:solidFill>
                  <a:srgbClr val="333333"/>
                </a:solidFill>
                <a:cs typeface="Calibri"/>
              </a:rPr>
              <a:t>AMB: </a:t>
            </a:r>
            <a:r>
              <a:rPr lang="ca-ES" b="1" i="1" dirty="0" smtClean="0">
                <a:solidFill>
                  <a:srgbClr val="333333"/>
                </a:solidFill>
                <a:cs typeface="Calibri"/>
              </a:rPr>
              <a:t>Canviar</a:t>
            </a:r>
            <a:r>
              <a:rPr lang="ca-ES" b="1" i="1" spc="-65" dirty="0" smtClean="0">
                <a:solidFill>
                  <a:srgbClr val="333333"/>
                </a:solidFill>
                <a:cs typeface="Calibri"/>
              </a:rPr>
              <a:t> </a:t>
            </a:r>
            <a:r>
              <a:rPr lang="ca-ES" b="1" i="1" spc="-10" dirty="0" smtClean="0">
                <a:solidFill>
                  <a:srgbClr val="333333"/>
                </a:solidFill>
                <a:cs typeface="Calibri"/>
              </a:rPr>
              <a:t>d’hàbits </a:t>
            </a:r>
            <a:r>
              <a:rPr lang="ca-ES" b="1" i="1" dirty="0" smtClean="0">
                <a:solidFill>
                  <a:srgbClr val="333333"/>
                </a:solidFill>
                <a:cs typeface="Calibri"/>
              </a:rPr>
              <a:t>és</a:t>
            </a:r>
            <a:r>
              <a:rPr lang="ca-ES" b="1" i="1" spc="-30" dirty="0" smtClean="0">
                <a:solidFill>
                  <a:srgbClr val="333333"/>
                </a:solidFill>
                <a:cs typeface="Calibri"/>
              </a:rPr>
              <a:t> </a:t>
            </a:r>
            <a:r>
              <a:rPr lang="ca-ES" b="1" i="1" dirty="0" smtClean="0">
                <a:solidFill>
                  <a:srgbClr val="333333"/>
                </a:solidFill>
                <a:cs typeface="Calibri"/>
              </a:rPr>
              <a:t>tant</a:t>
            </a:r>
            <a:r>
              <a:rPr lang="ca-ES" b="1" i="1" spc="-40" dirty="0" smtClean="0">
                <a:solidFill>
                  <a:srgbClr val="333333"/>
                </a:solidFill>
                <a:cs typeface="Calibri"/>
              </a:rPr>
              <a:t> </a:t>
            </a:r>
            <a:r>
              <a:rPr lang="ca-ES" b="1" i="1" spc="-10" dirty="0" smtClean="0">
                <a:solidFill>
                  <a:srgbClr val="333333"/>
                </a:solidFill>
                <a:cs typeface="Calibri"/>
              </a:rPr>
              <a:t>necessari</a:t>
            </a:r>
            <a:endParaRPr lang="ca-ES" b="1" dirty="0" smtClean="0">
              <a:cs typeface="Calibri"/>
            </a:endParaRPr>
          </a:p>
          <a:p>
            <a:pPr marL="12700" algn="r">
              <a:lnSpc>
                <a:spcPct val="100000"/>
              </a:lnSpc>
            </a:pPr>
            <a:r>
              <a:rPr lang="ca-ES" b="1" i="1" dirty="0" smtClean="0">
                <a:solidFill>
                  <a:srgbClr val="333333"/>
                </a:solidFill>
                <a:cs typeface="Calibri"/>
              </a:rPr>
              <a:t>com</a:t>
            </a:r>
            <a:r>
              <a:rPr lang="ca-ES" b="1" i="1" spc="-55" dirty="0" smtClean="0">
                <a:solidFill>
                  <a:srgbClr val="333333"/>
                </a:solidFill>
                <a:cs typeface="Calibri"/>
              </a:rPr>
              <a:t> </a:t>
            </a:r>
            <a:r>
              <a:rPr lang="ca-ES" b="1" i="1" spc="-10" dirty="0" smtClean="0">
                <a:solidFill>
                  <a:srgbClr val="333333"/>
                </a:solidFill>
                <a:cs typeface="Calibri"/>
              </a:rPr>
              <a:t>l’aire</a:t>
            </a:r>
            <a:r>
              <a:rPr lang="ca-ES" b="1" i="1" spc="-40" dirty="0" smtClean="0">
                <a:solidFill>
                  <a:srgbClr val="333333"/>
                </a:solidFill>
                <a:cs typeface="Calibri"/>
              </a:rPr>
              <a:t> </a:t>
            </a:r>
            <a:r>
              <a:rPr lang="ca-ES" b="1" i="1" dirty="0" smtClean="0">
                <a:solidFill>
                  <a:srgbClr val="333333"/>
                </a:solidFill>
                <a:cs typeface="Calibri"/>
              </a:rPr>
              <a:t>que</a:t>
            </a:r>
            <a:r>
              <a:rPr lang="ca-ES" b="1" i="1" spc="-55" dirty="0" smtClean="0">
                <a:solidFill>
                  <a:srgbClr val="333333"/>
                </a:solidFill>
                <a:cs typeface="Calibri"/>
              </a:rPr>
              <a:t> </a:t>
            </a:r>
            <a:r>
              <a:rPr lang="ca-ES" b="1" i="1" spc="-10" dirty="0" smtClean="0">
                <a:solidFill>
                  <a:srgbClr val="333333"/>
                </a:solidFill>
                <a:cs typeface="Calibri"/>
              </a:rPr>
              <a:t>respirem</a:t>
            </a:r>
            <a:r>
              <a:rPr lang="ca-ES" sz="1800" b="1" spc="-10" dirty="0" smtClean="0">
                <a:solidFill>
                  <a:srgbClr val="333333"/>
                </a:solidFill>
                <a:latin typeface="Calibri"/>
                <a:cs typeface="Calibri"/>
              </a:rPr>
              <a:t>.</a:t>
            </a:r>
            <a:endParaRPr lang="ca-ES" sz="1800" b="1" dirty="0">
              <a:latin typeface="Calibri"/>
              <a:cs typeface="Calibri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840"/>
          <a:stretch/>
        </p:blipFill>
        <p:spPr>
          <a:xfrm>
            <a:off x="4874035" y="2200126"/>
            <a:ext cx="5485998" cy="4395203"/>
          </a:xfrm>
          <a:prstGeom prst="rect">
            <a:avLst/>
          </a:prstGeom>
        </p:spPr>
      </p:pic>
      <p:sp>
        <p:nvSpPr>
          <p:cNvPr id="15" name="object 14"/>
          <p:cNvSpPr txBox="1"/>
          <p:nvPr/>
        </p:nvSpPr>
        <p:spPr>
          <a:xfrm>
            <a:off x="464431" y="2799239"/>
            <a:ext cx="3095651" cy="84382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6350" algn="r">
              <a:lnSpc>
                <a:spcPct val="100000"/>
              </a:lnSpc>
            </a:pPr>
            <a:r>
              <a:rPr lang="es-ES" sz="1800" b="1" dirty="0" smtClean="0">
                <a:solidFill>
                  <a:srgbClr val="333333"/>
                </a:solidFill>
                <a:latin typeface="Calibri"/>
                <a:cs typeface="Calibri"/>
              </a:rPr>
              <a:t>2016 </a:t>
            </a:r>
          </a:p>
          <a:p>
            <a:pPr marR="6350" algn="r">
              <a:lnSpc>
                <a:spcPct val="100000"/>
              </a:lnSpc>
            </a:pPr>
            <a:r>
              <a:rPr lang="es-ES" sz="1800" b="1" dirty="0" smtClean="0">
                <a:solidFill>
                  <a:srgbClr val="333333"/>
                </a:solidFill>
                <a:latin typeface="Calibri"/>
                <a:cs typeface="Calibri"/>
              </a:rPr>
              <a:t>SENSIBILITZACIÓ </a:t>
            </a:r>
          </a:p>
          <a:p>
            <a:pPr marR="6350" algn="r">
              <a:lnSpc>
                <a:spcPct val="100000"/>
              </a:lnSpc>
            </a:pPr>
            <a:r>
              <a:rPr lang="es-ES" b="1" dirty="0" smtClean="0">
                <a:solidFill>
                  <a:srgbClr val="333333"/>
                </a:solidFill>
                <a:latin typeface="Calibri"/>
                <a:cs typeface="Calibri"/>
              </a:rPr>
              <a:t>PRESENTACIÓ DEL PROBLEMA</a:t>
            </a:r>
            <a:endParaRPr lang="es-ES" sz="1800" b="1" dirty="0" smtClean="0">
              <a:solidFill>
                <a:srgbClr val="333333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3435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464431" y="693735"/>
            <a:ext cx="73258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a-ES" sz="3200" b="1" dirty="0" smtClean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Estratègia de comunicació ZBE Barcelona</a:t>
            </a:r>
            <a:endParaRPr lang="ca-ES" sz="3200" b="1" dirty="0">
              <a:solidFill>
                <a:srgbClr val="0084F2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6" name="Rectángulo 15"/>
          <p:cNvSpPr/>
          <p:nvPr/>
        </p:nvSpPr>
        <p:spPr>
          <a:xfrm>
            <a:off x="464430" y="1572277"/>
            <a:ext cx="9791193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160"/>
              </a:lnSpc>
            </a:pPr>
            <a:r>
              <a:rPr lang="ca-ES" sz="2400" b="1" dirty="0" smtClean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Estratègia 360 graus</a:t>
            </a:r>
          </a:p>
          <a:p>
            <a:pPr>
              <a:lnSpc>
                <a:spcPts val="2160"/>
              </a:lnSpc>
            </a:pPr>
            <a:endParaRPr lang="ca-ES" sz="2400" dirty="0" smtClean="0">
              <a:solidFill>
                <a:srgbClr val="4CBCC7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ts val="2160"/>
              </a:lnSpc>
            </a:pPr>
            <a:r>
              <a:rPr lang="ca-ES" sz="2400" dirty="0" smtClean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Primera fase </a:t>
            </a:r>
          </a:p>
        </p:txBody>
      </p:sp>
      <p:grpSp>
        <p:nvGrpSpPr>
          <p:cNvPr id="7" name="object 6"/>
          <p:cNvGrpSpPr/>
          <p:nvPr/>
        </p:nvGrpSpPr>
        <p:grpSpPr>
          <a:xfrm>
            <a:off x="464431" y="3992952"/>
            <a:ext cx="3201231" cy="1555145"/>
            <a:chOff x="2906266" y="2069551"/>
            <a:chExt cx="7322820" cy="3376295"/>
          </a:xfrm>
        </p:grpSpPr>
        <p:pic>
          <p:nvPicPr>
            <p:cNvPr id="8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906266" y="2069551"/>
              <a:ext cx="7322823" cy="3375721"/>
            </a:xfrm>
            <a:prstGeom prst="rect">
              <a:avLst/>
            </a:prstGeom>
          </p:spPr>
        </p:pic>
        <p:pic>
          <p:nvPicPr>
            <p:cNvPr id="9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932175" y="2086356"/>
              <a:ext cx="7220711" cy="3282696"/>
            </a:xfrm>
            <a:prstGeom prst="rect">
              <a:avLst/>
            </a:prstGeom>
          </p:spPr>
        </p:pic>
        <p:sp>
          <p:nvSpPr>
            <p:cNvPr id="10" name="object 9"/>
            <p:cNvSpPr/>
            <p:nvPr/>
          </p:nvSpPr>
          <p:spPr>
            <a:xfrm>
              <a:off x="2927603" y="2081784"/>
              <a:ext cx="7230109" cy="3291840"/>
            </a:xfrm>
            <a:custGeom>
              <a:avLst/>
              <a:gdLst/>
              <a:ahLst/>
              <a:cxnLst/>
              <a:rect l="l" t="t" r="r" b="b"/>
              <a:pathLst>
                <a:path w="7230109" h="3291840">
                  <a:moveTo>
                    <a:pt x="0" y="3291840"/>
                  </a:moveTo>
                  <a:lnTo>
                    <a:pt x="7229856" y="3291840"/>
                  </a:lnTo>
                  <a:lnTo>
                    <a:pt x="7229856" y="0"/>
                  </a:lnTo>
                  <a:lnTo>
                    <a:pt x="0" y="0"/>
                  </a:lnTo>
                  <a:lnTo>
                    <a:pt x="0" y="3291840"/>
                  </a:lnTo>
                  <a:close/>
                </a:path>
              </a:pathLst>
            </a:custGeom>
            <a:ln w="9144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4"/>
          <p:cNvSpPr txBox="1"/>
          <p:nvPr/>
        </p:nvSpPr>
        <p:spPr>
          <a:xfrm>
            <a:off x="464431" y="2799239"/>
            <a:ext cx="3095651" cy="84382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6350" algn="r">
              <a:lnSpc>
                <a:spcPct val="100000"/>
              </a:lnSpc>
            </a:pPr>
            <a:r>
              <a:rPr lang="es-ES" sz="1800" b="1" dirty="0" smtClean="0">
                <a:solidFill>
                  <a:srgbClr val="333333"/>
                </a:solidFill>
                <a:latin typeface="Calibri"/>
                <a:cs typeface="Calibri"/>
              </a:rPr>
              <a:t>2016 </a:t>
            </a:r>
          </a:p>
          <a:p>
            <a:pPr marR="6350" algn="r">
              <a:lnSpc>
                <a:spcPct val="100000"/>
              </a:lnSpc>
            </a:pPr>
            <a:r>
              <a:rPr lang="es-ES" sz="1800" b="1" dirty="0" smtClean="0">
                <a:solidFill>
                  <a:srgbClr val="333333"/>
                </a:solidFill>
                <a:latin typeface="Calibri"/>
                <a:cs typeface="Calibri"/>
              </a:rPr>
              <a:t>SENSIBILITZACIÓ </a:t>
            </a:r>
          </a:p>
          <a:p>
            <a:pPr marR="6350" algn="r">
              <a:lnSpc>
                <a:spcPct val="100000"/>
              </a:lnSpc>
            </a:pPr>
            <a:r>
              <a:rPr lang="es-ES" b="1" dirty="0" smtClean="0">
                <a:solidFill>
                  <a:srgbClr val="333333"/>
                </a:solidFill>
                <a:latin typeface="Calibri"/>
                <a:cs typeface="Calibri"/>
              </a:rPr>
              <a:t>PRESENTACIÓ DEL PROBLEMA</a:t>
            </a:r>
            <a:endParaRPr lang="es-ES" sz="1800" b="1" dirty="0" smtClean="0">
              <a:solidFill>
                <a:srgbClr val="333333"/>
              </a:solidFill>
              <a:latin typeface="Calibri"/>
              <a:cs typeface="Calibri"/>
            </a:endParaRPr>
          </a:p>
        </p:txBody>
      </p:sp>
      <p:sp>
        <p:nvSpPr>
          <p:cNvPr id="18" name="CuadroTexto 17"/>
          <p:cNvSpPr txBox="1"/>
          <p:nvPr/>
        </p:nvSpPr>
        <p:spPr>
          <a:xfrm>
            <a:off x="4085888" y="2763531"/>
            <a:ext cx="5874068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a-ES" sz="1600" dirty="0" smtClean="0"/>
              <a:t>Objectiu: </a:t>
            </a:r>
          </a:p>
          <a:p>
            <a:r>
              <a:rPr lang="ca-ES" sz="1600" dirty="0"/>
              <a:t>Conèixer si la ciutadania sabia que a la metròpolis de Barcelona hi havia problemes</a:t>
            </a:r>
          </a:p>
          <a:p>
            <a:r>
              <a:rPr lang="ca-ES" sz="1600" dirty="0"/>
              <a:t>de contaminació atmosfèrica, i què estava disposat a fer per combatre-la. </a:t>
            </a:r>
            <a:r>
              <a:rPr lang="ca-ES" sz="1600" dirty="0" smtClean="0"/>
              <a:t/>
            </a:r>
            <a:br>
              <a:rPr lang="ca-ES" sz="1600" dirty="0" smtClean="0"/>
            </a:br>
            <a:r>
              <a:rPr lang="ca-ES" sz="1600" dirty="0" smtClean="0"/>
              <a:t/>
            </a:r>
            <a:br>
              <a:rPr lang="ca-ES" sz="1600" dirty="0" smtClean="0"/>
            </a:br>
            <a:r>
              <a:rPr lang="ca-ES" sz="1600" dirty="0" smtClean="0"/>
              <a:t>Resultats: </a:t>
            </a:r>
          </a:p>
          <a:p>
            <a:pPr marL="285750" indent="-285750">
              <a:buFontTx/>
              <a:buChar char="-"/>
            </a:pPr>
            <a:r>
              <a:rPr lang="ca-ES" sz="1600" dirty="0"/>
              <a:t>Nivell </a:t>
            </a:r>
            <a:r>
              <a:rPr lang="ca-ES" sz="1600" b="1" dirty="0"/>
              <a:t>d’informació, consciència i preocupació pel Medi Ambient</a:t>
            </a:r>
          </a:p>
          <a:p>
            <a:pPr marL="285750" indent="-285750">
              <a:buFontTx/>
              <a:buChar char="-"/>
            </a:pPr>
            <a:r>
              <a:rPr lang="ca-ES" sz="1600" b="1" dirty="0"/>
              <a:t>No apareix com a prioritari </a:t>
            </a:r>
            <a:r>
              <a:rPr lang="ca-ES" sz="1600" dirty="0"/>
              <a:t>en les conductes del dia a dia en front dels valors com el cost econòmic, la comoditat o el temps. </a:t>
            </a:r>
          </a:p>
          <a:p>
            <a:pPr marL="285750" indent="-285750">
              <a:buFontTx/>
              <a:buChar char="-"/>
            </a:pPr>
            <a:r>
              <a:rPr lang="ca-ES" sz="1600" dirty="0"/>
              <a:t>Tendència a </a:t>
            </a:r>
            <a:r>
              <a:rPr lang="ca-ES" sz="1600" b="1" dirty="0"/>
              <a:t>vincular contaminació atmosfèrica amb desplaçaments en vehicle a motor.</a:t>
            </a:r>
          </a:p>
          <a:p>
            <a:pPr marL="285750" indent="-285750">
              <a:buFontTx/>
              <a:buChar char="-"/>
            </a:pPr>
            <a:r>
              <a:rPr lang="ca-ES" sz="1600" b="1" dirty="0"/>
              <a:t>Frustració</a:t>
            </a:r>
            <a:r>
              <a:rPr lang="ca-ES" sz="1600" dirty="0"/>
              <a:t> en vers les campanyes centrades en el ciutadà.</a:t>
            </a:r>
          </a:p>
          <a:p>
            <a:pPr marL="285750" indent="-285750">
              <a:buFontTx/>
              <a:buChar char="-"/>
            </a:pPr>
            <a:r>
              <a:rPr lang="ca-ES" sz="1600" b="1" dirty="0"/>
              <a:t>Visió negativa de les mesures que limiten l’accés </a:t>
            </a:r>
            <a:r>
              <a:rPr lang="ca-ES" sz="1600" dirty="0"/>
              <a:t>a la ciutat però es poden acceptar.</a:t>
            </a:r>
          </a:p>
          <a:p>
            <a:pPr marL="285750" indent="-285750">
              <a:buFontTx/>
              <a:buChar char="-"/>
            </a:pPr>
            <a:endParaRPr lang="ca-ES" sz="1600" dirty="0" smtClean="0"/>
          </a:p>
          <a:p>
            <a:pPr marL="285750" indent="-285750">
              <a:buFontTx/>
              <a:buChar char="-"/>
            </a:pPr>
            <a:endParaRPr lang="ca-ES" sz="1600" dirty="0"/>
          </a:p>
        </p:txBody>
      </p:sp>
    </p:spTree>
    <p:extLst>
      <p:ext uri="{BB962C8B-B14F-4D97-AF65-F5344CB8AC3E}">
        <p14:creationId xmlns:p14="http://schemas.microsoft.com/office/powerpoint/2010/main" val="3890701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CuadroTexto 25"/>
          <p:cNvSpPr txBox="1"/>
          <p:nvPr/>
        </p:nvSpPr>
        <p:spPr>
          <a:xfrm>
            <a:off x="4085888" y="2763531"/>
            <a:ext cx="587406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a-ES" sz="1600" dirty="0"/>
              <a:t>Conclusions: </a:t>
            </a:r>
          </a:p>
          <a:p>
            <a:pPr marL="285750" indent="-285750">
              <a:buFontTx/>
              <a:buChar char="-"/>
            </a:pPr>
            <a:r>
              <a:rPr lang="ca-ES" sz="1600" dirty="0"/>
              <a:t>Percepció de la contaminació com a problema de l’AMB.</a:t>
            </a:r>
          </a:p>
          <a:p>
            <a:pPr marL="285750" indent="-285750">
              <a:buFontTx/>
              <a:buChar char="-"/>
            </a:pPr>
            <a:r>
              <a:rPr lang="ca-ES" sz="1600" dirty="0"/>
              <a:t>Responsabilitat del problema de la contaminació atribuïda als cotxes i al trànsit.</a:t>
            </a:r>
          </a:p>
          <a:p>
            <a:pPr marL="285750" indent="-285750">
              <a:buFontTx/>
              <a:buChar char="-"/>
            </a:pPr>
            <a:r>
              <a:rPr lang="ca-ES" sz="1600" dirty="0"/>
              <a:t>Alternatives més contemplades, l’ús del transport públic i substitució del vehicle contaminant.</a:t>
            </a:r>
          </a:p>
          <a:p>
            <a:pPr marL="285750" indent="-285750">
              <a:buFontTx/>
              <a:buChar char="-"/>
            </a:pPr>
            <a:r>
              <a:rPr lang="ca-ES" sz="1600" dirty="0"/>
              <a:t>Atribució de la responsabilitat a l’administració.</a:t>
            </a:r>
          </a:p>
          <a:p>
            <a:pPr marL="285750" indent="-285750">
              <a:buFontTx/>
              <a:buChar char="-"/>
            </a:pPr>
            <a:endParaRPr lang="ca-ES" sz="1600" dirty="0" smtClean="0"/>
          </a:p>
          <a:p>
            <a:pPr marL="285750" indent="-285750">
              <a:buFontTx/>
              <a:buChar char="-"/>
            </a:pPr>
            <a:endParaRPr lang="ca-ES" sz="1600" dirty="0"/>
          </a:p>
        </p:txBody>
      </p:sp>
      <p:sp>
        <p:nvSpPr>
          <p:cNvPr id="2" name="Rectángulo 1"/>
          <p:cNvSpPr/>
          <p:nvPr/>
        </p:nvSpPr>
        <p:spPr>
          <a:xfrm>
            <a:off x="464431" y="693735"/>
            <a:ext cx="73258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a-ES" sz="3200" b="1" dirty="0" smtClean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Estratègia de comunicació ZBE Barcelona</a:t>
            </a:r>
            <a:endParaRPr lang="ca-ES" sz="3200" b="1" dirty="0">
              <a:solidFill>
                <a:srgbClr val="0084F2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6" name="Rectángulo 15"/>
          <p:cNvSpPr/>
          <p:nvPr/>
        </p:nvSpPr>
        <p:spPr>
          <a:xfrm>
            <a:off x="464430" y="1572277"/>
            <a:ext cx="9791193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160"/>
              </a:lnSpc>
            </a:pPr>
            <a:r>
              <a:rPr lang="ca-ES" sz="2400" b="1" dirty="0" smtClean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Estratègia 360 graus</a:t>
            </a:r>
          </a:p>
          <a:p>
            <a:pPr>
              <a:lnSpc>
                <a:spcPts val="2160"/>
              </a:lnSpc>
            </a:pPr>
            <a:endParaRPr lang="ca-ES" sz="2400" dirty="0" smtClean="0">
              <a:solidFill>
                <a:srgbClr val="4CBCC7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ts val="2160"/>
              </a:lnSpc>
            </a:pPr>
            <a:r>
              <a:rPr lang="ca-ES" sz="2400" dirty="0" smtClean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Primera fase </a:t>
            </a:r>
          </a:p>
        </p:txBody>
      </p:sp>
      <p:grpSp>
        <p:nvGrpSpPr>
          <p:cNvPr id="11" name="object 6"/>
          <p:cNvGrpSpPr/>
          <p:nvPr/>
        </p:nvGrpSpPr>
        <p:grpSpPr>
          <a:xfrm>
            <a:off x="472298" y="4000693"/>
            <a:ext cx="3196882" cy="1547140"/>
            <a:chOff x="2241802" y="1112505"/>
            <a:chExt cx="8136890" cy="3764915"/>
          </a:xfrm>
        </p:grpSpPr>
        <p:pic>
          <p:nvPicPr>
            <p:cNvPr id="12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241802" y="1112505"/>
              <a:ext cx="8136639" cy="3764302"/>
            </a:xfrm>
            <a:prstGeom prst="rect">
              <a:avLst/>
            </a:prstGeom>
          </p:spPr>
        </p:pic>
        <p:pic>
          <p:nvPicPr>
            <p:cNvPr id="13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267712" y="1129284"/>
              <a:ext cx="8034528" cy="3671316"/>
            </a:xfrm>
            <a:prstGeom prst="rect">
              <a:avLst/>
            </a:prstGeom>
          </p:spPr>
        </p:pic>
        <p:sp>
          <p:nvSpPr>
            <p:cNvPr id="14" name="object 9"/>
            <p:cNvSpPr/>
            <p:nvPr/>
          </p:nvSpPr>
          <p:spPr>
            <a:xfrm>
              <a:off x="2263140" y="1124712"/>
              <a:ext cx="8044180" cy="3680460"/>
            </a:xfrm>
            <a:custGeom>
              <a:avLst/>
              <a:gdLst/>
              <a:ahLst/>
              <a:cxnLst/>
              <a:rect l="l" t="t" r="r" b="b"/>
              <a:pathLst>
                <a:path w="8044180" h="3680460">
                  <a:moveTo>
                    <a:pt x="0" y="3680460"/>
                  </a:moveTo>
                  <a:lnTo>
                    <a:pt x="8043671" y="3680460"/>
                  </a:lnTo>
                  <a:lnTo>
                    <a:pt x="8043671" y="0"/>
                  </a:lnTo>
                  <a:lnTo>
                    <a:pt x="0" y="0"/>
                  </a:lnTo>
                  <a:lnTo>
                    <a:pt x="0" y="3680460"/>
                  </a:lnTo>
                  <a:close/>
                </a:path>
              </a:pathLst>
            </a:custGeom>
            <a:ln w="9144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14"/>
          <p:cNvSpPr txBox="1"/>
          <p:nvPr/>
        </p:nvSpPr>
        <p:spPr>
          <a:xfrm>
            <a:off x="464431" y="2799239"/>
            <a:ext cx="3095651" cy="84382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6350" algn="r">
              <a:lnSpc>
                <a:spcPct val="100000"/>
              </a:lnSpc>
            </a:pPr>
            <a:r>
              <a:rPr lang="es-ES" sz="1800" b="1" dirty="0" smtClean="0">
                <a:solidFill>
                  <a:srgbClr val="333333"/>
                </a:solidFill>
                <a:latin typeface="Calibri"/>
                <a:cs typeface="Calibri"/>
              </a:rPr>
              <a:t>2016 </a:t>
            </a:r>
          </a:p>
          <a:p>
            <a:pPr marR="6350" algn="r">
              <a:lnSpc>
                <a:spcPct val="100000"/>
              </a:lnSpc>
            </a:pPr>
            <a:r>
              <a:rPr lang="es-ES" sz="1800" b="1" dirty="0" smtClean="0">
                <a:solidFill>
                  <a:srgbClr val="333333"/>
                </a:solidFill>
                <a:latin typeface="Calibri"/>
                <a:cs typeface="Calibri"/>
              </a:rPr>
              <a:t>SENSIBILITZACIÓ </a:t>
            </a:r>
          </a:p>
          <a:p>
            <a:pPr marR="6350" algn="r">
              <a:lnSpc>
                <a:spcPct val="100000"/>
              </a:lnSpc>
            </a:pPr>
            <a:r>
              <a:rPr lang="es-ES" b="1" dirty="0" smtClean="0">
                <a:solidFill>
                  <a:srgbClr val="333333"/>
                </a:solidFill>
                <a:latin typeface="Calibri"/>
                <a:cs typeface="Calibri"/>
              </a:rPr>
              <a:t>PRESENTACIÓ DEL PROBLEMA</a:t>
            </a:r>
            <a:endParaRPr lang="es-ES" sz="1800" b="1" dirty="0" smtClean="0">
              <a:solidFill>
                <a:srgbClr val="333333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10625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464431" y="693735"/>
            <a:ext cx="73258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a-ES" sz="3200" b="1" dirty="0" smtClean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Estratègia de comunicació ZBE Barcelona</a:t>
            </a:r>
            <a:endParaRPr lang="ca-ES" sz="3200" b="1" dirty="0">
              <a:solidFill>
                <a:srgbClr val="0084F2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6" name="Rectángulo 15"/>
          <p:cNvSpPr/>
          <p:nvPr/>
        </p:nvSpPr>
        <p:spPr>
          <a:xfrm>
            <a:off x="464430" y="1572277"/>
            <a:ext cx="9791193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160"/>
              </a:lnSpc>
            </a:pPr>
            <a:r>
              <a:rPr lang="ca-ES" sz="2400" b="1" dirty="0" smtClean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Estratègia 360 graus</a:t>
            </a:r>
          </a:p>
          <a:p>
            <a:pPr>
              <a:lnSpc>
                <a:spcPts val="2160"/>
              </a:lnSpc>
            </a:pPr>
            <a:endParaRPr lang="ca-ES" sz="2400" dirty="0" smtClean="0">
              <a:solidFill>
                <a:srgbClr val="4CBCC7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ts val="2160"/>
              </a:lnSpc>
            </a:pPr>
            <a:r>
              <a:rPr lang="ca-ES" sz="2400" dirty="0" smtClean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Primera fase</a:t>
            </a:r>
          </a:p>
        </p:txBody>
      </p:sp>
      <p:grpSp>
        <p:nvGrpSpPr>
          <p:cNvPr id="10" name="object 3"/>
          <p:cNvGrpSpPr/>
          <p:nvPr/>
        </p:nvGrpSpPr>
        <p:grpSpPr>
          <a:xfrm>
            <a:off x="7790329" y="1639770"/>
            <a:ext cx="2162556" cy="5446775"/>
            <a:chOff x="7441692" y="664464"/>
            <a:chExt cx="2162556" cy="5446775"/>
          </a:xfrm>
        </p:grpSpPr>
        <p:pic>
          <p:nvPicPr>
            <p:cNvPr id="17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441692" y="664464"/>
              <a:ext cx="2162555" cy="2563367"/>
            </a:xfrm>
            <a:prstGeom prst="rect">
              <a:avLst/>
            </a:prstGeom>
          </p:spPr>
        </p:pic>
        <p:pic>
          <p:nvPicPr>
            <p:cNvPr id="18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476744" y="699515"/>
              <a:ext cx="2042159" cy="2442972"/>
            </a:xfrm>
            <a:prstGeom prst="rect">
              <a:avLst/>
            </a:prstGeom>
          </p:spPr>
        </p:pic>
        <p:sp>
          <p:nvSpPr>
            <p:cNvPr id="19" name="object 7"/>
            <p:cNvSpPr/>
            <p:nvPr/>
          </p:nvSpPr>
          <p:spPr>
            <a:xfrm>
              <a:off x="7472172" y="694944"/>
              <a:ext cx="2051685" cy="2452370"/>
            </a:xfrm>
            <a:custGeom>
              <a:avLst/>
              <a:gdLst/>
              <a:ahLst/>
              <a:cxnLst/>
              <a:rect l="l" t="t" r="r" b="b"/>
              <a:pathLst>
                <a:path w="2051684" h="2452370">
                  <a:moveTo>
                    <a:pt x="0" y="2452116"/>
                  </a:moveTo>
                  <a:lnTo>
                    <a:pt x="2051303" y="2452116"/>
                  </a:lnTo>
                  <a:lnTo>
                    <a:pt x="2051303" y="0"/>
                  </a:lnTo>
                  <a:lnTo>
                    <a:pt x="0" y="0"/>
                  </a:lnTo>
                  <a:lnTo>
                    <a:pt x="0" y="2452116"/>
                  </a:lnTo>
                  <a:close/>
                </a:path>
              </a:pathLst>
            </a:custGeom>
            <a:ln w="9144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449312" y="3188208"/>
              <a:ext cx="2154936" cy="2923031"/>
            </a:xfrm>
            <a:prstGeom prst="rect">
              <a:avLst/>
            </a:prstGeom>
          </p:spPr>
        </p:pic>
        <p:pic>
          <p:nvPicPr>
            <p:cNvPr id="22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484364" y="3223259"/>
              <a:ext cx="2034539" cy="2802636"/>
            </a:xfrm>
            <a:prstGeom prst="rect">
              <a:avLst/>
            </a:prstGeom>
          </p:spPr>
        </p:pic>
        <p:sp>
          <p:nvSpPr>
            <p:cNvPr id="23" name="object 10"/>
            <p:cNvSpPr/>
            <p:nvPr/>
          </p:nvSpPr>
          <p:spPr>
            <a:xfrm>
              <a:off x="7479792" y="3218687"/>
              <a:ext cx="2044064" cy="2811780"/>
            </a:xfrm>
            <a:custGeom>
              <a:avLst/>
              <a:gdLst/>
              <a:ahLst/>
              <a:cxnLst/>
              <a:rect l="l" t="t" r="r" b="b"/>
              <a:pathLst>
                <a:path w="2044065" h="2811779">
                  <a:moveTo>
                    <a:pt x="0" y="2811780"/>
                  </a:moveTo>
                  <a:lnTo>
                    <a:pt x="2043683" y="2811780"/>
                  </a:lnTo>
                  <a:lnTo>
                    <a:pt x="2043683" y="0"/>
                  </a:lnTo>
                  <a:lnTo>
                    <a:pt x="0" y="0"/>
                  </a:lnTo>
                  <a:lnTo>
                    <a:pt x="0" y="2811780"/>
                  </a:lnTo>
                  <a:close/>
                </a:path>
              </a:pathLst>
            </a:custGeom>
            <a:ln w="9144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25" name="object 20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4687278" y="1659983"/>
            <a:ext cx="3055665" cy="2069671"/>
          </a:xfrm>
          <a:prstGeom prst="rect">
            <a:avLst/>
          </a:prstGeom>
        </p:spPr>
      </p:pic>
      <p:pic>
        <p:nvPicPr>
          <p:cNvPr id="26" name="object 21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4713209" y="1676801"/>
            <a:ext cx="2950974" cy="1976583"/>
          </a:xfrm>
          <a:prstGeom prst="rect">
            <a:avLst/>
          </a:prstGeom>
        </p:spPr>
      </p:pic>
      <p:sp>
        <p:nvSpPr>
          <p:cNvPr id="27" name="object 22"/>
          <p:cNvSpPr/>
          <p:nvPr/>
        </p:nvSpPr>
        <p:spPr>
          <a:xfrm>
            <a:off x="4708637" y="1672228"/>
            <a:ext cx="2962910" cy="1986280"/>
          </a:xfrm>
          <a:custGeom>
            <a:avLst/>
            <a:gdLst/>
            <a:ahLst/>
            <a:cxnLst/>
            <a:rect l="l" t="t" r="r" b="b"/>
            <a:pathLst>
              <a:path w="2962909" h="1986279">
                <a:moveTo>
                  <a:pt x="0" y="1985771"/>
                </a:moveTo>
                <a:lnTo>
                  <a:pt x="2962656" y="1985771"/>
                </a:lnTo>
                <a:lnTo>
                  <a:pt x="2962656" y="0"/>
                </a:lnTo>
                <a:lnTo>
                  <a:pt x="0" y="0"/>
                </a:lnTo>
                <a:lnTo>
                  <a:pt x="0" y="1985771"/>
                </a:lnTo>
                <a:close/>
              </a:path>
            </a:pathLst>
          </a:custGeom>
          <a:ln w="9144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Grupo 2"/>
          <p:cNvGrpSpPr/>
          <p:nvPr/>
        </p:nvGrpSpPr>
        <p:grpSpPr>
          <a:xfrm>
            <a:off x="5495468" y="3765687"/>
            <a:ext cx="2168715" cy="3320858"/>
            <a:chOff x="3040609" y="1674821"/>
            <a:chExt cx="2168715" cy="3320858"/>
          </a:xfrm>
        </p:grpSpPr>
        <p:pic>
          <p:nvPicPr>
            <p:cNvPr id="31" name="object 26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040609" y="1674821"/>
              <a:ext cx="2168715" cy="3320858"/>
            </a:xfrm>
            <a:prstGeom prst="rect">
              <a:avLst/>
            </a:prstGeom>
          </p:spPr>
        </p:pic>
        <p:pic>
          <p:nvPicPr>
            <p:cNvPr id="32" name="object 27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066549" y="1691626"/>
              <a:ext cx="2066544" cy="3227831"/>
            </a:xfrm>
            <a:prstGeom prst="rect">
              <a:avLst/>
            </a:prstGeom>
          </p:spPr>
        </p:pic>
        <p:sp>
          <p:nvSpPr>
            <p:cNvPr id="33" name="object 28"/>
            <p:cNvSpPr/>
            <p:nvPr/>
          </p:nvSpPr>
          <p:spPr>
            <a:xfrm>
              <a:off x="3061977" y="1687054"/>
              <a:ext cx="2075814" cy="3237230"/>
            </a:xfrm>
            <a:custGeom>
              <a:avLst/>
              <a:gdLst/>
              <a:ahLst/>
              <a:cxnLst/>
              <a:rect l="l" t="t" r="r" b="b"/>
              <a:pathLst>
                <a:path w="2075814" h="3237229">
                  <a:moveTo>
                    <a:pt x="0" y="3236975"/>
                  </a:moveTo>
                  <a:lnTo>
                    <a:pt x="2075688" y="3236975"/>
                  </a:lnTo>
                  <a:lnTo>
                    <a:pt x="2075688" y="0"/>
                  </a:lnTo>
                  <a:lnTo>
                    <a:pt x="0" y="0"/>
                  </a:lnTo>
                  <a:lnTo>
                    <a:pt x="0" y="3236975"/>
                  </a:lnTo>
                  <a:close/>
                </a:path>
              </a:pathLst>
            </a:custGeom>
            <a:ln w="9144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8" name="object 14"/>
          <p:cNvSpPr txBox="1"/>
          <p:nvPr/>
        </p:nvSpPr>
        <p:spPr>
          <a:xfrm>
            <a:off x="464431" y="2799239"/>
            <a:ext cx="3095651" cy="84382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6350" algn="r">
              <a:lnSpc>
                <a:spcPct val="100000"/>
              </a:lnSpc>
            </a:pPr>
            <a:r>
              <a:rPr lang="es-ES" sz="1800" b="1" dirty="0" smtClean="0">
                <a:solidFill>
                  <a:srgbClr val="333333"/>
                </a:solidFill>
                <a:latin typeface="Calibri"/>
                <a:cs typeface="Calibri"/>
              </a:rPr>
              <a:t>2016 </a:t>
            </a:r>
          </a:p>
          <a:p>
            <a:pPr marR="6350" algn="r">
              <a:lnSpc>
                <a:spcPct val="100000"/>
              </a:lnSpc>
            </a:pPr>
            <a:r>
              <a:rPr lang="es-ES" sz="1800" b="1" dirty="0" smtClean="0">
                <a:solidFill>
                  <a:srgbClr val="333333"/>
                </a:solidFill>
                <a:latin typeface="Calibri"/>
                <a:cs typeface="Calibri"/>
              </a:rPr>
              <a:t>SENSIBILITZACIÓ </a:t>
            </a:r>
          </a:p>
          <a:p>
            <a:pPr marR="6350" algn="r">
              <a:lnSpc>
                <a:spcPct val="100000"/>
              </a:lnSpc>
            </a:pPr>
            <a:r>
              <a:rPr lang="es-ES" b="1" dirty="0" smtClean="0">
                <a:solidFill>
                  <a:srgbClr val="333333"/>
                </a:solidFill>
                <a:latin typeface="Calibri"/>
                <a:cs typeface="Calibri"/>
              </a:rPr>
              <a:t>PRESENTACIÓ DEL PROBLEMA</a:t>
            </a:r>
            <a:endParaRPr lang="es-ES" sz="1800" b="1" dirty="0" smtClean="0">
              <a:solidFill>
                <a:srgbClr val="333333"/>
              </a:solidFill>
              <a:latin typeface="Calibri"/>
              <a:cs typeface="Calibri"/>
            </a:endParaRPr>
          </a:p>
        </p:txBody>
      </p:sp>
      <p:sp>
        <p:nvSpPr>
          <p:cNvPr id="39" name="object 15"/>
          <p:cNvSpPr txBox="1"/>
          <p:nvPr/>
        </p:nvSpPr>
        <p:spPr>
          <a:xfrm>
            <a:off x="1081677" y="4171094"/>
            <a:ext cx="2478405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6350" algn="r">
              <a:lnSpc>
                <a:spcPct val="100000"/>
              </a:lnSpc>
            </a:pPr>
            <a:r>
              <a:rPr lang="ca-ES" dirty="0">
                <a:solidFill>
                  <a:srgbClr val="333333"/>
                </a:solidFill>
                <a:cs typeface="Calibri"/>
              </a:rPr>
              <a:t>Publicació d’articles per sensibilitzar sobre el tema</a:t>
            </a:r>
            <a:endParaRPr lang="ca-ES" dirty="0">
              <a:solidFill>
                <a:srgbClr val="333333"/>
              </a:solidFill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36558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464431" y="693735"/>
            <a:ext cx="73258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a-ES" sz="3200" b="1" dirty="0" smtClean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Estratègia de comunicació ZBE Barcelona</a:t>
            </a:r>
            <a:endParaRPr lang="ca-ES" sz="3200" b="1" dirty="0">
              <a:solidFill>
                <a:srgbClr val="0084F2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6" name="Rectángulo 15"/>
          <p:cNvSpPr/>
          <p:nvPr/>
        </p:nvSpPr>
        <p:spPr>
          <a:xfrm>
            <a:off x="464430" y="1572277"/>
            <a:ext cx="9791193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160"/>
              </a:lnSpc>
            </a:pPr>
            <a:r>
              <a:rPr lang="ca-ES" sz="2400" b="1" dirty="0" smtClean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Estratègia 360 graus</a:t>
            </a:r>
          </a:p>
          <a:p>
            <a:pPr>
              <a:lnSpc>
                <a:spcPts val="2160"/>
              </a:lnSpc>
            </a:pPr>
            <a:endParaRPr lang="ca-ES" sz="2400" dirty="0" smtClean="0">
              <a:solidFill>
                <a:srgbClr val="4CBCC7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ts val="2160"/>
              </a:lnSpc>
            </a:pPr>
            <a:r>
              <a:rPr lang="ca-ES" sz="2400" dirty="0" smtClean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Primera fase</a:t>
            </a:r>
          </a:p>
        </p:txBody>
      </p:sp>
      <p:pic>
        <p:nvPicPr>
          <p:cNvPr id="24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563223" y="2090195"/>
            <a:ext cx="1665731" cy="937260"/>
          </a:xfrm>
          <a:prstGeom prst="rect">
            <a:avLst/>
          </a:prstGeom>
        </p:spPr>
      </p:pic>
      <p:pic>
        <p:nvPicPr>
          <p:cNvPr id="34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288391" y="2090195"/>
            <a:ext cx="1665732" cy="937260"/>
          </a:xfrm>
          <a:prstGeom prst="rect">
            <a:avLst/>
          </a:prstGeom>
        </p:spPr>
      </p:pic>
      <p:pic>
        <p:nvPicPr>
          <p:cNvPr id="36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004416" y="2090195"/>
            <a:ext cx="1665731" cy="937260"/>
          </a:xfrm>
          <a:prstGeom prst="rect">
            <a:avLst/>
          </a:prstGeom>
        </p:spPr>
      </p:pic>
      <p:pic>
        <p:nvPicPr>
          <p:cNvPr id="37" name="object 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563223" y="3086891"/>
            <a:ext cx="1665731" cy="937260"/>
          </a:xfrm>
          <a:prstGeom prst="rect">
            <a:avLst/>
          </a:prstGeom>
        </p:spPr>
      </p:pic>
      <p:pic>
        <p:nvPicPr>
          <p:cNvPr id="38" name="object 10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288391" y="3086891"/>
            <a:ext cx="1665732" cy="937260"/>
          </a:xfrm>
          <a:prstGeom prst="rect">
            <a:avLst/>
          </a:prstGeom>
        </p:spPr>
      </p:pic>
      <p:pic>
        <p:nvPicPr>
          <p:cNvPr id="39" name="object 11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8004416" y="3086891"/>
            <a:ext cx="1665731" cy="937260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6" t="4016" r="206" b="6106"/>
          <a:stretch/>
        </p:blipFill>
        <p:spPr>
          <a:xfrm>
            <a:off x="4563223" y="4152006"/>
            <a:ext cx="5106924" cy="3058092"/>
          </a:xfrm>
          <a:prstGeom prst="rect">
            <a:avLst/>
          </a:prstGeom>
        </p:spPr>
      </p:pic>
      <p:sp>
        <p:nvSpPr>
          <p:cNvPr id="41" name="object 14"/>
          <p:cNvSpPr txBox="1"/>
          <p:nvPr/>
        </p:nvSpPr>
        <p:spPr>
          <a:xfrm>
            <a:off x="464431" y="2799239"/>
            <a:ext cx="3095651" cy="84382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6350" algn="r">
              <a:lnSpc>
                <a:spcPct val="100000"/>
              </a:lnSpc>
            </a:pPr>
            <a:r>
              <a:rPr lang="es-ES" sz="1800" b="1" dirty="0" smtClean="0">
                <a:solidFill>
                  <a:srgbClr val="333333"/>
                </a:solidFill>
                <a:latin typeface="Calibri"/>
                <a:cs typeface="Calibri"/>
              </a:rPr>
              <a:t>2016 </a:t>
            </a:r>
          </a:p>
          <a:p>
            <a:pPr marR="6350" algn="r">
              <a:lnSpc>
                <a:spcPct val="100000"/>
              </a:lnSpc>
            </a:pPr>
            <a:r>
              <a:rPr lang="es-ES" sz="1800" b="1" dirty="0" smtClean="0">
                <a:solidFill>
                  <a:srgbClr val="333333"/>
                </a:solidFill>
                <a:latin typeface="Calibri"/>
                <a:cs typeface="Calibri"/>
              </a:rPr>
              <a:t>SENSIBILITZACIÓ </a:t>
            </a:r>
          </a:p>
          <a:p>
            <a:pPr marR="6350" algn="r">
              <a:lnSpc>
                <a:spcPct val="100000"/>
              </a:lnSpc>
            </a:pPr>
            <a:r>
              <a:rPr lang="es-ES" b="1" dirty="0" smtClean="0">
                <a:solidFill>
                  <a:srgbClr val="333333"/>
                </a:solidFill>
                <a:latin typeface="Calibri"/>
                <a:cs typeface="Calibri"/>
              </a:rPr>
              <a:t>PRESENTACIÓ DEL PROBLEMA</a:t>
            </a:r>
            <a:endParaRPr lang="es-ES" sz="1800" b="1" dirty="0" smtClean="0">
              <a:solidFill>
                <a:srgbClr val="333333"/>
              </a:solidFill>
              <a:latin typeface="Calibri"/>
              <a:cs typeface="Calibri"/>
            </a:endParaRPr>
          </a:p>
        </p:txBody>
      </p:sp>
      <p:sp>
        <p:nvSpPr>
          <p:cNvPr id="42" name="object 15"/>
          <p:cNvSpPr txBox="1"/>
          <p:nvPr/>
        </p:nvSpPr>
        <p:spPr>
          <a:xfrm>
            <a:off x="1081677" y="4171094"/>
            <a:ext cx="2478405" cy="84382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6350" algn="r">
              <a:lnSpc>
                <a:spcPct val="100000"/>
              </a:lnSpc>
            </a:pPr>
            <a:r>
              <a:rPr lang="ca-ES" dirty="0">
                <a:solidFill>
                  <a:srgbClr val="333333"/>
                </a:solidFill>
                <a:cs typeface="Calibri"/>
              </a:rPr>
              <a:t>Activació del protocol per evidenciar els episodis de contaminació atmosfèrica</a:t>
            </a:r>
            <a:endParaRPr lang="ca-ES" dirty="0">
              <a:solidFill>
                <a:srgbClr val="333333"/>
              </a:solidFill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33649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831</TotalTime>
  <Words>951</Words>
  <Application>Microsoft Office PowerPoint</Application>
  <PresentationFormat>Personalizado</PresentationFormat>
  <Paragraphs>214</Paragraphs>
  <Slides>25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25</vt:i4>
      </vt:variant>
    </vt:vector>
  </HeadingPairs>
  <TitlesOfParts>
    <vt:vector size="30" baseType="lpstr">
      <vt:lpstr>Arial</vt:lpstr>
      <vt:lpstr>Calibri</vt:lpstr>
      <vt:lpstr>Century Gothic</vt:lpstr>
      <vt:lpstr>Liberation Sans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Usuario de Microsoft Office</dc:creator>
  <cp:lastModifiedBy>Jové Palou, Jordi</cp:lastModifiedBy>
  <cp:revision>70</cp:revision>
  <cp:lastPrinted>2019-09-05T08:25:03Z</cp:lastPrinted>
  <dcterms:created xsi:type="dcterms:W3CDTF">2019-07-24T12:32:21Z</dcterms:created>
  <dcterms:modified xsi:type="dcterms:W3CDTF">2023-10-11T15:15:01Z</dcterms:modified>
</cp:coreProperties>
</file>