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60" r:id="rId2"/>
    <p:sldId id="372" r:id="rId3"/>
    <p:sldId id="373" r:id="rId4"/>
    <p:sldId id="375" r:id="rId5"/>
    <p:sldId id="374" r:id="rId6"/>
    <p:sldId id="379" r:id="rId7"/>
    <p:sldId id="382" r:id="rId8"/>
    <p:sldId id="380" r:id="rId9"/>
    <p:sldId id="378" r:id="rId10"/>
    <p:sldId id="381" r:id="rId11"/>
    <p:sldId id="369" r:id="rId12"/>
  </p:sldIdLst>
  <p:sldSz cx="10691813" cy="7559675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E1C1"/>
    <a:srgbClr val="FF99FF"/>
    <a:srgbClr val="CC66FF"/>
    <a:srgbClr val="0084F2"/>
    <a:srgbClr val="4CBCC7"/>
    <a:srgbClr val="40B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7" autoAdjust="0"/>
    <p:restoredTop sz="93907" autoAdjust="0"/>
  </p:normalViewPr>
  <p:slideViewPr>
    <p:cSldViewPr snapToGrid="0" snapToObjects="1">
      <p:cViewPr varScale="1">
        <p:scale>
          <a:sx n="94" d="100"/>
          <a:sy n="94" d="100"/>
        </p:scale>
        <p:origin x="9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98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EF572-88AF-DA4C-B670-BE2C4F4A615C}" type="datetimeFigureOut">
              <a:rPr lang="es-ES_tradnl" smtClean="0"/>
              <a:t>25/10/2023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D76BA-2090-6542-861A-06F754986E9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057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FC9D-32A3-B147-B728-62D46001E769}" type="datetimeFigureOut">
              <a:rPr lang="es-ES_tradnl" smtClean="0"/>
              <a:t>25/10/2023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FA22A-D608-9C4C-82FF-FBC6FE41C529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0979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3540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1525" y="749300"/>
            <a:ext cx="5265738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5" name="Google Shape;1365;p15:notes"/>
          <p:cNvSpPr txBox="1">
            <a:spLocks noGrp="1"/>
          </p:cNvSpPr>
          <p:nvPr>
            <p:ph type="body" idx="1"/>
          </p:nvPr>
        </p:nvSpPr>
        <p:spPr>
          <a:xfrm>
            <a:off x="680880" y="4721942"/>
            <a:ext cx="5447030" cy="4473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00" tIns="47850" rIns="95700" bIns="4785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6" name="Google Shape;1366;p15:notes"/>
          <p:cNvSpPr txBox="1">
            <a:spLocks noGrp="1"/>
          </p:cNvSpPr>
          <p:nvPr>
            <p:ph type="sldNum" idx="12"/>
          </p:nvPr>
        </p:nvSpPr>
        <p:spPr>
          <a:xfrm>
            <a:off x="3856743" y="9442155"/>
            <a:ext cx="2950475" cy="497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700" tIns="47850" rIns="95700" bIns="478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a-ES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7"/>
          <p:cNvSpPr/>
          <p:nvPr userDrawn="1"/>
        </p:nvSpPr>
        <p:spPr>
          <a:xfrm>
            <a:off x="-103239" y="0"/>
            <a:ext cx="10958051" cy="76789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r>
              <a:rPr lang="ca-ES" sz="1800" b="0" i="0" kern="1200" dirty="0">
                <a:solidFill>
                  <a:srgbClr val="0084F2"/>
                </a:solidFill>
                <a:effectLst/>
                <a:latin typeface="Century Gothic" panose="020B0502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26-27 d'octubre 2023 | Fira Sabadell</a:t>
            </a:r>
            <a:endParaRPr lang="ca-ES" sz="3200" b="0" i="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79" y="2025192"/>
            <a:ext cx="5433497" cy="231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17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284479" y="1325462"/>
            <a:ext cx="10149841" cy="587920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17" name="Conector recto 16"/>
          <p:cNvCxnSpPr/>
          <p:nvPr userDrawn="1"/>
        </p:nvCxnSpPr>
        <p:spPr>
          <a:xfrm flipV="1">
            <a:off x="284479" y="1291905"/>
            <a:ext cx="10149841" cy="33556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t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8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304800" y="1325463"/>
            <a:ext cx="10073640" cy="60232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  <p:cxnSp>
        <p:nvCxnSpPr>
          <p:cNvPr id="11" name="Conector recto 16"/>
          <p:cNvCxnSpPr/>
          <p:nvPr userDrawn="1"/>
        </p:nvCxnSpPr>
        <p:spPr>
          <a:xfrm>
            <a:off x="304800" y="1325461"/>
            <a:ext cx="10073640" cy="2934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9729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RAPORTADA_Blanc" type="blank">
  <p:cSld name="CONTRAPORTADA_Blanc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6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a-ES" smtClean="0"/>
              <a:pPr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10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 userDrawn="1"/>
        </p:nvPicPr>
        <p:blipFill rotWithShape="1">
          <a:blip r:embed="rId7"/>
          <a:srcRect l="14963" t="1" r="20843" b="4563"/>
          <a:stretch/>
        </p:blipFill>
        <p:spPr>
          <a:xfrm>
            <a:off x="-60960" y="1"/>
            <a:ext cx="10789920" cy="760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9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75" r:id="rId3"/>
    <p:sldLayoutId id="2147483676" r:id="rId4"/>
  </p:sldLayoutIdLst>
  <p:txStyles>
    <p:titleStyle>
      <a:lvl1pPr algn="l" defTabSz="801884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1" indent="-200471" algn="l" defTabSz="801884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1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5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29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38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179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2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06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00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4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88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25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768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09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65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59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53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nit.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91440" y="5486401"/>
            <a:ext cx="10959737" cy="12900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811850" y="5867252"/>
            <a:ext cx="9626053" cy="52835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es-ES" sz="28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Alternatives de combustibles per el </a:t>
            </a:r>
            <a:r>
              <a:rPr lang="es-ES" sz="2800" b="1" dirty="0" err="1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transport</a:t>
            </a:r>
            <a:endParaRPr lang="es-ES_tradnl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Gráfico 2">
            <a:extLst>
              <a:ext uri="{FF2B5EF4-FFF2-40B4-BE49-F238E27FC236}">
                <a16:creationId xmlns:a16="http://schemas.microsoft.com/office/drawing/2014/main" id="{A4AB3689-3794-0149-935E-2741DE11B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6132" y="6718408"/>
            <a:ext cx="6367548" cy="78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4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4D3D29E-0D22-320E-A4D1-E1D2DFD8B0BD}"/>
              </a:ext>
            </a:extLst>
          </p:cNvPr>
          <p:cNvSpPr txBox="1"/>
          <p:nvPr/>
        </p:nvSpPr>
        <p:spPr>
          <a:xfrm>
            <a:off x="1087120" y="1869440"/>
            <a:ext cx="4637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Price gap i </a:t>
            </a:r>
            <a:r>
              <a:rPr lang="es-ES" sz="2400" dirty="0" err="1">
                <a:solidFill>
                  <a:srgbClr val="0070C0"/>
                </a:solidFill>
              </a:rPr>
              <a:t>factors</a:t>
            </a:r>
            <a:r>
              <a:rPr lang="es-ES" sz="2400" dirty="0">
                <a:solidFill>
                  <a:srgbClr val="0070C0"/>
                </a:solidFill>
              </a:rPr>
              <a:t> </a:t>
            </a:r>
            <a:r>
              <a:rPr lang="es-ES" sz="2400" dirty="0" err="1">
                <a:solidFill>
                  <a:srgbClr val="0070C0"/>
                </a:solidFill>
              </a:rPr>
              <a:t>clau</a:t>
            </a:r>
            <a:r>
              <a:rPr lang="es-ES" sz="2400" dirty="0">
                <a:solidFill>
                  <a:srgbClr val="0070C0"/>
                </a:solidFill>
              </a:rPr>
              <a:t> per tancar-lo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3A90D7-950A-6BE9-83F5-CA520BAF7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05" y="2820729"/>
            <a:ext cx="4596151" cy="350354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F634DF1-3CBE-4E43-9B6C-CA5885F35A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77"/>
          <a:stretch/>
        </p:blipFill>
        <p:spPr>
          <a:xfrm>
            <a:off x="5093156" y="2820728"/>
            <a:ext cx="5101652" cy="341497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28AFA39-6FE6-0DED-FE98-EA90A44DCC23}"/>
              </a:ext>
            </a:extLst>
          </p:cNvPr>
          <p:cNvSpPr txBox="1"/>
          <p:nvPr/>
        </p:nvSpPr>
        <p:spPr>
          <a:xfrm>
            <a:off x="5598658" y="6263657"/>
            <a:ext cx="4328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>
                <a:solidFill>
                  <a:srgbClr val="1F1F1F"/>
                </a:solidFill>
                <a:effectLst/>
                <a:latin typeface="ElsevierGulliver"/>
              </a:rPr>
              <a:t>Techno-economic assessment of a power-to-green methanol plant</a:t>
            </a:r>
          </a:p>
          <a:p>
            <a:r>
              <a:rPr lang="es-ES" sz="1200" dirty="0"/>
              <a:t>(</a:t>
            </a:r>
            <a:r>
              <a:rPr lang="es-ES" sz="1200" dirty="0" err="1"/>
              <a:t>Pratschner</a:t>
            </a:r>
            <a:r>
              <a:rPr lang="es-ES" sz="1200" dirty="0"/>
              <a:t>, S et al)</a:t>
            </a:r>
          </a:p>
        </p:txBody>
      </p:sp>
      <p:pic>
        <p:nvPicPr>
          <p:cNvPr id="11" name="Gráfico 10" descr="Trueno con relleno sólido">
            <a:extLst>
              <a:ext uri="{FF2B5EF4-FFF2-40B4-BE49-F238E27FC236}">
                <a16:creationId xmlns:a16="http://schemas.microsoft.com/office/drawing/2014/main" id="{24552BF6-1535-2C9E-7EB4-08DD4D446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56312" y="3532027"/>
            <a:ext cx="697073" cy="697073"/>
          </a:xfrm>
          <a:prstGeom prst="rect">
            <a:avLst/>
          </a:prstGeom>
        </p:spPr>
      </p:pic>
      <p:pic>
        <p:nvPicPr>
          <p:cNvPr id="16" name="Gráfico 15" descr="Trueno con relleno sólido">
            <a:extLst>
              <a:ext uri="{FF2B5EF4-FFF2-40B4-BE49-F238E27FC236}">
                <a16:creationId xmlns:a16="http://schemas.microsoft.com/office/drawing/2014/main" id="{834A789F-7259-8FE8-7689-CD59DBC8EE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40185" y="3709827"/>
            <a:ext cx="697073" cy="697073"/>
          </a:xfrm>
          <a:prstGeom prst="rect">
            <a:avLst/>
          </a:prstGeom>
        </p:spPr>
      </p:pic>
      <p:pic>
        <p:nvPicPr>
          <p:cNvPr id="17" name="Gráfico 16" descr="Trueno con relleno sólido">
            <a:extLst>
              <a:ext uri="{FF2B5EF4-FFF2-40B4-BE49-F238E27FC236}">
                <a16:creationId xmlns:a16="http://schemas.microsoft.com/office/drawing/2014/main" id="{CFA3104D-ADA5-3EDF-04B9-CD6F0416E0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45055" y="4096463"/>
            <a:ext cx="697073" cy="69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898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15"/>
          <p:cNvSpPr/>
          <p:nvPr/>
        </p:nvSpPr>
        <p:spPr>
          <a:xfrm>
            <a:off x="523016" y="6186077"/>
            <a:ext cx="3740021" cy="1158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75" tIns="40077" rIns="80175" bIns="40077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GB" sz="1400" b="1" i="0" dirty="0">
                <a:effectLst/>
              </a:rPr>
              <a:t>Centre </a:t>
            </a:r>
            <a:r>
              <a:rPr lang="en-GB" sz="1400" b="1" i="0" dirty="0" err="1">
                <a:effectLst/>
              </a:rPr>
              <a:t>d’Innovació</a:t>
            </a:r>
            <a:r>
              <a:rPr lang="en-GB" sz="1400" b="1" i="0" dirty="0">
                <a:effectLst/>
              </a:rPr>
              <a:t> del Transport (CENIT)</a:t>
            </a:r>
          </a:p>
          <a:p>
            <a:pPr>
              <a:buClr>
                <a:srgbClr val="000000"/>
              </a:buClr>
              <a:buSzPts val="1400"/>
            </a:pPr>
            <a:r>
              <a:rPr lang="en-GB" sz="1400" b="0" i="0" dirty="0">
                <a:effectLst/>
              </a:rPr>
              <a:t>C/ Jordi Girona 1-3 Building C-3, </a:t>
            </a:r>
            <a:r>
              <a:rPr lang="en-GB" sz="1400" b="0" i="0" dirty="0" err="1">
                <a:effectLst/>
              </a:rPr>
              <a:t>Plaça</a:t>
            </a:r>
            <a:r>
              <a:rPr lang="en-GB" sz="1400" b="0" i="0" dirty="0">
                <a:effectLst/>
              </a:rPr>
              <a:t> </a:t>
            </a:r>
            <a:r>
              <a:rPr lang="en-GB" sz="1400" b="0" i="0" dirty="0" err="1">
                <a:effectLst/>
              </a:rPr>
              <a:t>Telecos</a:t>
            </a:r>
            <a:r>
              <a:rPr lang="en-GB" sz="1400" b="0" i="0" dirty="0">
                <a:effectLst/>
              </a:rPr>
              <a:t> 08034 Barcelona, Spain</a:t>
            </a:r>
          </a:p>
          <a:p>
            <a:pPr>
              <a:buClr>
                <a:srgbClr val="000000"/>
              </a:buClr>
              <a:buSzPts val="1400"/>
            </a:pPr>
            <a:r>
              <a:rPr lang="en-GB" sz="1400" b="1" dirty="0">
                <a:solidFill>
                  <a:schemeClr val="accent2"/>
                </a:solidFill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https://cenit.es</a:t>
            </a:r>
            <a:endParaRPr lang="en-GB" sz="1400" b="1" dirty="0">
              <a:solidFill>
                <a:schemeClr val="accent2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lang="en-GB" sz="1400" dirty="0">
              <a:ea typeface="Arial"/>
              <a:cs typeface="Arial"/>
              <a:sym typeface="Arial"/>
            </a:endParaRPr>
          </a:p>
        </p:txBody>
      </p:sp>
      <p:pic>
        <p:nvPicPr>
          <p:cNvPr id="1369" name="Google Shape;13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44937" y="6511176"/>
            <a:ext cx="1857276" cy="375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C30994-DECC-456B-9E68-FF07CDC45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5895" y="1559206"/>
            <a:ext cx="3740021" cy="3740021"/>
          </a:xfrm>
          <a:prstGeom prst="rect">
            <a:avLst/>
          </a:prstGeom>
        </p:spPr>
      </p:pic>
      <p:sp>
        <p:nvSpPr>
          <p:cNvPr id="12" name="Google Shape;1368;p15">
            <a:extLst>
              <a:ext uri="{FF2B5EF4-FFF2-40B4-BE49-F238E27FC236}">
                <a16:creationId xmlns:a16="http://schemas.microsoft.com/office/drawing/2014/main" id="{ACFFFB8F-AB99-477E-8098-9F083FC51FB6}"/>
              </a:ext>
            </a:extLst>
          </p:cNvPr>
          <p:cNvSpPr/>
          <p:nvPr/>
        </p:nvSpPr>
        <p:spPr>
          <a:xfrm>
            <a:off x="6851043" y="6186077"/>
            <a:ext cx="19877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a-ES" sz="1400" b="1" i="0" u="none" strike="noStrike" cap="none">
                <a:solidFill>
                  <a:srgbClr val="A5A5A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 research group of: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7941D15-4F93-FF85-E329-0B41673FBB1B}"/>
              </a:ext>
            </a:extLst>
          </p:cNvPr>
          <p:cNvSpPr txBox="1"/>
          <p:nvPr/>
        </p:nvSpPr>
        <p:spPr>
          <a:xfrm>
            <a:off x="638628" y="1625600"/>
            <a:ext cx="3168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Alternatives disponibles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B983890-B95C-7B2E-87EC-C877B61EF629}"/>
              </a:ext>
            </a:extLst>
          </p:cNvPr>
          <p:cNvSpPr txBox="1"/>
          <p:nvPr/>
        </p:nvSpPr>
        <p:spPr>
          <a:xfrm>
            <a:off x="1630061" y="2231890"/>
            <a:ext cx="632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BEVs</a:t>
            </a: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29FBDF9-09D0-CCE1-D982-0C37F59AD860}"/>
              </a:ext>
            </a:extLst>
          </p:cNvPr>
          <p:cNvSpPr txBox="1"/>
          <p:nvPr/>
        </p:nvSpPr>
        <p:spPr>
          <a:xfrm>
            <a:off x="2509919" y="2231890"/>
            <a:ext cx="735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FCEVs</a:t>
            </a:r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BAA261A-E619-F76D-C3B2-F0D8F9022F60}"/>
              </a:ext>
            </a:extLst>
          </p:cNvPr>
          <p:cNvSpPr txBox="1"/>
          <p:nvPr/>
        </p:nvSpPr>
        <p:spPr>
          <a:xfrm>
            <a:off x="3491921" y="223189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LNG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144C328-95A0-A0B8-C97F-A2337B488F5B}"/>
              </a:ext>
            </a:extLst>
          </p:cNvPr>
          <p:cNvSpPr txBox="1"/>
          <p:nvPr/>
        </p:nvSpPr>
        <p:spPr>
          <a:xfrm>
            <a:off x="4290860" y="2231890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eFuels</a:t>
            </a:r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6EA7B3B-A0E2-40AD-B35C-76FB43A80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196" y="4175265"/>
            <a:ext cx="5106329" cy="304305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A2D4515-4AFC-3EB5-C19E-AABA8C653B78}"/>
              </a:ext>
            </a:extLst>
          </p:cNvPr>
          <p:cNvSpPr txBox="1"/>
          <p:nvPr/>
        </p:nvSpPr>
        <p:spPr>
          <a:xfrm>
            <a:off x="638628" y="2882962"/>
            <a:ext cx="5902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NOx</a:t>
            </a:r>
            <a:endParaRPr lang="es-ES" dirty="0"/>
          </a:p>
          <a:p>
            <a:endParaRPr lang="es-ES" dirty="0"/>
          </a:p>
          <a:p>
            <a:r>
              <a:rPr lang="es-ES" dirty="0"/>
              <a:t>SOx</a:t>
            </a:r>
          </a:p>
          <a:p>
            <a:endParaRPr lang="es-ES" dirty="0"/>
          </a:p>
          <a:p>
            <a:r>
              <a:rPr lang="es-ES" dirty="0" err="1"/>
              <a:t>PMs</a:t>
            </a:r>
            <a:endParaRPr lang="es-ES" dirty="0"/>
          </a:p>
        </p:txBody>
      </p:sp>
      <p:sp>
        <p:nvSpPr>
          <p:cNvPr id="10" name="Diagrama de flujo: conector 9">
            <a:extLst>
              <a:ext uri="{FF2B5EF4-FFF2-40B4-BE49-F238E27FC236}">
                <a16:creationId xmlns:a16="http://schemas.microsoft.com/office/drawing/2014/main" id="{221F3781-E35A-98E1-2DE7-51AF61F52C38}"/>
              </a:ext>
            </a:extLst>
          </p:cNvPr>
          <p:cNvSpPr/>
          <p:nvPr/>
        </p:nvSpPr>
        <p:spPr>
          <a:xfrm>
            <a:off x="1730558" y="2765903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Diagrama de flujo: conector 11">
            <a:extLst>
              <a:ext uri="{FF2B5EF4-FFF2-40B4-BE49-F238E27FC236}">
                <a16:creationId xmlns:a16="http://schemas.microsoft.com/office/drawing/2014/main" id="{E288478E-09B8-0395-4B01-01A819D514BC}"/>
              </a:ext>
            </a:extLst>
          </p:cNvPr>
          <p:cNvSpPr/>
          <p:nvPr/>
        </p:nvSpPr>
        <p:spPr>
          <a:xfrm>
            <a:off x="2661488" y="2765903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7F464EED-C12F-F62B-54B3-0264BDAB28F8}"/>
              </a:ext>
            </a:extLst>
          </p:cNvPr>
          <p:cNvSpPr/>
          <p:nvPr/>
        </p:nvSpPr>
        <p:spPr>
          <a:xfrm>
            <a:off x="3564622" y="2765903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4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Diagrama de flujo: conector 13">
            <a:extLst>
              <a:ext uri="{FF2B5EF4-FFF2-40B4-BE49-F238E27FC236}">
                <a16:creationId xmlns:a16="http://schemas.microsoft.com/office/drawing/2014/main" id="{0E649818-5926-9FFA-AE46-11A21558060A}"/>
              </a:ext>
            </a:extLst>
          </p:cNvPr>
          <p:cNvSpPr/>
          <p:nvPr/>
        </p:nvSpPr>
        <p:spPr>
          <a:xfrm>
            <a:off x="4467756" y="2765903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2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Diagrama de flujo: conector 14">
            <a:extLst>
              <a:ext uri="{FF2B5EF4-FFF2-40B4-BE49-F238E27FC236}">
                <a16:creationId xmlns:a16="http://schemas.microsoft.com/office/drawing/2014/main" id="{348F097C-C8E6-3340-3D1E-3478080BA3F8}"/>
              </a:ext>
            </a:extLst>
          </p:cNvPr>
          <p:cNvSpPr/>
          <p:nvPr/>
        </p:nvSpPr>
        <p:spPr>
          <a:xfrm>
            <a:off x="1730558" y="3362584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Diagrama de flujo: conector 15">
            <a:extLst>
              <a:ext uri="{FF2B5EF4-FFF2-40B4-BE49-F238E27FC236}">
                <a16:creationId xmlns:a16="http://schemas.microsoft.com/office/drawing/2014/main" id="{62205FDC-144F-CF9A-335A-465C73D72049}"/>
              </a:ext>
            </a:extLst>
          </p:cNvPr>
          <p:cNvSpPr/>
          <p:nvPr/>
        </p:nvSpPr>
        <p:spPr>
          <a:xfrm>
            <a:off x="2661488" y="3362584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Diagrama de flujo: conector 16">
            <a:extLst>
              <a:ext uri="{FF2B5EF4-FFF2-40B4-BE49-F238E27FC236}">
                <a16:creationId xmlns:a16="http://schemas.microsoft.com/office/drawing/2014/main" id="{DE81C900-5CB1-7F7D-D316-8645BB25E5BF}"/>
              </a:ext>
            </a:extLst>
          </p:cNvPr>
          <p:cNvSpPr/>
          <p:nvPr/>
        </p:nvSpPr>
        <p:spPr>
          <a:xfrm>
            <a:off x="3564622" y="3362584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Diagrama de flujo: conector 17">
            <a:extLst>
              <a:ext uri="{FF2B5EF4-FFF2-40B4-BE49-F238E27FC236}">
                <a16:creationId xmlns:a16="http://schemas.microsoft.com/office/drawing/2014/main" id="{4057A64D-0950-E657-7F7E-312C34E02005}"/>
              </a:ext>
            </a:extLst>
          </p:cNvPr>
          <p:cNvSpPr/>
          <p:nvPr/>
        </p:nvSpPr>
        <p:spPr>
          <a:xfrm>
            <a:off x="4467756" y="3362584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Diagrama de flujo: conector 18">
            <a:extLst>
              <a:ext uri="{FF2B5EF4-FFF2-40B4-BE49-F238E27FC236}">
                <a16:creationId xmlns:a16="http://schemas.microsoft.com/office/drawing/2014/main" id="{88C0E0DB-DD33-4A3A-95EB-46B7DF37FDB1}"/>
              </a:ext>
            </a:extLst>
          </p:cNvPr>
          <p:cNvSpPr/>
          <p:nvPr/>
        </p:nvSpPr>
        <p:spPr>
          <a:xfrm>
            <a:off x="1730558" y="3959265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5A34C032-6B12-4699-8E68-0A3564799E43}"/>
              </a:ext>
            </a:extLst>
          </p:cNvPr>
          <p:cNvSpPr/>
          <p:nvPr/>
        </p:nvSpPr>
        <p:spPr>
          <a:xfrm>
            <a:off x="2661488" y="3959265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5EB6C2CA-6574-60A4-2204-A8ED63D2AAED}"/>
              </a:ext>
            </a:extLst>
          </p:cNvPr>
          <p:cNvSpPr/>
          <p:nvPr/>
        </p:nvSpPr>
        <p:spPr>
          <a:xfrm>
            <a:off x="3564622" y="3959265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>
                  <a:lumMod val="60000"/>
                  <a:lumOff val="40000"/>
                </a:schemeClr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2FD0D395-8443-4C8B-88CA-A1D534DC78C9}"/>
              </a:ext>
            </a:extLst>
          </p:cNvPr>
          <p:cNvSpPr/>
          <p:nvPr/>
        </p:nvSpPr>
        <p:spPr>
          <a:xfrm>
            <a:off x="4467756" y="3959265"/>
            <a:ext cx="432000" cy="432000"/>
          </a:xfrm>
          <a:prstGeom prst="flowChartConnector">
            <a:avLst/>
          </a:prstGeom>
          <a:gradFill flip="none" rotWithShape="1">
            <a:gsLst>
              <a:gs pos="39000">
                <a:schemeClr val="accent6"/>
              </a:gs>
              <a:gs pos="91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5967322-2786-1BD6-9D54-B0F3D92AB895}"/>
              </a:ext>
            </a:extLst>
          </p:cNvPr>
          <p:cNvSpPr txBox="1"/>
          <p:nvPr/>
        </p:nvSpPr>
        <p:spPr>
          <a:xfrm>
            <a:off x="5574835" y="2598944"/>
            <a:ext cx="4337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Existeixen bones alternatives als combustibles actuals.</a:t>
            </a:r>
          </a:p>
          <a:p>
            <a:r>
              <a:rPr lang="ca-ES" dirty="0">
                <a:solidFill>
                  <a:srgbClr val="0070C0"/>
                </a:solidFill>
              </a:rPr>
              <a:t>Des de el punt de vista de qualitat de l’aire les millors són les dues vies per electrificar la mobilitat; </a:t>
            </a:r>
            <a:r>
              <a:rPr lang="ca-ES" dirty="0" err="1">
                <a:solidFill>
                  <a:srgbClr val="0070C0"/>
                </a:solidFill>
              </a:rPr>
              <a:t>BEBs</a:t>
            </a:r>
            <a:r>
              <a:rPr lang="ca-ES" dirty="0">
                <a:solidFill>
                  <a:srgbClr val="0070C0"/>
                </a:solidFill>
              </a:rPr>
              <a:t> i </a:t>
            </a:r>
            <a:r>
              <a:rPr lang="ca-ES" dirty="0" err="1">
                <a:solidFill>
                  <a:srgbClr val="0070C0"/>
                </a:solidFill>
              </a:rPr>
              <a:t>FCEVs</a:t>
            </a:r>
            <a:r>
              <a:rPr lang="ca-ES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E3E3185-F757-A3BD-53EB-18C7EF368006}"/>
              </a:ext>
            </a:extLst>
          </p:cNvPr>
          <p:cNvSpPr txBox="1"/>
          <p:nvPr/>
        </p:nvSpPr>
        <p:spPr>
          <a:xfrm>
            <a:off x="552644" y="4834144"/>
            <a:ext cx="4649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Desafortunadament, cap d’elles manté el mateix nivell de prestacions tècniques.</a:t>
            </a:r>
          </a:p>
          <a:p>
            <a:endParaRPr lang="ca-ES" dirty="0">
              <a:solidFill>
                <a:srgbClr val="0070C0"/>
              </a:solidFill>
            </a:endParaRPr>
          </a:p>
          <a:p>
            <a:r>
              <a:rPr lang="ca-ES" dirty="0">
                <a:solidFill>
                  <a:srgbClr val="0070C0"/>
                </a:solidFill>
              </a:rPr>
              <a:t>Autonomia, temps de recàrrega, limitacions de seguretat, cost elevat i noves infraestructures són les barreres més rellevants.</a:t>
            </a:r>
          </a:p>
          <a:p>
            <a:r>
              <a:rPr lang="ca-ES" dirty="0">
                <a:solidFill>
                  <a:srgbClr val="0070C0"/>
                </a:solidFill>
              </a:rPr>
              <a:t>És per això que cada alternativa és adient per a segments diferents del transport.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E4076CC-E1F9-C034-DF51-07D8A04CB83E}"/>
              </a:ext>
            </a:extLst>
          </p:cNvPr>
          <p:cNvSpPr txBox="1"/>
          <p:nvPr/>
        </p:nvSpPr>
        <p:spPr>
          <a:xfrm>
            <a:off x="9161933" y="7142468"/>
            <a:ext cx="108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Font DNV</a:t>
            </a:r>
          </a:p>
        </p:txBody>
      </p:sp>
    </p:spTree>
    <p:extLst>
      <p:ext uri="{BB962C8B-B14F-4D97-AF65-F5344CB8AC3E}">
        <p14:creationId xmlns:p14="http://schemas.microsoft.com/office/powerpoint/2010/main" val="99908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471937B-3E74-C702-98D8-51FFE80C3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65" y="2422432"/>
            <a:ext cx="8316486" cy="457263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0BCBD6-B446-3126-E89C-D3F4DE9C6899}"/>
              </a:ext>
            </a:extLst>
          </p:cNvPr>
          <p:cNvSpPr txBox="1"/>
          <p:nvPr/>
        </p:nvSpPr>
        <p:spPr>
          <a:xfrm>
            <a:off x="1087120" y="1869440"/>
            <a:ext cx="9161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>
                <a:solidFill>
                  <a:srgbClr val="0070C0"/>
                </a:solidFill>
              </a:rPr>
              <a:t>Priorització</a:t>
            </a:r>
            <a:r>
              <a:rPr lang="es-ES" sz="2000" dirty="0">
                <a:solidFill>
                  <a:srgbClr val="0070C0"/>
                </a:solidFill>
              </a:rPr>
              <a:t> de les alternatives per a la </a:t>
            </a:r>
            <a:r>
              <a:rPr lang="es-ES" sz="2000" dirty="0" err="1">
                <a:solidFill>
                  <a:srgbClr val="0070C0"/>
                </a:solidFill>
              </a:rPr>
              <a:t>descarbonització</a:t>
            </a:r>
            <a:r>
              <a:rPr lang="es-ES" sz="2000" dirty="0">
                <a:solidFill>
                  <a:srgbClr val="0070C0"/>
                </a:solidFill>
              </a:rPr>
              <a:t> i </a:t>
            </a:r>
            <a:r>
              <a:rPr lang="es-ES" sz="2000" dirty="0" err="1">
                <a:solidFill>
                  <a:srgbClr val="0070C0"/>
                </a:solidFill>
              </a:rPr>
              <a:t>millora</a:t>
            </a:r>
            <a:r>
              <a:rPr lang="es-ES" sz="2000" dirty="0">
                <a:solidFill>
                  <a:srgbClr val="0070C0"/>
                </a:solidFill>
              </a:rPr>
              <a:t> de la </a:t>
            </a:r>
            <a:r>
              <a:rPr lang="es-ES" sz="2000" dirty="0" err="1">
                <a:solidFill>
                  <a:srgbClr val="0070C0"/>
                </a:solidFill>
              </a:rPr>
              <a:t>qualitat</a:t>
            </a:r>
            <a:r>
              <a:rPr lang="es-ES" sz="2000" dirty="0">
                <a:solidFill>
                  <a:srgbClr val="0070C0"/>
                </a:solidFill>
              </a:rPr>
              <a:t> de </a:t>
            </a:r>
            <a:r>
              <a:rPr lang="es-ES" sz="2000" dirty="0" err="1">
                <a:solidFill>
                  <a:srgbClr val="0070C0"/>
                </a:solidFill>
              </a:rPr>
              <a:t>l’aire</a:t>
            </a:r>
            <a:endParaRPr lang="es-ES" sz="2000" dirty="0">
              <a:solidFill>
                <a:srgbClr val="0070C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0A5C7DD-37C2-F4BB-F192-554B589756E3}"/>
              </a:ext>
            </a:extLst>
          </p:cNvPr>
          <p:cNvSpPr txBox="1"/>
          <p:nvPr/>
        </p:nvSpPr>
        <p:spPr>
          <a:xfrm>
            <a:off x="8796175" y="6963286"/>
            <a:ext cx="108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Font DNV</a:t>
            </a:r>
          </a:p>
        </p:txBody>
      </p:sp>
    </p:spTree>
    <p:extLst>
      <p:ext uri="{BB962C8B-B14F-4D97-AF65-F5344CB8AC3E}">
        <p14:creationId xmlns:p14="http://schemas.microsoft.com/office/powerpoint/2010/main" val="3557761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0B1B40B-9A12-AF83-043B-486BEDB9C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06" y="2600688"/>
            <a:ext cx="3605125" cy="29436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D1FCEDB-E1C7-5EFE-4327-737981DCA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07" y="2943634"/>
            <a:ext cx="5801535" cy="260068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8DE8F2E-6220-77FD-D2DE-98EB573C0F93}"/>
              </a:ext>
            </a:extLst>
          </p:cNvPr>
          <p:cNvSpPr txBox="1"/>
          <p:nvPr/>
        </p:nvSpPr>
        <p:spPr>
          <a:xfrm>
            <a:off x="1087120" y="1869440"/>
            <a:ext cx="431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Potencial de adopción de </a:t>
            </a:r>
            <a:r>
              <a:rPr lang="es-ES" sz="2400" dirty="0" err="1">
                <a:solidFill>
                  <a:srgbClr val="0070C0"/>
                </a:solidFill>
              </a:rPr>
              <a:t>bioGNL</a:t>
            </a:r>
            <a:endParaRPr lang="es-ES" sz="2400" dirty="0">
              <a:solidFill>
                <a:srgbClr val="0070C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C0E9457-B3DD-FBCB-5C89-E6FB798A0F99}"/>
              </a:ext>
            </a:extLst>
          </p:cNvPr>
          <p:cNvSpPr txBox="1"/>
          <p:nvPr/>
        </p:nvSpPr>
        <p:spPr>
          <a:xfrm>
            <a:off x="8026400" y="535965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</a:rPr>
              <a:t>1,5 EJ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CB762D7-3419-6492-BA23-02636D8450F4}"/>
              </a:ext>
            </a:extLst>
          </p:cNvPr>
          <p:cNvSpPr txBox="1"/>
          <p:nvPr/>
        </p:nvSpPr>
        <p:spPr>
          <a:xfrm>
            <a:off x="8137310" y="387169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</a:rPr>
              <a:t>24 EJ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F7914E8-8A5D-C214-CEE2-0FA4D8CBA4A2}"/>
              </a:ext>
            </a:extLst>
          </p:cNvPr>
          <p:cNvSpPr txBox="1"/>
          <p:nvPr/>
        </p:nvSpPr>
        <p:spPr>
          <a:xfrm>
            <a:off x="8267812" y="3317211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</a:rPr>
              <a:t>30 EJ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84022D-C19A-81F1-8DD0-349EAEC07D12}"/>
              </a:ext>
            </a:extLst>
          </p:cNvPr>
          <p:cNvSpPr txBox="1"/>
          <p:nvPr/>
        </p:nvSpPr>
        <p:spPr>
          <a:xfrm>
            <a:off x="1087121" y="6261100"/>
            <a:ext cx="8168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El biometà serà una alternativa clau per a la transició energètica del transport, però no pot ser la solució majoritària.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36CF94C-5469-FCE0-F198-355142BD336E}"/>
              </a:ext>
            </a:extLst>
          </p:cNvPr>
          <p:cNvSpPr txBox="1"/>
          <p:nvPr/>
        </p:nvSpPr>
        <p:spPr>
          <a:xfrm>
            <a:off x="9161933" y="5615332"/>
            <a:ext cx="959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Font IEA</a:t>
            </a:r>
          </a:p>
        </p:txBody>
      </p:sp>
    </p:spTree>
    <p:extLst>
      <p:ext uri="{BB962C8B-B14F-4D97-AF65-F5344CB8AC3E}">
        <p14:creationId xmlns:p14="http://schemas.microsoft.com/office/powerpoint/2010/main" val="283286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12275E4-E96B-AE63-D181-4A19753FBCEE}"/>
              </a:ext>
            </a:extLst>
          </p:cNvPr>
          <p:cNvSpPr txBox="1"/>
          <p:nvPr/>
        </p:nvSpPr>
        <p:spPr>
          <a:xfrm>
            <a:off x="7038975" y="2844249"/>
            <a:ext cx="32345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Autonomía de </a:t>
            </a:r>
            <a:r>
              <a:rPr lang="es-ES" dirty="0" err="1"/>
              <a:t>diferents</a:t>
            </a:r>
            <a:r>
              <a:rPr lang="es-ES" dirty="0"/>
              <a:t> </a:t>
            </a:r>
            <a:r>
              <a:rPr lang="es-ES" dirty="0" err="1"/>
              <a:t>camions</a:t>
            </a:r>
            <a:endParaRPr lang="es-ES" dirty="0"/>
          </a:p>
          <a:p>
            <a:r>
              <a:rPr lang="es-ES" dirty="0" err="1"/>
              <a:t>Camions</a:t>
            </a:r>
            <a:r>
              <a:rPr lang="es-ES" dirty="0"/>
              <a:t> BEV</a:t>
            </a:r>
          </a:p>
          <a:p>
            <a:r>
              <a:rPr lang="es-ES" dirty="0"/>
              <a:t>500km</a:t>
            </a:r>
          </a:p>
          <a:p>
            <a:r>
              <a:rPr lang="es-ES" dirty="0"/>
              <a:t>120min</a:t>
            </a:r>
          </a:p>
          <a:p>
            <a:endParaRPr lang="es-ES" dirty="0"/>
          </a:p>
          <a:p>
            <a:r>
              <a:rPr lang="es-ES" dirty="0" err="1"/>
              <a:t>Camions</a:t>
            </a:r>
            <a:r>
              <a:rPr lang="es-ES" dirty="0"/>
              <a:t> FCEV</a:t>
            </a:r>
          </a:p>
          <a:p>
            <a:r>
              <a:rPr lang="es-ES" dirty="0"/>
              <a:t>800km</a:t>
            </a:r>
          </a:p>
          <a:p>
            <a:r>
              <a:rPr lang="es-ES" dirty="0"/>
              <a:t>20min</a:t>
            </a:r>
          </a:p>
        </p:txBody>
      </p:sp>
      <p:sp>
        <p:nvSpPr>
          <p:cNvPr id="10" name="Círculo parcial 9">
            <a:extLst>
              <a:ext uri="{FF2B5EF4-FFF2-40B4-BE49-F238E27FC236}">
                <a16:creationId xmlns:a16="http://schemas.microsoft.com/office/drawing/2014/main" id="{ADD45019-4429-0CCA-3ED5-2E28033AE05B}"/>
              </a:ext>
            </a:extLst>
          </p:cNvPr>
          <p:cNvSpPr/>
          <p:nvPr/>
        </p:nvSpPr>
        <p:spPr>
          <a:xfrm>
            <a:off x="8596483" y="3325831"/>
            <a:ext cx="538679" cy="538679"/>
          </a:xfrm>
          <a:prstGeom prst="pie">
            <a:avLst>
              <a:gd name="adj1" fmla="val 5"/>
              <a:gd name="adj2" fmla="val 16200000"/>
            </a:avLst>
          </a:prstGeom>
          <a:solidFill>
            <a:srgbClr val="75E1C1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F2A48AC-DB7E-289D-02F3-5E5B08B0F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45" y="2844249"/>
            <a:ext cx="6147734" cy="284598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C57889C-C598-CAB7-7DCE-DB82D375EAC2}"/>
              </a:ext>
            </a:extLst>
          </p:cNvPr>
          <p:cNvSpPr txBox="1"/>
          <p:nvPr/>
        </p:nvSpPr>
        <p:spPr>
          <a:xfrm>
            <a:off x="1087120" y="1869440"/>
            <a:ext cx="3663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>
                <a:solidFill>
                  <a:srgbClr val="0070C0"/>
                </a:solidFill>
              </a:rPr>
              <a:t>Potencial de la </a:t>
            </a:r>
            <a:r>
              <a:rPr lang="es-ES" sz="2400" dirty="0" err="1">
                <a:solidFill>
                  <a:srgbClr val="0070C0"/>
                </a:solidFill>
              </a:rPr>
              <a:t>electrificació</a:t>
            </a:r>
            <a:endParaRPr lang="es-ES" sz="2400" dirty="0">
              <a:solidFill>
                <a:srgbClr val="0070C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421DC0F-6BA6-685C-3611-3EC49B73622D}"/>
              </a:ext>
            </a:extLst>
          </p:cNvPr>
          <p:cNvSpPr txBox="1"/>
          <p:nvPr/>
        </p:nvSpPr>
        <p:spPr>
          <a:xfrm>
            <a:off x="9181549" y="3410505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CC66FF"/>
                </a:solidFill>
              </a:rPr>
              <a:t>60 – 75 %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C4491B3-CE8A-7B58-23E0-28DC757CF781}"/>
              </a:ext>
            </a:extLst>
          </p:cNvPr>
          <p:cNvSpPr txBox="1"/>
          <p:nvPr/>
        </p:nvSpPr>
        <p:spPr>
          <a:xfrm>
            <a:off x="790575" y="5966411"/>
            <a:ext cx="54713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Es necessària una nova infraestructura i model energètic</a:t>
            </a:r>
          </a:p>
          <a:p>
            <a:r>
              <a:rPr lang="ca-ES" dirty="0">
                <a:solidFill>
                  <a:srgbClr val="0070C0"/>
                </a:solidFill>
              </a:rPr>
              <a:t>Gestió de la demanda elèctrica</a:t>
            </a:r>
          </a:p>
          <a:p>
            <a:r>
              <a:rPr lang="ca-ES" dirty="0">
                <a:solidFill>
                  <a:srgbClr val="0070C0"/>
                </a:solidFill>
              </a:rPr>
              <a:t>Xarxa de transport elèctric</a:t>
            </a:r>
          </a:p>
          <a:p>
            <a:r>
              <a:rPr lang="ca-ES" dirty="0">
                <a:solidFill>
                  <a:srgbClr val="0070C0"/>
                </a:solidFill>
              </a:rPr>
              <a:t>Estacions de càrrega</a:t>
            </a:r>
          </a:p>
          <a:p>
            <a:endParaRPr lang="ca-ES" dirty="0">
              <a:solidFill>
                <a:srgbClr val="0070C0"/>
              </a:solidFill>
            </a:endParaRPr>
          </a:p>
          <a:p>
            <a:endParaRPr lang="ca-ES" dirty="0">
              <a:solidFill>
                <a:srgbClr val="0070C0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C9CE7AC-78BE-C474-8482-96D9562B446C}"/>
              </a:ext>
            </a:extLst>
          </p:cNvPr>
          <p:cNvSpPr/>
          <p:nvPr/>
        </p:nvSpPr>
        <p:spPr>
          <a:xfrm>
            <a:off x="1752415" y="3495675"/>
            <a:ext cx="466725" cy="1895475"/>
          </a:xfrm>
          <a:prstGeom prst="rect">
            <a:avLst/>
          </a:prstGeom>
          <a:gradFill flip="none" rotWithShape="1">
            <a:gsLst>
              <a:gs pos="11000">
                <a:srgbClr val="E680FF">
                  <a:alpha val="43000"/>
                </a:srgbClr>
              </a:gs>
              <a:gs pos="0">
                <a:srgbClr val="CC66FF"/>
              </a:gs>
              <a:gs pos="94000">
                <a:srgbClr val="FF99FF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D90D359-58C4-63BE-8F8C-78BC088F7D33}"/>
              </a:ext>
            </a:extLst>
          </p:cNvPr>
          <p:cNvSpPr txBox="1"/>
          <p:nvPr/>
        </p:nvSpPr>
        <p:spPr>
          <a:xfrm>
            <a:off x="5782294" y="5320903"/>
            <a:ext cx="1081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Font DNV</a:t>
            </a:r>
          </a:p>
        </p:txBody>
      </p:sp>
    </p:spTree>
    <p:extLst>
      <p:ext uri="{BB962C8B-B14F-4D97-AF65-F5344CB8AC3E}">
        <p14:creationId xmlns:p14="http://schemas.microsoft.com/office/powerpoint/2010/main" val="354166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52C0F168-5510-DD5D-9DC7-7CD2233682FB}"/>
              </a:ext>
            </a:extLst>
          </p:cNvPr>
          <p:cNvSpPr txBox="1"/>
          <p:nvPr/>
        </p:nvSpPr>
        <p:spPr>
          <a:xfrm>
            <a:off x="1087120" y="1712575"/>
            <a:ext cx="2438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</a:rPr>
              <a:t>Transport marítim</a:t>
            </a:r>
          </a:p>
        </p:txBody>
      </p:sp>
      <p:pic>
        <p:nvPicPr>
          <p:cNvPr id="2" name="Imagen 116">
            <a:extLst>
              <a:ext uri="{FF2B5EF4-FFF2-40B4-BE49-F238E27FC236}">
                <a16:creationId xmlns:a16="http://schemas.microsoft.com/office/drawing/2014/main" id="{B00EA13D-D7B0-DE29-C8EF-D5A8FC4AB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385" y="2822367"/>
            <a:ext cx="1692855" cy="1521282"/>
          </a:xfrm>
          <a:prstGeom prst="rect">
            <a:avLst/>
          </a:prstGeom>
        </p:spPr>
      </p:pic>
      <p:pic>
        <p:nvPicPr>
          <p:cNvPr id="3" name="Imagen 119">
            <a:extLst>
              <a:ext uri="{FF2B5EF4-FFF2-40B4-BE49-F238E27FC236}">
                <a16:creationId xmlns:a16="http://schemas.microsoft.com/office/drawing/2014/main" id="{324533A4-741A-EDC4-6A15-E39847CED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9207" y="2822365"/>
            <a:ext cx="1692855" cy="1554529"/>
          </a:xfrm>
          <a:prstGeom prst="rect">
            <a:avLst/>
          </a:prstGeom>
        </p:spPr>
      </p:pic>
      <p:grpSp>
        <p:nvGrpSpPr>
          <p:cNvPr id="4" name="Grupo 117">
            <a:extLst>
              <a:ext uri="{FF2B5EF4-FFF2-40B4-BE49-F238E27FC236}">
                <a16:creationId xmlns:a16="http://schemas.microsoft.com/office/drawing/2014/main" id="{02EFD315-80ED-8132-4E46-6282410CABBA}"/>
              </a:ext>
            </a:extLst>
          </p:cNvPr>
          <p:cNvGrpSpPr/>
          <p:nvPr/>
        </p:nvGrpSpPr>
        <p:grpSpPr>
          <a:xfrm>
            <a:off x="1005378" y="2568327"/>
            <a:ext cx="3451009" cy="1942005"/>
            <a:chOff x="372562" y="3904194"/>
            <a:chExt cx="4601345" cy="2589340"/>
          </a:xfrm>
        </p:grpSpPr>
        <p:sp>
          <p:nvSpPr>
            <p:cNvPr id="5" name="CuadroTexto 47">
              <a:extLst>
                <a:ext uri="{FF2B5EF4-FFF2-40B4-BE49-F238E27FC236}">
                  <a16:creationId xmlns:a16="http://schemas.microsoft.com/office/drawing/2014/main" id="{DD2F43D5-17DE-9F95-2F53-2485135A8F7E}"/>
                </a:ext>
              </a:extLst>
            </p:cNvPr>
            <p:cNvSpPr txBox="1"/>
            <p:nvPr/>
          </p:nvSpPr>
          <p:spPr>
            <a:xfrm>
              <a:off x="486487" y="5086711"/>
              <a:ext cx="717431" cy="400109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350" b="1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NOx</a:t>
              </a:r>
            </a:p>
          </p:txBody>
        </p:sp>
        <p:sp>
          <p:nvSpPr>
            <p:cNvPr id="6" name="CuadroTexto 50">
              <a:extLst>
                <a:ext uri="{FF2B5EF4-FFF2-40B4-BE49-F238E27FC236}">
                  <a16:creationId xmlns:a16="http://schemas.microsoft.com/office/drawing/2014/main" id="{7F10EEB7-CBB9-CDC8-430E-F05C44A891A2}"/>
                </a:ext>
              </a:extLst>
            </p:cNvPr>
            <p:cNvSpPr txBox="1"/>
            <p:nvPr/>
          </p:nvSpPr>
          <p:spPr>
            <a:xfrm>
              <a:off x="486487" y="5537877"/>
              <a:ext cx="722848" cy="40010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1350" b="1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PM</a:t>
              </a:r>
              <a:r>
                <a:rPr lang="es-ES" sz="1350" b="1" baseline="-250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8" name="CuadroTexto 52">
              <a:extLst>
                <a:ext uri="{FF2B5EF4-FFF2-40B4-BE49-F238E27FC236}">
                  <a16:creationId xmlns:a16="http://schemas.microsoft.com/office/drawing/2014/main" id="{BF3E57C9-F5D1-6A3D-8DC6-BD986C0FBD4E}"/>
                </a:ext>
              </a:extLst>
            </p:cNvPr>
            <p:cNvSpPr txBox="1"/>
            <p:nvPr/>
          </p:nvSpPr>
          <p:spPr>
            <a:xfrm>
              <a:off x="1338844" y="4385862"/>
              <a:ext cx="2719912" cy="2107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5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0.8% </a:t>
              </a:r>
              <a:r>
                <a:rPr lang="en-GB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Catalonia region</a:t>
              </a:r>
              <a:endParaRPr lang="en-GB" sz="1500" b="1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685800"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5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7% </a:t>
              </a:r>
              <a:r>
                <a:rPr lang="en-GB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BCN city</a:t>
              </a:r>
            </a:p>
            <a:p>
              <a:pPr defTabSz="685800"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5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1.5% </a:t>
              </a:r>
              <a:r>
                <a:rPr lang="en-GB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BCN city</a:t>
              </a:r>
            </a:p>
            <a:p>
              <a:pPr defTabSz="685800" eaLnBrk="1" fontAlgn="auto" hangingPunct="1">
                <a:lnSpc>
                  <a:spcPts val="3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CuadroTexto 53">
              <a:extLst>
                <a:ext uri="{FF2B5EF4-FFF2-40B4-BE49-F238E27FC236}">
                  <a16:creationId xmlns:a16="http://schemas.microsoft.com/office/drawing/2014/main" id="{95C4F6FB-4D50-C9E7-892F-7D9C26B3264F}"/>
                </a:ext>
              </a:extLst>
            </p:cNvPr>
            <p:cNvSpPr txBox="1"/>
            <p:nvPr/>
          </p:nvSpPr>
          <p:spPr>
            <a:xfrm>
              <a:off x="372562" y="3904194"/>
              <a:ext cx="460134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b="1" dirty="0">
                  <a:solidFill>
                    <a:srgbClr val="1F497D"/>
                  </a:solidFill>
                  <a:latin typeface="Calibri" pitchFamily="34" charset="0"/>
                </a:rPr>
                <a:t>Emissions of the Port of Barcelona</a:t>
              </a:r>
            </a:p>
          </p:txBody>
        </p:sp>
        <p:pic>
          <p:nvPicPr>
            <p:cNvPr id="10" name="Imagen 55">
              <a:extLst>
                <a:ext uri="{FF2B5EF4-FFF2-40B4-BE49-F238E27FC236}">
                  <a16:creationId xmlns:a16="http://schemas.microsoft.com/office/drawing/2014/main" id="{663B5E6B-3F58-B6F4-2837-BD17207D35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671"/>
            <a:stretch/>
          </p:blipFill>
          <p:spPr>
            <a:xfrm>
              <a:off x="414934" y="4344031"/>
              <a:ext cx="811408" cy="712169"/>
            </a:xfrm>
            <a:prstGeom prst="rect">
              <a:avLst/>
            </a:prstGeom>
          </p:spPr>
        </p:pic>
        <p:sp>
          <p:nvSpPr>
            <p:cNvPr id="13" name="CuadroTexto 58">
              <a:extLst>
                <a:ext uri="{FF2B5EF4-FFF2-40B4-BE49-F238E27FC236}">
                  <a16:creationId xmlns:a16="http://schemas.microsoft.com/office/drawing/2014/main" id="{594D7686-85F2-580A-BA8E-C89FD532BF99}"/>
                </a:ext>
              </a:extLst>
            </p:cNvPr>
            <p:cNvSpPr txBox="1"/>
            <p:nvPr/>
          </p:nvSpPr>
          <p:spPr>
            <a:xfrm>
              <a:off x="2789688" y="4281322"/>
              <a:ext cx="16098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600" i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Source: Barcelona Port Authority</a:t>
              </a:r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7F1AECC-2241-B5DA-1134-FDF4290D1850}"/>
              </a:ext>
            </a:extLst>
          </p:cNvPr>
          <p:cNvSpPr txBox="1"/>
          <p:nvPr/>
        </p:nvSpPr>
        <p:spPr>
          <a:xfrm>
            <a:off x="883442" y="4829862"/>
            <a:ext cx="7145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La major part d’aquestes emissions provenen de la operació dels vaixells en maniobra i en estada a moll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9F231EA-85BA-9F49-C5F4-8162619F8753}"/>
              </a:ext>
            </a:extLst>
          </p:cNvPr>
          <p:cNvSpPr txBox="1"/>
          <p:nvPr/>
        </p:nvSpPr>
        <p:spPr>
          <a:xfrm>
            <a:off x="883442" y="5535473"/>
            <a:ext cx="8981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Per a reduir gran part de les emissions en moll, s'està duent a terme el projecte </a:t>
            </a:r>
            <a:r>
              <a:rPr lang="ca-ES" dirty="0" err="1">
                <a:solidFill>
                  <a:srgbClr val="0070C0"/>
                </a:solidFill>
              </a:rPr>
              <a:t>Nexigen</a:t>
            </a:r>
            <a:r>
              <a:rPr lang="ca-ES" dirty="0">
                <a:solidFill>
                  <a:srgbClr val="0070C0"/>
                </a:solidFill>
              </a:rPr>
              <a:t>, que permetrà la connexió dels vaixells a la xarxa elèctrica de manera que puguin aturar els sistemes auxiliars.</a:t>
            </a:r>
          </a:p>
          <a:p>
            <a:endParaRPr lang="ca-ES" dirty="0">
              <a:solidFill>
                <a:srgbClr val="0070C0"/>
              </a:solidFill>
            </a:endParaRPr>
          </a:p>
          <a:p>
            <a:r>
              <a:rPr lang="ca-ES" dirty="0">
                <a:solidFill>
                  <a:srgbClr val="0070C0"/>
                </a:solidFill>
              </a:rPr>
              <a:t>Per a la resta, i per les emissions corresponents a la navegació, l'adopció de combustibles alternatius és la via que permetrà de reduir-les</a:t>
            </a:r>
          </a:p>
        </p:txBody>
      </p:sp>
    </p:spTree>
    <p:extLst>
      <p:ext uri="{BB962C8B-B14F-4D97-AF65-F5344CB8AC3E}">
        <p14:creationId xmlns:p14="http://schemas.microsoft.com/office/powerpoint/2010/main" val="535461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ture Marine Fuels Infographic : Pathways to decarbonization / IMO 2020">
            <a:extLst>
              <a:ext uri="{FF2B5EF4-FFF2-40B4-BE49-F238E27FC236}">
                <a16:creationId xmlns:a16="http://schemas.microsoft.com/office/drawing/2014/main" id="{25A4F165-B001-1116-5AAF-98FB20AFC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1" y="1577975"/>
            <a:ext cx="885825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2C0F168-5510-DD5D-9DC7-7CD2233682FB}"/>
              </a:ext>
            </a:extLst>
          </p:cNvPr>
          <p:cNvSpPr txBox="1"/>
          <p:nvPr/>
        </p:nvSpPr>
        <p:spPr>
          <a:xfrm>
            <a:off x="1087120" y="1397615"/>
            <a:ext cx="2438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</a:rPr>
              <a:t>Transport marítim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DE40552-13E7-64B7-8406-D7211615A755}"/>
              </a:ext>
            </a:extLst>
          </p:cNvPr>
          <p:cNvSpPr txBox="1"/>
          <p:nvPr/>
        </p:nvSpPr>
        <p:spPr>
          <a:xfrm>
            <a:off x="1347319" y="6961743"/>
            <a:ext cx="2026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Font Bureau Veritas</a:t>
            </a:r>
          </a:p>
        </p:txBody>
      </p:sp>
    </p:spTree>
    <p:extLst>
      <p:ext uri="{BB962C8B-B14F-4D97-AF65-F5344CB8AC3E}">
        <p14:creationId xmlns:p14="http://schemas.microsoft.com/office/powerpoint/2010/main" val="366024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E546A2E-9785-716A-7746-28E9102D44CD}"/>
              </a:ext>
            </a:extLst>
          </p:cNvPr>
          <p:cNvSpPr/>
          <p:nvPr/>
        </p:nvSpPr>
        <p:spPr>
          <a:xfrm>
            <a:off x="8362950" y="3365499"/>
            <a:ext cx="1781175" cy="373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D6AEF6D-83D5-A4A7-085C-4DE87C4AECAD}"/>
              </a:ext>
            </a:extLst>
          </p:cNvPr>
          <p:cNvSpPr/>
          <p:nvPr/>
        </p:nvSpPr>
        <p:spPr>
          <a:xfrm>
            <a:off x="8362950" y="4495932"/>
            <a:ext cx="1781175" cy="3730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933A00B-0A20-D9DA-C533-391BF89C1DF4}"/>
              </a:ext>
            </a:extLst>
          </p:cNvPr>
          <p:cNvSpPr/>
          <p:nvPr/>
        </p:nvSpPr>
        <p:spPr>
          <a:xfrm>
            <a:off x="8362950" y="4868995"/>
            <a:ext cx="1781175" cy="3730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4F8A4A9-CB3E-6A56-436E-466ADD869498}"/>
              </a:ext>
            </a:extLst>
          </p:cNvPr>
          <p:cNvSpPr/>
          <p:nvPr/>
        </p:nvSpPr>
        <p:spPr>
          <a:xfrm>
            <a:off x="8362950" y="3744183"/>
            <a:ext cx="1781175" cy="3730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169B36D-31EF-7DF1-6545-B87936853F3B}"/>
              </a:ext>
            </a:extLst>
          </p:cNvPr>
          <p:cNvSpPr/>
          <p:nvPr/>
        </p:nvSpPr>
        <p:spPr>
          <a:xfrm>
            <a:off x="8362950" y="2993227"/>
            <a:ext cx="1781175" cy="3730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F88A767-E26F-7EF0-F5DA-D44EED6190E9}"/>
              </a:ext>
            </a:extLst>
          </p:cNvPr>
          <p:cNvSpPr/>
          <p:nvPr/>
        </p:nvSpPr>
        <p:spPr>
          <a:xfrm>
            <a:off x="8362950" y="4109640"/>
            <a:ext cx="1781175" cy="373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C74BAE83-812F-7BE9-AF3E-9E1633DBF5D9}"/>
              </a:ext>
            </a:extLst>
          </p:cNvPr>
          <p:cNvSpPr/>
          <p:nvPr/>
        </p:nvSpPr>
        <p:spPr>
          <a:xfrm>
            <a:off x="4714875" y="2924176"/>
            <a:ext cx="1847850" cy="230505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2000">
                <a:schemeClr val="accent4">
                  <a:lumMod val="20000"/>
                  <a:lumOff val="80000"/>
                </a:schemeClr>
              </a:gs>
              <a:gs pos="29000">
                <a:schemeClr val="accent4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6703B7B-8434-EA0A-D8CC-2CA62EE7E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35" y="5277252"/>
            <a:ext cx="2412621" cy="1931347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1589C597-82B3-8EAF-FE20-8632EB45B5B6}"/>
              </a:ext>
            </a:extLst>
          </p:cNvPr>
          <p:cNvSpPr/>
          <p:nvPr/>
        </p:nvSpPr>
        <p:spPr>
          <a:xfrm>
            <a:off x="6572250" y="4117246"/>
            <a:ext cx="1781175" cy="3730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219B930A-2013-5DCF-3F85-40DD7EA3CDE4}"/>
              </a:ext>
            </a:extLst>
          </p:cNvPr>
          <p:cNvSpPr/>
          <p:nvPr/>
        </p:nvSpPr>
        <p:spPr>
          <a:xfrm>
            <a:off x="6572250" y="4863372"/>
            <a:ext cx="1781175" cy="3730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689930E-50DD-1E66-7658-A08DDE17F6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662" y="1869808"/>
            <a:ext cx="10126488" cy="3820058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9AFC7ACC-F9AC-152F-F32E-CF9EB21FA95F}"/>
              </a:ext>
            </a:extLst>
          </p:cNvPr>
          <p:cNvSpPr txBox="1"/>
          <p:nvPr/>
        </p:nvSpPr>
        <p:spPr>
          <a:xfrm>
            <a:off x="566031" y="5821929"/>
            <a:ext cx="6790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>
                <a:solidFill>
                  <a:srgbClr val="0070C0"/>
                </a:solidFill>
              </a:rPr>
              <a:t>Davant les excel·lents característiques tècniques del MGO, les dues millors alternatives són GNL i metanol, però l’amoníac també és rellevant degut a l’absència de CO2 en el seu cicle de vida.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323AC51-A88E-8581-5CBD-7AFD9AF2520D}"/>
              </a:ext>
            </a:extLst>
          </p:cNvPr>
          <p:cNvSpPr txBox="1"/>
          <p:nvPr/>
        </p:nvSpPr>
        <p:spPr>
          <a:xfrm>
            <a:off x="731520" y="1506912"/>
            <a:ext cx="5670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dirty="0">
                <a:solidFill>
                  <a:srgbClr val="0070C0"/>
                </a:solidFill>
              </a:rPr>
              <a:t>Característiques dels combustibles marítims</a:t>
            </a:r>
          </a:p>
        </p:txBody>
      </p:sp>
    </p:spTree>
    <p:extLst>
      <p:ext uri="{BB962C8B-B14F-4D97-AF65-F5344CB8AC3E}">
        <p14:creationId xmlns:p14="http://schemas.microsoft.com/office/powerpoint/2010/main" val="1478422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72441BB-87F6-53F0-30D8-CDC7A0B84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40" y="2331105"/>
            <a:ext cx="6391710" cy="501729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4D3D29E-0D22-320E-A4D1-E1D2DFD8B0BD}"/>
              </a:ext>
            </a:extLst>
          </p:cNvPr>
          <p:cNvSpPr txBox="1"/>
          <p:nvPr/>
        </p:nvSpPr>
        <p:spPr>
          <a:xfrm>
            <a:off x="1087120" y="1869440"/>
            <a:ext cx="6402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>
                <a:solidFill>
                  <a:srgbClr val="0070C0"/>
                </a:solidFill>
              </a:rPr>
              <a:t>Calendari</a:t>
            </a:r>
            <a:r>
              <a:rPr lang="es-ES" sz="2400" dirty="0">
                <a:solidFill>
                  <a:srgbClr val="0070C0"/>
                </a:solidFill>
              </a:rPr>
              <a:t> </a:t>
            </a:r>
            <a:r>
              <a:rPr lang="es-ES" sz="2400" dirty="0" err="1">
                <a:solidFill>
                  <a:srgbClr val="0070C0"/>
                </a:solidFill>
              </a:rPr>
              <a:t>previst</a:t>
            </a:r>
            <a:r>
              <a:rPr lang="es-ES" sz="2400" dirty="0">
                <a:solidFill>
                  <a:srgbClr val="0070C0"/>
                </a:solidFill>
              </a:rPr>
              <a:t> de </a:t>
            </a:r>
            <a:r>
              <a:rPr lang="es-ES" sz="2400" dirty="0" err="1">
                <a:solidFill>
                  <a:srgbClr val="0070C0"/>
                </a:solidFill>
              </a:rPr>
              <a:t>maduració</a:t>
            </a:r>
            <a:r>
              <a:rPr lang="es-ES" sz="2400" dirty="0">
                <a:solidFill>
                  <a:srgbClr val="0070C0"/>
                </a:solidFill>
              </a:rPr>
              <a:t> de les alternatives</a:t>
            </a:r>
          </a:p>
        </p:txBody>
      </p:sp>
    </p:spTree>
    <p:extLst>
      <p:ext uri="{BB962C8B-B14F-4D97-AF65-F5344CB8AC3E}">
        <p14:creationId xmlns:p14="http://schemas.microsoft.com/office/powerpoint/2010/main" val="35756457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4589</TotalTime>
  <Words>405</Words>
  <Application>Microsoft Office PowerPoint</Application>
  <PresentationFormat>Personalizado</PresentationFormat>
  <Paragraphs>67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ElsevierGulliver</vt:lpstr>
      <vt:lpstr>Source Sans Pro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Maurici Hervas</cp:lastModifiedBy>
  <cp:revision>88</cp:revision>
  <cp:lastPrinted>2019-09-05T08:25:03Z</cp:lastPrinted>
  <dcterms:created xsi:type="dcterms:W3CDTF">2019-07-24T12:32:21Z</dcterms:created>
  <dcterms:modified xsi:type="dcterms:W3CDTF">2023-10-25T15:31:10Z</dcterms:modified>
</cp:coreProperties>
</file>