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56" r:id="rId2"/>
    <p:sldId id="361" r:id="rId3"/>
    <p:sldId id="362" r:id="rId4"/>
    <p:sldId id="367" r:id="rId5"/>
    <p:sldId id="363" r:id="rId6"/>
    <p:sldId id="365" r:id="rId7"/>
    <p:sldId id="368" r:id="rId8"/>
    <p:sldId id="372" r:id="rId9"/>
    <p:sldId id="366" r:id="rId10"/>
    <p:sldId id="370" r:id="rId11"/>
    <p:sldId id="369" r:id="rId12"/>
    <p:sldId id="371"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66B08"/>
    <a:srgbClr val="005084"/>
    <a:srgbClr val="0076AD"/>
    <a:srgbClr val="5EAA3D"/>
    <a:srgbClr val="002A5F"/>
    <a:srgbClr val="295680"/>
    <a:srgbClr val="034E9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7" autoAdjust="0"/>
    <p:restoredTop sz="95332" autoAdjust="0"/>
  </p:normalViewPr>
  <p:slideViewPr>
    <p:cSldViewPr>
      <p:cViewPr varScale="1">
        <p:scale>
          <a:sx n="80" d="100"/>
          <a:sy n="80" d="100"/>
        </p:scale>
        <p:origin x="682" y="6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86C6CFE-9F5C-4726-9941-F7C78E8CD168}" type="datetimeFigureOut">
              <a:rPr lang="en-US" smtClean="0"/>
              <a:t>10/25/2023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118903D-0D44-4C62-A79E-68BFF017A902}" type="slidenum">
              <a:rPr lang="en-US" smtClean="0"/>
              <a:t>‹#›</a:t>
            </a:fld>
            <a:endParaRPr lang="en-US"/>
          </a:p>
        </p:txBody>
      </p:sp>
    </p:spTree>
    <p:extLst>
      <p:ext uri="{BB962C8B-B14F-4D97-AF65-F5344CB8AC3E}">
        <p14:creationId xmlns:p14="http://schemas.microsoft.com/office/powerpoint/2010/main" val="32928864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_gGCuSyaLFg"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7118903D-0D44-4C62-A79E-68BFF017A902}" type="slidenum">
              <a:rPr lang="en-US" smtClean="0"/>
              <a:t>1</a:t>
            </a:fld>
            <a:endParaRPr lang="en-US"/>
          </a:p>
        </p:txBody>
      </p:sp>
    </p:spTree>
    <p:extLst>
      <p:ext uri="{BB962C8B-B14F-4D97-AF65-F5344CB8AC3E}">
        <p14:creationId xmlns:p14="http://schemas.microsoft.com/office/powerpoint/2010/main" val="3486869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7118903D-0D44-4C62-A79E-68BFF017A902}" type="slidenum">
              <a:rPr lang="en-US" smtClean="0"/>
              <a:t>10</a:t>
            </a:fld>
            <a:endParaRPr lang="en-US"/>
          </a:p>
        </p:txBody>
      </p:sp>
    </p:spTree>
    <p:extLst>
      <p:ext uri="{BB962C8B-B14F-4D97-AF65-F5344CB8AC3E}">
        <p14:creationId xmlns:p14="http://schemas.microsoft.com/office/powerpoint/2010/main" val="1457560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Anaheim, they found brake and tires constituted 30 percent of PM 2.5, whereas exhaust emissions linked to gasoline and diesel constituted 19 percent. In Long Beach, brake and tires constituted 15 percent of PM 2.5 pollution, which was the same as pollution from gas and diesel.</a:t>
            </a:r>
            <a:br>
              <a:rPr lang="en-US" dirty="0" smtClean="0"/>
            </a:br>
            <a:r>
              <a:rPr lang="en-US" dirty="0" smtClean="0"/>
              <a:t>The agency predicted PM 2.5 pollution from brakes would be greater than exhaust pollution </a:t>
            </a:r>
            <a:r>
              <a:rPr lang="en-US" dirty="0" smtClean="0">
                <a:hlinkClick r:id="rId3"/>
              </a:rPr>
              <a:t>around 2020</a:t>
            </a:r>
            <a:r>
              <a:rPr lang="en-US" dirty="0" smtClean="0"/>
              <a:t>, given additional cars and cleaner exhaust policies.</a:t>
            </a:r>
          </a:p>
          <a:p>
            <a:r>
              <a:rPr lang="en-US" dirty="0" smtClean="0"/>
              <a:t>The pollution from your brakes and tires isn’t benign, either. Tests by Emissions Analytics, an engineering consulting company based in England, found tires produce about 2,000 times more particle pollution by mass than tailpipes. </a:t>
            </a:r>
          </a:p>
          <a:p>
            <a:r>
              <a:rPr lang="en-GB" dirty="0" smtClean="0"/>
              <a:t>https://www.washingtonpost.com/climate-environment/2023/07/09/tire-brake-tailpipes-emissions-pollution-cars/</a:t>
            </a:r>
          </a:p>
          <a:p>
            <a:endParaRPr lang="en-GB" dirty="0"/>
          </a:p>
        </p:txBody>
      </p:sp>
      <p:sp>
        <p:nvSpPr>
          <p:cNvPr id="4" name="Slide Number Placeholder 3"/>
          <p:cNvSpPr>
            <a:spLocks noGrp="1"/>
          </p:cNvSpPr>
          <p:nvPr>
            <p:ph type="sldNum" sz="quarter" idx="10"/>
          </p:nvPr>
        </p:nvSpPr>
        <p:spPr/>
        <p:txBody>
          <a:bodyPr/>
          <a:lstStyle/>
          <a:p>
            <a:fld id="{7118903D-0D44-4C62-A79E-68BFF017A902}" type="slidenum">
              <a:rPr lang="en-US" smtClean="0"/>
              <a:t>12</a:t>
            </a:fld>
            <a:endParaRPr lang="en-US"/>
          </a:p>
        </p:txBody>
      </p:sp>
    </p:spTree>
    <p:extLst>
      <p:ext uri="{BB962C8B-B14F-4D97-AF65-F5344CB8AC3E}">
        <p14:creationId xmlns:p14="http://schemas.microsoft.com/office/powerpoint/2010/main" val="19778566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15413" y="4272558"/>
            <a:ext cx="10363200" cy="720080"/>
          </a:xfrm>
        </p:spPr>
        <p:txBody>
          <a:bodyPr/>
          <a:lstStyle/>
          <a:p>
            <a:r>
              <a:rPr lang="en-US" smtClean="0"/>
              <a:t>Click to edit Master title style</a:t>
            </a:r>
            <a:endParaRPr lang="en-US"/>
          </a:p>
        </p:txBody>
      </p:sp>
      <p:sp>
        <p:nvSpPr>
          <p:cNvPr id="3" name="Subtitle 2"/>
          <p:cNvSpPr>
            <a:spLocks noGrp="1"/>
          </p:cNvSpPr>
          <p:nvPr>
            <p:ph type="subTitle" idx="1"/>
          </p:nvPr>
        </p:nvSpPr>
        <p:spPr>
          <a:xfrm>
            <a:off x="1967541" y="5157192"/>
            <a:ext cx="8534400" cy="841648"/>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endParaRPr lang="en-US" dirty="0"/>
          </a:p>
        </p:txBody>
      </p:sp>
      <p:pic>
        <p:nvPicPr>
          <p:cNvPr id="8" name="9 Imagen" descr="PORT.jpg"/>
          <p:cNvPicPr>
            <a:picLocks noChangeAspect="1"/>
          </p:cNvPicPr>
          <p:nvPr userDrawn="1"/>
        </p:nvPicPr>
        <p:blipFill>
          <a:blip r:embed="rId2">
            <a:extLst>
              <a:ext uri="{28A0092B-C50C-407E-A947-70E740481C1C}">
                <a14:useLocalDpi xmlns:a14="http://schemas.microsoft.com/office/drawing/2010/main" val="0"/>
              </a:ext>
            </a:extLst>
          </a:blip>
          <a:srcRect b="3743"/>
          <a:stretch>
            <a:fillRect/>
          </a:stretch>
        </p:blipFill>
        <p:spPr bwMode="auto">
          <a:xfrm>
            <a:off x="16000" y="1737192"/>
            <a:ext cx="12160000" cy="34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1" descr="logo_portada"/>
          <p:cNvPicPr>
            <a:picLocks noChangeAspect="1" noChangeArrowheads="1"/>
          </p:cNvPicPr>
          <p:nvPr userDrawn="1"/>
        </p:nvPicPr>
        <p:blipFill rotWithShape="1">
          <a:blip r:embed="rId3">
            <a:extLst>
              <a:ext uri="{28A0092B-C50C-407E-A947-70E740481C1C}">
                <a14:useLocalDpi xmlns:a14="http://schemas.microsoft.com/office/drawing/2010/main" val="0"/>
              </a:ext>
            </a:extLst>
          </a:blip>
          <a:srcRect t="21304"/>
          <a:stretch/>
        </p:blipFill>
        <p:spPr bwMode="auto">
          <a:xfrm>
            <a:off x="4835501" y="6558"/>
            <a:ext cx="2520999" cy="1262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userDrawn="1"/>
        </p:nvSpPr>
        <p:spPr>
          <a:xfrm>
            <a:off x="5015880" y="116632"/>
            <a:ext cx="2232248" cy="9439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920247" y="44624"/>
            <a:ext cx="2327881" cy="977864"/>
          </a:xfrm>
          <a:prstGeom prst="rect">
            <a:avLst/>
          </a:prstGeom>
        </p:spPr>
      </p:pic>
    </p:spTree>
    <p:extLst>
      <p:ext uri="{BB962C8B-B14F-4D97-AF65-F5344CB8AC3E}">
        <p14:creationId xmlns:p14="http://schemas.microsoft.com/office/powerpoint/2010/main" val="333589511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1"/>
          </p:nvPr>
        </p:nvSpPr>
        <p:spPr/>
        <p:txBody>
          <a:bodyPr/>
          <a:lstStyle/>
          <a:p>
            <a:endParaRPr lang="en-US"/>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6616" y="5877272"/>
            <a:ext cx="1559496" cy="655091"/>
          </a:xfrm>
          <a:prstGeom prst="rect">
            <a:avLst/>
          </a:prstGeom>
        </p:spPr>
      </p:pic>
      <p:sp>
        <p:nvSpPr>
          <p:cNvPr id="12" name="Rectangle 11"/>
          <p:cNvSpPr/>
          <p:nvPr userDrawn="1"/>
        </p:nvSpPr>
        <p:spPr>
          <a:xfrm>
            <a:off x="-12012" y="829839"/>
            <a:ext cx="12192000" cy="78881"/>
          </a:xfrm>
          <a:prstGeom prst="rect">
            <a:avLst/>
          </a:prstGeom>
          <a:solidFill>
            <a:srgbClr val="0076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Flowchart: Document 3"/>
          <p:cNvSpPr/>
          <p:nvPr userDrawn="1"/>
        </p:nvSpPr>
        <p:spPr>
          <a:xfrm rot="10800000">
            <a:off x="-23320" y="6330680"/>
            <a:ext cx="12240000" cy="527319"/>
          </a:xfrm>
          <a:custGeom>
            <a:avLst/>
            <a:gdLst>
              <a:gd name="connsiteX0" fmla="*/ 0 w 21600"/>
              <a:gd name="connsiteY0" fmla="*/ 0 h 21600"/>
              <a:gd name="connsiteX1" fmla="*/ 21600 w 21600"/>
              <a:gd name="connsiteY1" fmla="*/ 0 h 21600"/>
              <a:gd name="connsiteX2" fmla="*/ 21600 w 21600"/>
              <a:gd name="connsiteY2" fmla="*/ 17322 h 21600"/>
              <a:gd name="connsiteX3" fmla="*/ 0 w 21600"/>
              <a:gd name="connsiteY3" fmla="*/ 20172 h 21600"/>
              <a:gd name="connsiteX4" fmla="*/ 0 w 21600"/>
              <a:gd name="connsiteY4" fmla="*/ 0 h 21600"/>
              <a:gd name="connsiteX0" fmla="*/ 0 w 21600"/>
              <a:gd name="connsiteY0" fmla="*/ 0 h 20813"/>
              <a:gd name="connsiteX1" fmla="*/ 21600 w 21600"/>
              <a:gd name="connsiteY1" fmla="*/ 0 h 20813"/>
              <a:gd name="connsiteX2" fmla="*/ 21582 w 21600"/>
              <a:gd name="connsiteY2" fmla="*/ 10011 h 20813"/>
              <a:gd name="connsiteX3" fmla="*/ 0 w 21600"/>
              <a:gd name="connsiteY3" fmla="*/ 20172 h 20813"/>
              <a:gd name="connsiteX4" fmla="*/ 0 w 21600"/>
              <a:gd name="connsiteY4" fmla="*/ 0 h 20813"/>
              <a:gd name="connsiteX0" fmla="*/ 0 w 21600"/>
              <a:gd name="connsiteY0" fmla="*/ 0 h 20813"/>
              <a:gd name="connsiteX1" fmla="*/ 21600 w 21600"/>
              <a:gd name="connsiteY1" fmla="*/ 0 h 20813"/>
              <a:gd name="connsiteX2" fmla="*/ 21600 w 21600"/>
              <a:gd name="connsiteY2" fmla="*/ 10011 h 20813"/>
              <a:gd name="connsiteX3" fmla="*/ 0 w 21600"/>
              <a:gd name="connsiteY3" fmla="*/ 20172 h 20813"/>
              <a:gd name="connsiteX4" fmla="*/ 0 w 21600"/>
              <a:gd name="connsiteY4" fmla="*/ 0 h 20813"/>
              <a:gd name="connsiteX0" fmla="*/ 0 w 21600"/>
              <a:gd name="connsiteY0" fmla="*/ 0 h 14374"/>
              <a:gd name="connsiteX1" fmla="*/ 21600 w 21600"/>
              <a:gd name="connsiteY1" fmla="*/ 0 h 14374"/>
              <a:gd name="connsiteX2" fmla="*/ 21600 w 21600"/>
              <a:gd name="connsiteY2" fmla="*/ 10011 h 14374"/>
              <a:gd name="connsiteX3" fmla="*/ 36 w 21600"/>
              <a:gd name="connsiteY3" fmla="*/ 13271 h 14374"/>
              <a:gd name="connsiteX4" fmla="*/ 0 w 21600"/>
              <a:gd name="connsiteY4" fmla="*/ 0 h 14374"/>
              <a:gd name="connsiteX0" fmla="*/ 0 w 21600"/>
              <a:gd name="connsiteY0" fmla="*/ 0 h 17285"/>
              <a:gd name="connsiteX1" fmla="*/ 21600 w 21600"/>
              <a:gd name="connsiteY1" fmla="*/ 0 h 17285"/>
              <a:gd name="connsiteX2" fmla="*/ 21600 w 21600"/>
              <a:gd name="connsiteY2" fmla="*/ 10011 h 17285"/>
              <a:gd name="connsiteX3" fmla="*/ 36 w 21600"/>
              <a:gd name="connsiteY3" fmla="*/ 13271 h 17285"/>
              <a:gd name="connsiteX4" fmla="*/ 0 w 21600"/>
              <a:gd name="connsiteY4" fmla="*/ 0 h 17285"/>
              <a:gd name="connsiteX0" fmla="*/ 20 w 21620"/>
              <a:gd name="connsiteY0" fmla="*/ 0 h 17031"/>
              <a:gd name="connsiteX1" fmla="*/ 21620 w 21620"/>
              <a:gd name="connsiteY1" fmla="*/ 0 h 17031"/>
              <a:gd name="connsiteX2" fmla="*/ 21620 w 21620"/>
              <a:gd name="connsiteY2" fmla="*/ 10011 h 17031"/>
              <a:gd name="connsiteX3" fmla="*/ 2 w 21620"/>
              <a:gd name="connsiteY3" fmla="*/ 12957 h 17031"/>
              <a:gd name="connsiteX4" fmla="*/ 20 w 21620"/>
              <a:gd name="connsiteY4" fmla="*/ 0 h 17031"/>
              <a:gd name="connsiteX0" fmla="*/ 0 w 21600"/>
              <a:gd name="connsiteY0" fmla="*/ 0 h 16779"/>
              <a:gd name="connsiteX1" fmla="*/ 21600 w 21600"/>
              <a:gd name="connsiteY1" fmla="*/ 0 h 16779"/>
              <a:gd name="connsiteX2" fmla="*/ 21600 w 21600"/>
              <a:gd name="connsiteY2" fmla="*/ 10011 h 16779"/>
              <a:gd name="connsiteX3" fmla="*/ 18 w 21600"/>
              <a:gd name="connsiteY3" fmla="*/ 12643 h 16779"/>
              <a:gd name="connsiteX4" fmla="*/ 0 w 21600"/>
              <a:gd name="connsiteY4" fmla="*/ 0 h 16779"/>
              <a:gd name="connsiteX0" fmla="*/ 0 w 21600"/>
              <a:gd name="connsiteY0" fmla="*/ 0 h 16779"/>
              <a:gd name="connsiteX1" fmla="*/ 21600 w 21600"/>
              <a:gd name="connsiteY1" fmla="*/ 0 h 16779"/>
              <a:gd name="connsiteX2" fmla="*/ 21600 w 21600"/>
              <a:gd name="connsiteY2" fmla="*/ 10011 h 16779"/>
              <a:gd name="connsiteX3" fmla="*/ 18 w 21600"/>
              <a:gd name="connsiteY3" fmla="*/ 12643 h 16779"/>
              <a:gd name="connsiteX4" fmla="*/ 0 w 21600"/>
              <a:gd name="connsiteY4" fmla="*/ 0 h 16779"/>
              <a:gd name="connsiteX0" fmla="*/ 3 w 21603"/>
              <a:gd name="connsiteY0" fmla="*/ 0 h 16280"/>
              <a:gd name="connsiteX1" fmla="*/ 21603 w 21603"/>
              <a:gd name="connsiteY1" fmla="*/ 0 h 16280"/>
              <a:gd name="connsiteX2" fmla="*/ 21603 w 21603"/>
              <a:gd name="connsiteY2" fmla="*/ 10011 h 16280"/>
              <a:gd name="connsiteX3" fmla="*/ 3 w 21603"/>
              <a:gd name="connsiteY3" fmla="*/ 12016 h 16280"/>
              <a:gd name="connsiteX4" fmla="*/ 3 w 21603"/>
              <a:gd name="connsiteY4" fmla="*/ 0 h 16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603" h="16280">
                <a:moveTo>
                  <a:pt x="3" y="0"/>
                </a:moveTo>
                <a:lnTo>
                  <a:pt x="21603" y="0"/>
                </a:lnTo>
                <a:lnTo>
                  <a:pt x="21603" y="10011"/>
                </a:lnTo>
                <a:cubicBezTo>
                  <a:pt x="10803" y="10011"/>
                  <a:pt x="10587" y="22667"/>
                  <a:pt x="3" y="12016"/>
                </a:cubicBezTo>
                <a:cubicBezTo>
                  <a:pt x="-9" y="7592"/>
                  <a:pt x="15" y="4424"/>
                  <a:pt x="3" y="0"/>
                </a:cubicBezTo>
                <a:close/>
              </a:path>
            </a:pathLst>
          </a:custGeom>
          <a:solidFill>
            <a:srgbClr val="5EAA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Slide Number Placeholder 5"/>
          <p:cNvSpPr>
            <a:spLocks noGrp="1"/>
          </p:cNvSpPr>
          <p:nvPr>
            <p:ph type="sldNum" sz="quarter" idx="12"/>
          </p:nvPr>
        </p:nvSpPr>
        <p:spPr>
          <a:xfrm>
            <a:off x="9273960" y="6457550"/>
            <a:ext cx="2844800" cy="365125"/>
          </a:xfrm>
        </p:spPr>
        <p:txBody>
          <a:bodyPr/>
          <a:lstStyle>
            <a:lvl1pPr marL="0" marR="0" indent="0" algn="r" defTabSz="685800" rtl="0" eaLnBrk="1" fontAlgn="auto" latinLnBrk="0" hangingPunct="1">
              <a:lnSpc>
                <a:spcPct val="100000"/>
              </a:lnSpc>
              <a:spcBef>
                <a:spcPts val="0"/>
              </a:spcBef>
              <a:spcAft>
                <a:spcPts val="0"/>
              </a:spcAft>
              <a:buClrTx/>
              <a:buSzTx/>
              <a:buFontTx/>
              <a:buNone/>
              <a:tabLst/>
              <a:defRPr>
                <a:solidFill>
                  <a:schemeClr val="tx1"/>
                </a:solidFill>
              </a:defRPr>
            </a:lvl1pPr>
          </a:lstStyle>
          <a:p>
            <a:fld id="{ABD6C8E4-32E5-40D8-A886-C32CB2BF7A81}" type="slidenum">
              <a:rPr lang="es-ES" smtClean="0"/>
              <a:pPr/>
              <a:t>‹#›</a:t>
            </a:fld>
            <a:endParaRPr lang="es-ES" dirty="0"/>
          </a:p>
        </p:txBody>
      </p:sp>
    </p:spTree>
    <p:extLst>
      <p:ext uri="{BB962C8B-B14F-4D97-AF65-F5344CB8AC3E}">
        <p14:creationId xmlns:p14="http://schemas.microsoft.com/office/powerpoint/2010/main" val="302678533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3392" y="188640"/>
            <a:ext cx="10972800" cy="634082"/>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980733"/>
            <a:ext cx="10972800" cy="5145435"/>
          </a:xfrm>
          <a:prstGeom prst="rect">
            <a:avLst/>
          </a:prstGeom>
        </p:spPr>
        <p:txBody>
          <a:bodyPr vert="horz" lIns="91440" tIns="45720" rIns="91440" bIns="45720"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4" name="Date Placeholder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E6A6AE41-A734-4303-8053-A53C7F5FDE53}" type="datetime1">
              <a:rPr lang="en-US" smtClean="0"/>
              <a:t>10/25/2023</a:t>
            </a:fld>
            <a:endParaRPr lang="en-US"/>
          </a:p>
        </p:txBody>
      </p:sp>
      <p:sp>
        <p:nvSpPr>
          <p:cNvPr id="5" name="Footer Placeholder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F1E2030-4A3B-4CEB-9929-FCE13BF0358E}" type="slidenum">
              <a:rPr lang="en-US" smtClean="0"/>
              <a:t>‹#›</a:t>
            </a:fld>
            <a:endParaRPr lang="en-US"/>
          </a:p>
        </p:txBody>
      </p:sp>
    </p:spTree>
    <p:extLst>
      <p:ext uri="{BB962C8B-B14F-4D97-AF65-F5344CB8AC3E}">
        <p14:creationId xmlns:p14="http://schemas.microsoft.com/office/powerpoint/2010/main" val="2683962505"/>
      </p:ext>
    </p:extLst>
  </p:cSld>
  <p:clrMap bg1="lt1" tx1="dk1" bg2="lt2" tx2="dk2" accent1="accent1" accent2="accent2" accent3="accent3" accent4="accent4" accent5="accent5" accent6="accent6" hlink="hlink" folHlink="folHlink"/>
  <p:sldLayoutIdLst>
    <p:sldLayoutId id="2147483649" r:id="rId1"/>
    <p:sldLayoutId id="2147483650" r:id="rId2"/>
  </p:sldLayoutIdLst>
  <p:timing>
    <p:tnLst>
      <p:par>
        <p:cTn id="1" dur="indefinite" restart="never" nodeType="tmRoot"/>
      </p:par>
    </p:tnLst>
  </p:timing>
  <p:hf hdr="0" ftr="0" dt="0"/>
  <p:txStyles>
    <p:titleStyle>
      <a:lvl1pPr algn="ctr" defTabSz="685800" rtl="0" eaLnBrk="1" latinLnBrk="0" hangingPunct="1">
        <a:spcBef>
          <a:spcPct val="0"/>
        </a:spcBef>
        <a:buNone/>
        <a:defRPr sz="24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135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12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125"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975"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9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irec.cat/" TargetMode="External"/><Relationship Id="rId4" Type="http://schemas.openxmlformats.org/officeDocument/2006/relationships/hyperlink" Target="http://www.atlab.e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5.png"/></Relationships>
</file>

<file path=ppt/slides/_rels/slide1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38.png"/><Relationship Id="rId7"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0.png"/><Relationship Id="rId5" Type="http://schemas.openxmlformats.org/officeDocument/2006/relationships/image" Target="../media/image39.png"/><Relationship Id="rId4" Type="http://schemas.microsoft.com/office/2007/relationships/hdphoto" Target="../media/hdphoto6.wdp"/><Relationship Id="rId9"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16.png"/><Relationship Id="rId2" Type="http://schemas.openxmlformats.org/officeDocument/2006/relationships/image" Target="../media/image13.png"/><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5.pn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g"/><Relationship Id="rId1" Type="http://schemas.openxmlformats.org/officeDocument/2006/relationships/slideLayout" Target="../slideLayouts/slideLayout2.xml"/><Relationship Id="rId5" Type="http://schemas.openxmlformats.org/officeDocument/2006/relationships/image" Target="../media/image23.png"/><Relationship Id="rId4" Type="http://schemas.microsoft.com/office/2007/relationships/hdphoto" Target="../media/hdphoto5.wdp"/></Relationships>
</file>

<file path=ppt/slides/_rels/slide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8.jpeg"/><Relationship Id="rId11" Type="http://schemas.openxmlformats.org/officeDocument/2006/relationships/image" Target="../media/image33.png"/><Relationship Id="rId5" Type="http://schemas.openxmlformats.org/officeDocument/2006/relationships/image" Target="../media/image27.jpeg"/><Relationship Id="rId10" Type="http://schemas.openxmlformats.org/officeDocument/2006/relationships/image" Target="../media/image32.png"/><Relationship Id="rId4" Type="http://schemas.openxmlformats.org/officeDocument/2006/relationships/image" Target="../media/image26.jpeg"/><Relationship Id="rId9"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821360" y="6309320"/>
            <a:ext cx="6400800" cy="317192"/>
          </a:xfrm>
        </p:spPr>
        <p:txBody>
          <a:bodyPr>
            <a:normAutofit/>
          </a:bodyPr>
          <a:lstStyle/>
          <a:p>
            <a:r>
              <a:rPr lang="en-US" sz="1400" dirty="0" smtClean="0">
                <a:latin typeface="Arial" panose="020B0604020202020204" pitchFamily="34" charset="0"/>
                <a:cs typeface="Arial" panose="020B0604020202020204" pitchFamily="34" charset="0"/>
              </a:rPr>
              <a:t>26/10/2023</a:t>
            </a:r>
            <a:endParaRPr lang="en-US" sz="1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AF1E2030-4A3B-4CEB-9929-FCE13BF0358E}" type="slidenum">
              <a:rPr lang="en-US" smtClean="0"/>
              <a:t>1</a:t>
            </a:fld>
            <a:endParaRPr lang="en-US" dirty="0"/>
          </a:p>
        </p:txBody>
      </p:sp>
      <p:sp>
        <p:nvSpPr>
          <p:cNvPr id="5" name="Title 4"/>
          <p:cNvSpPr>
            <a:spLocks noGrp="1"/>
          </p:cNvSpPr>
          <p:nvPr>
            <p:ph type="ctrTitle"/>
          </p:nvPr>
        </p:nvSpPr>
        <p:spPr>
          <a:xfrm>
            <a:off x="1199456" y="4242842"/>
            <a:ext cx="10382944" cy="1048913"/>
          </a:xfrm>
          <a:prstGeom prst="roundRect">
            <a:avLst/>
          </a:prstGeom>
          <a:ln>
            <a:solidFill>
              <a:srgbClr val="0076AD"/>
            </a:solidFill>
          </a:ln>
        </p:spPr>
        <p:style>
          <a:lnRef idx="2">
            <a:schemeClr val="accent1"/>
          </a:lnRef>
          <a:fillRef idx="1">
            <a:schemeClr val="lt1"/>
          </a:fillRef>
          <a:effectRef idx="0">
            <a:schemeClr val="accent1"/>
          </a:effectRef>
          <a:fontRef idx="minor">
            <a:schemeClr val="dk1"/>
          </a:fontRef>
        </p:style>
        <p:txBody>
          <a:bodyPr>
            <a:normAutofit fontScale="90000"/>
          </a:bodyPr>
          <a:lstStyle/>
          <a:p>
            <a:r>
              <a:rPr lang="ca-ES" sz="2700" b="1" dirty="0" smtClean="0">
                <a:latin typeface="Arial" panose="020B0604020202020204" pitchFamily="34" charset="0"/>
                <a:cs typeface="Arial" panose="020B0604020202020204" pitchFamily="34" charset="0"/>
              </a:rPr>
              <a:t>Impacte a la qualitat de l’aire dels nous combustibles per la mobilitat</a:t>
            </a:r>
            <a:br>
              <a:rPr lang="ca-ES" sz="2700" b="1" dirty="0" smtClean="0">
                <a:latin typeface="Arial" panose="020B0604020202020204" pitchFamily="34" charset="0"/>
                <a:cs typeface="Arial" panose="020B0604020202020204" pitchFamily="34" charset="0"/>
              </a:rPr>
            </a:br>
            <a:r>
              <a:rPr lang="ca-ES" b="1" i="1" dirty="0" smtClean="0">
                <a:latin typeface="Arial" panose="020B0604020202020204" pitchFamily="34" charset="0"/>
                <a:cs typeface="Arial" panose="020B0604020202020204" pitchFamily="34" charset="0"/>
              </a:rPr>
              <a:t>L’hidrogen com a vector energètic </a:t>
            </a:r>
            <a:endParaRPr lang="ca-ES" b="1" i="1" dirty="0">
              <a:latin typeface="Arial" panose="020B0604020202020204" pitchFamily="34" charset="0"/>
              <a:cs typeface="Arial" panose="020B0604020202020204" pitchFamily="34" charset="0"/>
            </a:endParaRPr>
          </a:p>
        </p:txBody>
      </p:sp>
      <p:pic>
        <p:nvPicPr>
          <p:cNvPr id="6" name="Imatg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22160" y="44624"/>
            <a:ext cx="2859518" cy="1216136"/>
          </a:xfrm>
          <a:prstGeom prst="rect">
            <a:avLst/>
          </a:prstGeom>
        </p:spPr>
      </p:pic>
      <p:sp>
        <p:nvSpPr>
          <p:cNvPr id="2" name="TextBox 1"/>
          <p:cNvSpPr txBox="1"/>
          <p:nvPr/>
        </p:nvSpPr>
        <p:spPr>
          <a:xfrm>
            <a:off x="625592" y="5395164"/>
            <a:ext cx="10940816" cy="646331"/>
          </a:xfrm>
          <a:prstGeom prst="rect">
            <a:avLst/>
          </a:prstGeom>
          <a:noFill/>
        </p:spPr>
        <p:txBody>
          <a:bodyPr wrap="none" rtlCol="0">
            <a:spAutoFit/>
          </a:bodyPr>
          <a:lstStyle/>
          <a:p>
            <a:pPr algn="ctr"/>
            <a:r>
              <a:rPr lang="en-GB" sz="2000" dirty="0" smtClean="0">
                <a:latin typeface="Arial" panose="020B0604020202020204" pitchFamily="34" charset="0"/>
                <a:cs typeface="Arial" panose="020B0604020202020204" pitchFamily="34" charset="0"/>
              </a:rPr>
              <a:t>Dra Lucile Bernadet</a:t>
            </a:r>
          </a:p>
          <a:p>
            <a:pPr algn="ctr"/>
            <a:r>
              <a:rPr lang="en-GB" sz="1600" dirty="0" err="1" smtClean="0">
                <a:latin typeface="Arial" panose="020B0604020202020204" pitchFamily="34" charset="0"/>
                <a:cs typeface="Arial" panose="020B0604020202020204" pitchFamily="34" charset="0"/>
              </a:rPr>
              <a:t>Investigadora</a:t>
            </a:r>
            <a:r>
              <a:rPr lang="en-GB" sz="1600" dirty="0" smtClean="0">
                <a:latin typeface="Arial" panose="020B0604020202020204" pitchFamily="34" charset="0"/>
                <a:cs typeface="Arial" panose="020B0604020202020204" pitchFamily="34" charset="0"/>
              </a:rPr>
              <a:t> en el </a:t>
            </a:r>
            <a:r>
              <a:rPr lang="en-GB" sz="1600" dirty="0" err="1" smtClean="0">
                <a:latin typeface="Arial" panose="020B0604020202020204" pitchFamily="34" charset="0"/>
                <a:cs typeface="Arial" panose="020B0604020202020204" pitchFamily="34" charset="0"/>
              </a:rPr>
              <a:t>grup</a:t>
            </a:r>
            <a:r>
              <a:rPr lang="en-GB" sz="1600" dirty="0" smtClean="0">
                <a:latin typeface="Arial" panose="020B0604020202020204" pitchFamily="34" charset="0"/>
                <a:cs typeface="Arial" panose="020B0604020202020204" pitchFamily="34" charset="0"/>
              </a:rPr>
              <a:t> </a:t>
            </a:r>
            <a:r>
              <a:rPr lang="en-GB" sz="1600" smtClean="0">
                <a:latin typeface="Arial" panose="020B0604020202020204" pitchFamily="34" charset="0"/>
                <a:cs typeface="Arial" panose="020B0604020202020204" pitchFamily="34" charset="0"/>
              </a:rPr>
              <a:t>de </a:t>
            </a:r>
            <a:r>
              <a:rPr lang="en-GB" sz="1600" b="1" smtClean="0">
                <a:latin typeface="Arial" panose="020B0604020202020204" pitchFamily="34" charset="0"/>
                <a:cs typeface="Arial" panose="020B0604020202020204" pitchFamily="34" charset="0"/>
              </a:rPr>
              <a:t>Nanoionics </a:t>
            </a:r>
            <a:r>
              <a:rPr lang="en-GB" sz="1600" b="1" dirty="0" smtClean="0">
                <a:latin typeface="Arial" panose="020B0604020202020204" pitchFamily="34" charset="0"/>
                <a:cs typeface="Arial" panose="020B0604020202020204" pitchFamily="34" charset="0"/>
              </a:rPr>
              <a:t>i Piles de combustibles </a:t>
            </a:r>
            <a:r>
              <a:rPr lang="en-GB" sz="1600" dirty="0" smtClean="0">
                <a:latin typeface="Arial" panose="020B0604020202020204" pitchFamily="34" charset="0"/>
                <a:cs typeface="Arial" panose="020B0604020202020204" pitchFamily="34" charset="0"/>
              </a:rPr>
              <a:t>del </a:t>
            </a:r>
            <a:r>
              <a:rPr lang="en-GB" sz="1600" b="1" dirty="0" err="1" smtClean="0">
                <a:latin typeface="Arial" panose="020B0604020202020204" pitchFamily="34" charset="0"/>
                <a:cs typeface="Arial" panose="020B0604020202020204" pitchFamily="34" charset="0"/>
              </a:rPr>
              <a:t>Institut</a:t>
            </a:r>
            <a:r>
              <a:rPr lang="en-GB" sz="1600" b="1" dirty="0" smtClean="0">
                <a:latin typeface="Arial" panose="020B0604020202020204" pitchFamily="34" charset="0"/>
                <a:cs typeface="Arial" panose="020B0604020202020204" pitchFamily="34" charset="0"/>
              </a:rPr>
              <a:t> de </a:t>
            </a:r>
            <a:r>
              <a:rPr lang="en-GB" sz="1600" b="1" dirty="0" err="1" smtClean="0">
                <a:latin typeface="Arial" panose="020B0604020202020204" pitchFamily="34" charset="0"/>
                <a:cs typeface="Arial" panose="020B0604020202020204" pitchFamily="34" charset="0"/>
              </a:rPr>
              <a:t>Recerca</a:t>
            </a:r>
            <a:r>
              <a:rPr lang="en-GB" sz="1600" b="1" dirty="0" smtClean="0">
                <a:latin typeface="Arial" panose="020B0604020202020204" pitchFamily="34" charset="0"/>
                <a:cs typeface="Arial" panose="020B0604020202020204" pitchFamily="34" charset="0"/>
              </a:rPr>
              <a:t> en </a:t>
            </a:r>
            <a:r>
              <a:rPr lang="en-GB" sz="1600" b="1" dirty="0" err="1" smtClean="0">
                <a:latin typeface="Arial" panose="020B0604020202020204" pitchFamily="34" charset="0"/>
                <a:cs typeface="Arial" panose="020B0604020202020204" pitchFamily="34" charset="0"/>
              </a:rPr>
              <a:t>Energia</a:t>
            </a:r>
            <a:r>
              <a:rPr lang="en-GB" sz="1600" b="1" dirty="0" smtClean="0">
                <a:latin typeface="Arial" panose="020B0604020202020204" pitchFamily="34" charset="0"/>
                <a:cs typeface="Arial" panose="020B0604020202020204" pitchFamily="34" charset="0"/>
              </a:rPr>
              <a:t> de </a:t>
            </a:r>
            <a:r>
              <a:rPr lang="en-GB" sz="1600" b="1" dirty="0" err="1" smtClean="0">
                <a:latin typeface="Arial" panose="020B0604020202020204" pitchFamily="34" charset="0"/>
                <a:cs typeface="Arial" panose="020B0604020202020204" pitchFamily="34" charset="0"/>
              </a:rPr>
              <a:t>Catalunya</a:t>
            </a:r>
            <a:endParaRPr lang="en-GB" sz="1600" b="1" dirty="0">
              <a:latin typeface="Arial" panose="020B0604020202020204" pitchFamily="34" charset="0"/>
              <a:cs typeface="Arial" panose="020B0604020202020204" pitchFamily="34" charset="0"/>
            </a:endParaRPr>
          </a:p>
        </p:txBody>
      </p:sp>
      <p:sp>
        <p:nvSpPr>
          <p:cNvPr id="8" name="Text Box 3"/>
          <p:cNvSpPr txBox="1">
            <a:spLocks noChangeArrowheads="1"/>
          </p:cNvSpPr>
          <p:nvPr/>
        </p:nvSpPr>
        <p:spPr bwMode="auto">
          <a:xfrm>
            <a:off x="17562" y="6486922"/>
            <a:ext cx="3791744" cy="2791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0000" tIns="46800" rIns="90000" bIns="46800">
            <a:spAutoFit/>
          </a:bodyPr>
          <a:lstStyle>
            <a:lvl1pPr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ヒラギノ角ゴ Pro W3" charset="-128"/>
              </a:defRPr>
            </a:lvl1pPr>
            <a:lvl2pPr marL="742950" indent="-28575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ヒラギノ角ゴ Pro W3" charset="-128"/>
              </a:defRPr>
            </a:lvl2pPr>
            <a:lvl3pPr marL="11430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ヒラギノ角ゴ Pro W3" charset="-128"/>
              </a:defRPr>
            </a:lvl3pPr>
            <a:lvl4pPr marL="16002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ヒラギノ角ゴ Pro W3" charset="-128"/>
              </a:defRPr>
            </a:lvl4pPr>
            <a:lvl5pPr marL="2057400" indent="-228600" defTabSz="449263">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ヒラギノ角ゴ Pro W3" charset="-128"/>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ヒラギノ角ゴ Pro W3" charset="-128"/>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ヒラギノ角ゴ Pro W3" charset="-128"/>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ヒラギノ角ゴ Pro W3" charset="-128"/>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Arial" charset="0"/>
                <a:ea typeface="ヒラギノ角ゴ Pro W3" charset="-128"/>
              </a:defRPr>
            </a:lvl9pPr>
          </a:lstStyle>
          <a:p>
            <a:pPr marL="0" marR="0" lvl="0" indent="0" defTabSz="449263" eaLnBrk="1" fontAlgn="auto" latinLnBrk="0" hangingPunct="1">
              <a:lnSpc>
                <a:spcPct val="100000"/>
              </a:lnSpc>
              <a:spcBef>
                <a:spcPts val="0"/>
              </a:spcBef>
              <a:spcAft>
                <a:spcPts val="0"/>
              </a:spcAft>
              <a:buClrTx/>
              <a:buSz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s-ES" sz="1200" b="0" i="0" u="none" strike="noStrike" kern="0" cap="none" spc="0" normalizeH="0" baseline="0" noProof="0" dirty="0" smtClean="0">
                <a:ln>
                  <a:noFill/>
                </a:ln>
                <a:solidFill>
                  <a:srgbClr val="0076AD"/>
                </a:solidFill>
                <a:effectLst/>
                <a:uLnTx/>
                <a:uFillTx/>
                <a:latin typeface="Arial" panose="020B0604020202020204" pitchFamily="34" charset="0"/>
                <a:ea typeface="Calibri"/>
                <a:cs typeface="Arial" panose="020B0604020202020204" pitchFamily="34" charset="0"/>
                <a:sym typeface="Calibri"/>
              </a:rPr>
              <a:t>@atlab15 │ </a:t>
            </a:r>
            <a:r>
              <a:rPr lang="es-ES" sz="1200" u="sng" kern="0" dirty="0" smtClean="0">
                <a:solidFill>
                  <a:srgbClr val="0076AD"/>
                </a:solidFill>
                <a:latin typeface="Arial" panose="020B0604020202020204" pitchFamily="34" charset="0"/>
                <a:cs typeface="Arial" panose="020B0604020202020204" pitchFamily="34" charset="0"/>
                <a:hlinkClick r:id="rId4"/>
              </a:rPr>
              <a:t>www.atlab.es</a:t>
            </a:r>
            <a:r>
              <a:rPr lang="es-ES" sz="1200" kern="0" dirty="0" smtClean="0">
                <a:solidFill>
                  <a:srgbClr val="0076AD"/>
                </a:solidFill>
                <a:latin typeface="Arial" panose="020B0604020202020204" pitchFamily="34" charset="0"/>
                <a:cs typeface="Arial" panose="020B0604020202020204" pitchFamily="34" charset="0"/>
              </a:rPr>
              <a:t> │ </a:t>
            </a:r>
            <a:r>
              <a:rPr kumimoji="0" lang="es-ES" sz="1200" b="0" i="0" u="sng" strike="noStrike" kern="0" cap="none" spc="0" normalizeH="0" baseline="0" noProof="0" dirty="0" smtClean="0">
                <a:ln>
                  <a:noFill/>
                </a:ln>
                <a:solidFill>
                  <a:srgbClr val="0076AD"/>
                </a:solidFill>
                <a:effectLst/>
                <a:uLnTx/>
                <a:uFillTx/>
                <a:latin typeface="Arial" panose="020B0604020202020204" pitchFamily="34" charset="0"/>
                <a:cs typeface="Arial" panose="020B0604020202020204" pitchFamily="34" charset="0"/>
                <a:hlinkClick r:id="rId5"/>
              </a:rPr>
              <a:t>www.irec.cat</a:t>
            </a:r>
            <a:endParaRPr kumimoji="0" lang="en-GB" sz="1200" b="0" i="0" u="none" strike="noStrike" kern="0" cap="none" spc="0" normalizeH="0" baseline="0" noProof="0" dirty="0">
              <a:ln>
                <a:noFill/>
              </a:ln>
              <a:solidFill>
                <a:srgbClr val="0076AD"/>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701514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BD6C8E4-32E5-40D8-A886-C32CB2BF7A81}" type="slidenum">
              <a:rPr lang="es-ES" smtClean="0"/>
              <a:pPr/>
              <a:t>10</a:t>
            </a:fld>
            <a:endParaRPr lang="es-ES" dirty="0"/>
          </a:p>
        </p:txBody>
      </p:sp>
      <p:sp>
        <p:nvSpPr>
          <p:cNvPr id="5" name="TextBox 4"/>
          <p:cNvSpPr txBox="1"/>
          <p:nvPr/>
        </p:nvSpPr>
        <p:spPr>
          <a:xfrm>
            <a:off x="4082959" y="148731"/>
            <a:ext cx="4026103" cy="461665"/>
          </a:xfrm>
          <a:prstGeom prst="rect">
            <a:avLst/>
          </a:prstGeom>
          <a:noFill/>
        </p:spPr>
        <p:txBody>
          <a:bodyPr wrap="none" rtlCol="0">
            <a:spAutoFit/>
          </a:bodyPr>
          <a:lstStyle/>
          <a:p>
            <a:pPr algn="ctr"/>
            <a:r>
              <a:rPr lang="ca-ES" sz="2400" b="1" dirty="0" smtClean="0">
                <a:solidFill>
                  <a:srgbClr val="0A6B9A"/>
                </a:solidFill>
                <a:latin typeface="Arial" panose="020B0604020202020204" pitchFamily="34" charset="0"/>
                <a:cs typeface="Arial" panose="020B0604020202020204" pitchFamily="34" charset="0"/>
              </a:rPr>
              <a:t>L’higrogen per la mobilitat</a:t>
            </a:r>
            <a:endParaRPr lang="ca-ES" sz="2400" b="1" baseline="-25000" dirty="0" smtClean="0">
              <a:solidFill>
                <a:srgbClr val="0A6B9A"/>
              </a:solidFill>
              <a:latin typeface="Arial" panose="020B0604020202020204" pitchFamily="34" charset="0"/>
              <a:cs typeface="Arial" panose="020B0604020202020204" pitchFamily="34" charset="0"/>
            </a:endParaRPr>
          </a:p>
        </p:txBody>
      </p:sp>
      <p:pic>
        <p:nvPicPr>
          <p:cNvPr id="24" name="Picture 23"/>
          <p:cNvPicPr>
            <a:picLocks noChangeAspect="1"/>
          </p:cNvPicPr>
          <p:nvPr/>
        </p:nvPicPr>
        <p:blipFill rotWithShape="1">
          <a:blip r:embed="rId3"/>
          <a:srcRect t="13214"/>
          <a:stretch/>
        </p:blipFill>
        <p:spPr>
          <a:xfrm>
            <a:off x="6312024" y="2132856"/>
            <a:ext cx="5514224" cy="2837396"/>
          </a:xfrm>
          <a:prstGeom prst="rect">
            <a:avLst/>
          </a:prstGeom>
        </p:spPr>
      </p:pic>
      <p:pic>
        <p:nvPicPr>
          <p:cNvPr id="25" name="Picture 24"/>
          <p:cNvPicPr>
            <a:picLocks noChangeAspect="1"/>
          </p:cNvPicPr>
          <p:nvPr/>
        </p:nvPicPr>
        <p:blipFill rotWithShape="1">
          <a:blip r:embed="rId4"/>
          <a:srcRect t="12657"/>
          <a:stretch/>
        </p:blipFill>
        <p:spPr>
          <a:xfrm>
            <a:off x="297309" y="2132856"/>
            <a:ext cx="5150619" cy="2981412"/>
          </a:xfrm>
          <a:prstGeom prst="rect">
            <a:avLst/>
          </a:prstGeom>
        </p:spPr>
      </p:pic>
      <p:sp>
        <p:nvSpPr>
          <p:cNvPr id="26" name="TextBox 25"/>
          <p:cNvSpPr txBox="1"/>
          <p:nvPr/>
        </p:nvSpPr>
        <p:spPr>
          <a:xfrm>
            <a:off x="546892" y="1714019"/>
            <a:ext cx="4651452" cy="261610"/>
          </a:xfrm>
          <a:prstGeom prst="rect">
            <a:avLst/>
          </a:prstGeom>
          <a:noFill/>
        </p:spPr>
        <p:txBody>
          <a:bodyPr wrap="square" rtlCol="0">
            <a:spAutoFit/>
          </a:bodyPr>
          <a:lstStyle/>
          <a:p>
            <a:r>
              <a:rPr lang="en-US" sz="1100" b="1" dirty="0" smtClean="0">
                <a:solidFill>
                  <a:schemeClr val="bg1">
                    <a:lumMod val="50000"/>
                  </a:schemeClr>
                </a:solidFill>
                <a:latin typeface="Arial" panose="020B0604020202020204" pitchFamily="34" charset="0"/>
                <a:cs typeface="Arial" panose="020B0604020202020204" pitchFamily="34" charset="0"/>
              </a:rPr>
              <a:t>Fuel cell electric vehicle stock by segment and region, 2019-2023</a:t>
            </a:r>
            <a:endParaRPr lang="en-GB" sz="1100" b="1" baseline="-25000" dirty="0">
              <a:solidFill>
                <a:schemeClr val="bg1">
                  <a:lumMod val="50000"/>
                </a:schemeClr>
              </a:solidFill>
              <a:latin typeface="Arial" panose="020B0604020202020204" pitchFamily="34" charset="0"/>
              <a:cs typeface="Arial" panose="020B0604020202020204" pitchFamily="34" charset="0"/>
            </a:endParaRPr>
          </a:p>
        </p:txBody>
      </p:sp>
      <p:sp>
        <p:nvSpPr>
          <p:cNvPr id="27" name="TextBox 26"/>
          <p:cNvSpPr txBox="1"/>
          <p:nvPr/>
        </p:nvSpPr>
        <p:spPr>
          <a:xfrm>
            <a:off x="6152481" y="1714019"/>
            <a:ext cx="5833310" cy="261610"/>
          </a:xfrm>
          <a:prstGeom prst="rect">
            <a:avLst/>
          </a:prstGeom>
          <a:noFill/>
        </p:spPr>
        <p:txBody>
          <a:bodyPr wrap="square" rtlCol="0">
            <a:spAutoFit/>
          </a:bodyPr>
          <a:lstStyle/>
          <a:p>
            <a:r>
              <a:rPr lang="en-US" sz="1100" b="1" dirty="0" smtClean="0">
                <a:solidFill>
                  <a:schemeClr val="bg1">
                    <a:lumMod val="50000"/>
                  </a:schemeClr>
                </a:solidFill>
                <a:latin typeface="Arial" panose="020B0604020202020204" pitchFamily="34" charset="0"/>
                <a:cs typeface="Arial" panose="020B0604020202020204" pitchFamily="34" charset="0"/>
              </a:rPr>
              <a:t>Hydrogen consumption in road transport by vehicle segment and region, 2020-2022</a:t>
            </a:r>
            <a:endParaRPr lang="en-GB" sz="1100" b="1" baseline="-25000" dirty="0">
              <a:solidFill>
                <a:schemeClr val="bg1">
                  <a:lumMod val="50000"/>
                </a:schemeClr>
              </a:solidFill>
              <a:latin typeface="Arial" panose="020B0604020202020204" pitchFamily="34" charset="0"/>
              <a:cs typeface="Arial" panose="020B0604020202020204" pitchFamily="34" charset="0"/>
            </a:endParaRPr>
          </a:p>
        </p:txBody>
      </p:sp>
      <p:sp>
        <p:nvSpPr>
          <p:cNvPr id="28" name="TextBox 27"/>
          <p:cNvSpPr txBox="1"/>
          <p:nvPr/>
        </p:nvSpPr>
        <p:spPr>
          <a:xfrm>
            <a:off x="4439816" y="5560012"/>
            <a:ext cx="2697405" cy="307777"/>
          </a:xfrm>
          <a:prstGeom prst="rect">
            <a:avLst/>
          </a:prstGeom>
          <a:noFill/>
        </p:spPr>
        <p:txBody>
          <a:bodyPr wrap="none" rtlCol="0">
            <a:spAutoFit/>
          </a:bodyPr>
          <a:lstStyle/>
          <a:p>
            <a:r>
              <a:rPr lang="en-GB" sz="1400" dirty="0" smtClean="0">
                <a:solidFill>
                  <a:schemeClr val="bg1">
                    <a:lumMod val="50000"/>
                  </a:schemeClr>
                </a:solidFill>
              </a:rPr>
              <a:t>IEA, Global Hydrogen Review 2023</a:t>
            </a:r>
            <a:endParaRPr lang="en-GB" sz="1400" dirty="0">
              <a:solidFill>
                <a:schemeClr val="bg1">
                  <a:lumMod val="50000"/>
                </a:schemeClr>
              </a:solidFill>
            </a:endParaRPr>
          </a:p>
        </p:txBody>
      </p:sp>
    </p:spTree>
    <p:extLst>
      <p:ext uri="{BB962C8B-B14F-4D97-AF65-F5344CB8AC3E}">
        <p14:creationId xmlns:p14="http://schemas.microsoft.com/office/powerpoint/2010/main" val="1222240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BD6C8E4-32E5-40D8-A886-C32CB2BF7A81}" type="slidenum">
              <a:rPr lang="es-ES" smtClean="0"/>
              <a:pPr/>
              <a:t>11</a:t>
            </a:fld>
            <a:endParaRPr lang="es-ES" dirty="0"/>
          </a:p>
        </p:txBody>
      </p:sp>
      <p:sp>
        <p:nvSpPr>
          <p:cNvPr id="5" name="TextBox 4"/>
          <p:cNvSpPr txBox="1"/>
          <p:nvPr/>
        </p:nvSpPr>
        <p:spPr>
          <a:xfrm>
            <a:off x="4082959" y="148731"/>
            <a:ext cx="4026103" cy="461665"/>
          </a:xfrm>
          <a:prstGeom prst="rect">
            <a:avLst/>
          </a:prstGeom>
          <a:noFill/>
        </p:spPr>
        <p:txBody>
          <a:bodyPr wrap="none" rtlCol="0">
            <a:spAutoFit/>
          </a:bodyPr>
          <a:lstStyle/>
          <a:p>
            <a:pPr algn="ctr"/>
            <a:r>
              <a:rPr lang="ca-ES" sz="2400" b="1" dirty="0" smtClean="0">
                <a:solidFill>
                  <a:srgbClr val="0A6B9A"/>
                </a:solidFill>
                <a:latin typeface="Arial" panose="020B0604020202020204" pitchFamily="34" charset="0"/>
                <a:cs typeface="Arial" panose="020B0604020202020204" pitchFamily="34" charset="0"/>
              </a:rPr>
              <a:t>L’higrogen per la mobilitat</a:t>
            </a:r>
            <a:endParaRPr lang="ca-ES" sz="2400" b="1" baseline="-25000" dirty="0" smtClean="0">
              <a:solidFill>
                <a:srgbClr val="0A6B9A"/>
              </a:solidFill>
              <a:latin typeface="Arial" panose="020B0604020202020204" pitchFamily="34" charset="0"/>
              <a:cs typeface="Arial" panose="020B0604020202020204" pitchFamily="34" charset="0"/>
            </a:endParaRPr>
          </a:p>
        </p:txBody>
      </p:sp>
      <p:sp>
        <p:nvSpPr>
          <p:cNvPr id="26" name="Rectangle 25"/>
          <p:cNvSpPr/>
          <p:nvPr/>
        </p:nvSpPr>
        <p:spPr>
          <a:xfrm>
            <a:off x="1487488" y="1188637"/>
            <a:ext cx="3816424" cy="307777"/>
          </a:xfrm>
          <a:prstGeom prst="rect">
            <a:avLst/>
          </a:prstGeom>
        </p:spPr>
        <p:txBody>
          <a:bodyPr wrap="square">
            <a:spAutoFit/>
          </a:bodyPr>
          <a:lstStyle/>
          <a:p>
            <a:pPr algn="ctr"/>
            <a:r>
              <a:rPr lang="ca-ES" sz="1400" b="1" dirty="0" smtClean="0">
                <a:solidFill>
                  <a:schemeClr val="accent1">
                    <a:lumMod val="50000"/>
                  </a:schemeClr>
                </a:solidFill>
                <a:latin typeface="Arial" panose="020B0604020202020204" pitchFamily="34" charset="0"/>
                <a:cs typeface="Arial" panose="020B0604020202020204" pitchFamily="34" charset="0"/>
              </a:rPr>
              <a:t>10 Estacions H</a:t>
            </a:r>
            <a:r>
              <a:rPr lang="ca-ES" sz="1400" b="1" baseline="-25000" dirty="0" smtClean="0">
                <a:solidFill>
                  <a:schemeClr val="accent1">
                    <a:lumMod val="50000"/>
                  </a:schemeClr>
                </a:solidFill>
                <a:latin typeface="Arial" panose="020B0604020202020204" pitchFamily="34" charset="0"/>
                <a:cs typeface="Arial" panose="020B0604020202020204" pitchFamily="34" charset="0"/>
              </a:rPr>
              <a:t>2</a:t>
            </a:r>
            <a:r>
              <a:rPr lang="ca-ES" sz="1400" b="1" dirty="0" smtClean="0">
                <a:solidFill>
                  <a:schemeClr val="accent1">
                    <a:lumMod val="50000"/>
                  </a:schemeClr>
                </a:solidFill>
                <a:latin typeface="Arial" panose="020B0604020202020204" pitchFamily="34" charset="0"/>
                <a:cs typeface="Arial" panose="020B0604020202020204" pitchFamily="34" charset="0"/>
              </a:rPr>
              <a:t> de les quals 2 públiques </a:t>
            </a:r>
          </a:p>
        </p:txBody>
      </p:sp>
      <p:pic>
        <p:nvPicPr>
          <p:cNvPr id="27" name="Picture 26"/>
          <p:cNvPicPr>
            <a:picLocks noChangeAspect="1"/>
          </p:cNvPicPr>
          <p:nvPr/>
        </p:nvPicPr>
        <p:blipFill>
          <a:blip r:embed="rId2"/>
          <a:stretch>
            <a:fillRect/>
          </a:stretch>
        </p:blipFill>
        <p:spPr>
          <a:xfrm>
            <a:off x="6049772" y="1496414"/>
            <a:ext cx="5053148" cy="3804794"/>
          </a:xfrm>
          <a:prstGeom prst="rect">
            <a:avLst/>
          </a:prstGeom>
        </p:spPr>
      </p:pic>
      <p:pic>
        <p:nvPicPr>
          <p:cNvPr id="28" name="Picture 27"/>
          <p:cNvPicPr>
            <a:picLocks noChangeAspect="1"/>
          </p:cNvPicPr>
          <p:nvPr/>
        </p:nvPicPr>
        <p:blipFill>
          <a:blip r:embed="rId3"/>
          <a:stretch>
            <a:fillRect/>
          </a:stretch>
        </p:blipFill>
        <p:spPr>
          <a:xfrm>
            <a:off x="911424" y="1496414"/>
            <a:ext cx="4968552" cy="3815462"/>
          </a:xfrm>
          <a:prstGeom prst="rect">
            <a:avLst/>
          </a:prstGeom>
        </p:spPr>
      </p:pic>
      <p:sp>
        <p:nvSpPr>
          <p:cNvPr id="29" name="Rectangle 28"/>
          <p:cNvSpPr/>
          <p:nvPr/>
        </p:nvSpPr>
        <p:spPr>
          <a:xfrm>
            <a:off x="6126109" y="1188636"/>
            <a:ext cx="4900474" cy="307777"/>
          </a:xfrm>
          <a:prstGeom prst="rect">
            <a:avLst/>
          </a:prstGeom>
        </p:spPr>
        <p:txBody>
          <a:bodyPr wrap="square">
            <a:spAutoFit/>
          </a:bodyPr>
          <a:lstStyle/>
          <a:p>
            <a:pPr algn="ctr"/>
            <a:r>
              <a:rPr lang="ca-ES" sz="1400" b="1" dirty="0" smtClean="0">
                <a:solidFill>
                  <a:schemeClr val="accent1">
                    <a:lumMod val="50000"/>
                  </a:schemeClr>
                </a:solidFill>
                <a:latin typeface="Arial" panose="020B0604020202020204" pitchFamily="34" charset="0"/>
                <a:cs typeface="Arial" panose="020B0604020202020204" pitchFamily="34" charset="0"/>
              </a:rPr>
              <a:t>50 projectes d’estacions H</a:t>
            </a:r>
            <a:r>
              <a:rPr lang="ca-ES" sz="1400" b="1" baseline="-25000" dirty="0" smtClean="0">
                <a:solidFill>
                  <a:schemeClr val="accent1">
                    <a:lumMod val="50000"/>
                  </a:schemeClr>
                </a:solidFill>
                <a:latin typeface="Arial" panose="020B0604020202020204" pitchFamily="34" charset="0"/>
                <a:cs typeface="Arial" panose="020B0604020202020204" pitchFamily="34" charset="0"/>
              </a:rPr>
              <a:t>2</a:t>
            </a:r>
            <a:r>
              <a:rPr lang="ca-ES" sz="1400" b="1" dirty="0" smtClean="0">
                <a:solidFill>
                  <a:schemeClr val="accent1">
                    <a:lumMod val="50000"/>
                  </a:schemeClr>
                </a:solidFill>
                <a:latin typeface="Arial" panose="020B0604020202020204" pitchFamily="34" charset="0"/>
                <a:cs typeface="Arial" panose="020B0604020202020204" pitchFamily="34" charset="0"/>
              </a:rPr>
              <a:t> de les quals 32 públiques </a:t>
            </a:r>
          </a:p>
        </p:txBody>
      </p:sp>
      <p:sp>
        <p:nvSpPr>
          <p:cNvPr id="30" name="Rectangle 29"/>
          <p:cNvSpPr/>
          <p:nvPr/>
        </p:nvSpPr>
        <p:spPr>
          <a:xfrm>
            <a:off x="3949677" y="5368533"/>
            <a:ext cx="4200189" cy="276999"/>
          </a:xfrm>
          <a:prstGeom prst="rect">
            <a:avLst/>
          </a:prstGeom>
        </p:spPr>
        <p:txBody>
          <a:bodyPr wrap="none">
            <a:spAutoFit/>
          </a:bodyPr>
          <a:lstStyle/>
          <a:p>
            <a:r>
              <a:rPr lang="en-GB" sz="1200" dirty="0">
                <a:solidFill>
                  <a:schemeClr val="bg1">
                    <a:lumMod val="50000"/>
                  </a:schemeClr>
                </a:solidFill>
                <a:latin typeface="Arial" panose="020B0604020202020204" pitchFamily="34" charset="0"/>
                <a:cs typeface="Arial" panose="020B0604020202020204" pitchFamily="34" charset="0"/>
              </a:rPr>
              <a:t>https://gasnam.es/mapa-estaciones-gas-natural-hidrogeno/</a:t>
            </a:r>
          </a:p>
        </p:txBody>
      </p:sp>
    </p:spTree>
    <p:extLst>
      <p:ext uri="{BB962C8B-B14F-4D97-AF65-F5344CB8AC3E}">
        <p14:creationId xmlns:p14="http://schemas.microsoft.com/office/powerpoint/2010/main" val="3496359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BD6C8E4-32E5-40D8-A886-C32CB2BF7A81}" type="slidenum">
              <a:rPr lang="es-ES" smtClean="0"/>
              <a:pPr/>
              <a:t>12</a:t>
            </a:fld>
            <a:endParaRPr lang="es-ES" dirty="0"/>
          </a:p>
        </p:txBody>
      </p:sp>
      <p:sp>
        <p:nvSpPr>
          <p:cNvPr id="5" name="TextBox 4"/>
          <p:cNvSpPr txBox="1"/>
          <p:nvPr/>
        </p:nvSpPr>
        <p:spPr>
          <a:xfrm>
            <a:off x="1853187" y="148731"/>
            <a:ext cx="8485656" cy="461665"/>
          </a:xfrm>
          <a:prstGeom prst="rect">
            <a:avLst/>
          </a:prstGeom>
          <a:noFill/>
        </p:spPr>
        <p:txBody>
          <a:bodyPr wrap="none" rtlCol="0">
            <a:spAutoFit/>
          </a:bodyPr>
          <a:lstStyle/>
          <a:p>
            <a:pPr algn="ctr"/>
            <a:r>
              <a:rPr lang="fr-FR" sz="2400" b="1" dirty="0" smtClean="0">
                <a:solidFill>
                  <a:srgbClr val="0A6B9A"/>
                </a:solidFill>
                <a:latin typeface="Arial" panose="020B0604020202020204" pitchFamily="34" charset="0"/>
                <a:cs typeface="Arial" panose="020B0604020202020204" pitchFamily="34" charset="0"/>
              </a:rPr>
              <a:t>L’</a:t>
            </a:r>
            <a:r>
              <a:rPr lang="fr-FR" sz="2400" b="1" dirty="0" err="1" smtClean="0">
                <a:solidFill>
                  <a:srgbClr val="0A6B9A"/>
                </a:solidFill>
                <a:latin typeface="Arial" panose="020B0604020202020204" pitchFamily="34" charset="0"/>
                <a:cs typeface="Arial" panose="020B0604020202020204" pitchFamily="34" charset="0"/>
              </a:rPr>
              <a:t>hidrogen</a:t>
            </a:r>
            <a:r>
              <a:rPr lang="fr-FR" sz="2400" b="1" dirty="0" smtClean="0">
                <a:solidFill>
                  <a:srgbClr val="0A6B9A"/>
                </a:solidFill>
                <a:latin typeface="Arial" panose="020B0604020202020204" pitchFamily="34" charset="0"/>
                <a:cs typeface="Arial" panose="020B0604020202020204" pitchFamily="34" charset="0"/>
              </a:rPr>
              <a:t> per </a:t>
            </a:r>
            <a:r>
              <a:rPr lang="fr-FR" sz="2400" b="1" dirty="0">
                <a:solidFill>
                  <a:srgbClr val="0A6B9A"/>
                </a:solidFill>
                <a:latin typeface="Arial" panose="020B0604020202020204" pitchFamily="34" charset="0"/>
                <a:cs typeface="Arial" panose="020B0604020202020204" pitchFamily="34" charset="0"/>
              </a:rPr>
              <a:t>la </a:t>
            </a:r>
            <a:r>
              <a:rPr lang="fr-FR" sz="2400" b="1" dirty="0" err="1" smtClean="0">
                <a:solidFill>
                  <a:srgbClr val="0A6B9A"/>
                </a:solidFill>
                <a:latin typeface="Arial" panose="020B0604020202020204" pitchFamily="34" charset="0"/>
                <a:cs typeface="Arial" panose="020B0604020202020204" pitchFamily="34" charset="0"/>
              </a:rPr>
              <a:t>mobilitat</a:t>
            </a:r>
            <a:r>
              <a:rPr lang="fr-FR" sz="2400" b="1" dirty="0" smtClean="0">
                <a:solidFill>
                  <a:srgbClr val="0A6B9A"/>
                </a:solidFill>
                <a:latin typeface="Arial" panose="020B0604020202020204" pitchFamily="34" charset="0"/>
                <a:cs typeface="Arial" panose="020B0604020202020204" pitchFamily="34" charset="0"/>
              </a:rPr>
              <a:t>: impacte </a:t>
            </a:r>
            <a:r>
              <a:rPr lang="fr-FR" sz="2400" b="1" dirty="0">
                <a:solidFill>
                  <a:srgbClr val="0A6B9A"/>
                </a:solidFill>
                <a:latin typeface="Arial" panose="020B0604020202020204" pitchFamily="34" charset="0"/>
                <a:cs typeface="Arial" panose="020B0604020202020204" pitchFamily="34" charset="0"/>
              </a:rPr>
              <a:t>a la </a:t>
            </a:r>
            <a:r>
              <a:rPr lang="fr-FR" sz="2400" b="1" dirty="0" err="1">
                <a:solidFill>
                  <a:srgbClr val="0A6B9A"/>
                </a:solidFill>
                <a:latin typeface="Arial" panose="020B0604020202020204" pitchFamily="34" charset="0"/>
                <a:cs typeface="Arial" panose="020B0604020202020204" pitchFamily="34" charset="0"/>
              </a:rPr>
              <a:t>qualitat</a:t>
            </a:r>
            <a:r>
              <a:rPr lang="fr-FR" sz="2400" b="1" dirty="0">
                <a:solidFill>
                  <a:srgbClr val="0A6B9A"/>
                </a:solidFill>
                <a:latin typeface="Arial" panose="020B0604020202020204" pitchFamily="34" charset="0"/>
                <a:cs typeface="Arial" panose="020B0604020202020204" pitchFamily="34" charset="0"/>
              </a:rPr>
              <a:t> de l’aire </a:t>
            </a:r>
            <a:endParaRPr lang="ca-ES" sz="2400" b="1" baseline="-25000" dirty="0" smtClean="0">
              <a:solidFill>
                <a:srgbClr val="0A6B9A"/>
              </a:solidFill>
              <a:latin typeface="Arial" panose="020B0604020202020204" pitchFamily="34" charset="0"/>
              <a:cs typeface="Arial" panose="020B0604020202020204" pitchFamily="34" charset="0"/>
            </a:endParaRPr>
          </a:p>
        </p:txBody>
      </p:sp>
      <p:sp>
        <p:nvSpPr>
          <p:cNvPr id="6" name="Rounded Rectangle 5"/>
          <p:cNvSpPr/>
          <p:nvPr/>
        </p:nvSpPr>
        <p:spPr>
          <a:xfrm>
            <a:off x="279376" y="1196752"/>
            <a:ext cx="2808312" cy="4176464"/>
          </a:xfrm>
          <a:prstGeom prst="roundRect">
            <a:avLst/>
          </a:prstGeom>
          <a:solidFill>
            <a:schemeClr val="accent6">
              <a:lumMod val="20000"/>
              <a:lumOff val="80000"/>
            </a:schemeClr>
          </a:solidFill>
          <a:ln>
            <a:solidFill>
              <a:srgbClr val="F66B0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smtClean="0">
                <a:solidFill>
                  <a:schemeClr val="accent1">
                    <a:lumMod val="50000"/>
                  </a:schemeClr>
                </a:solidFill>
                <a:latin typeface="Arial" panose="020B0604020202020204" pitchFamily="34" charset="0"/>
                <a:cs typeface="Arial" panose="020B0604020202020204" pitchFamily="34" charset="0"/>
              </a:rPr>
              <a:t>Emissions de CO</a:t>
            </a:r>
            <a:r>
              <a:rPr lang="en-US" b="1" baseline="-25000" dirty="0" smtClean="0">
                <a:solidFill>
                  <a:schemeClr val="accent1">
                    <a:lumMod val="50000"/>
                  </a:schemeClr>
                </a:solidFill>
                <a:latin typeface="Arial" panose="020B0604020202020204" pitchFamily="34" charset="0"/>
                <a:cs typeface="Arial" panose="020B0604020202020204" pitchFamily="34" charset="0"/>
              </a:rPr>
              <a:t>2</a:t>
            </a:r>
          </a:p>
          <a:p>
            <a:pPr algn="ctr"/>
            <a:endParaRPr lang="en-US" dirty="0" smtClean="0">
              <a:solidFill>
                <a:schemeClr val="accent1">
                  <a:lumMod val="50000"/>
                </a:schemeClr>
              </a:solidFill>
              <a:latin typeface="Arial" panose="020B0604020202020204" pitchFamily="34" charset="0"/>
              <a:cs typeface="Arial" panose="020B0604020202020204" pitchFamily="34" charset="0"/>
            </a:endParaRPr>
          </a:p>
          <a:p>
            <a:pPr algn="ctr"/>
            <a:r>
              <a:rPr lang="en-US" sz="1700" dirty="0" err="1" smtClean="0">
                <a:solidFill>
                  <a:schemeClr val="accent1">
                    <a:lumMod val="50000"/>
                  </a:schemeClr>
                </a:solidFill>
                <a:latin typeface="Arial" panose="020B0604020202020204" pitchFamily="34" charset="0"/>
                <a:cs typeface="Arial" panose="020B0604020202020204" pitchFamily="34" charset="0"/>
              </a:rPr>
              <a:t>Fortament</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reduïdes</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si</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hidrogen</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produït</a:t>
            </a:r>
            <a:r>
              <a:rPr lang="en-US" sz="1700" dirty="0" smtClean="0">
                <a:solidFill>
                  <a:schemeClr val="accent1">
                    <a:lumMod val="50000"/>
                  </a:schemeClr>
                </a:solidFill>
                <a:latin typeface="Arial" panose="020B0604020202020204" pitchFamily="34" charset="0"/>
                <a:cs typeface="Arial" panose="020B0604020202020204" pitchFamily="34" charset="0"/>
              </a:rPr>
              <a:t> per </a:t>
            </a:r>
            <a:r>
              <a:rPr lang="en-US" sz="1700" dirty="0" err="1" smtClean="0">
                <a:solidFill>
                  <a:schemeClr val="accent1">
                    <a:lumMod val="50000"/>
                  </a:schemeClr>
                </a:solidFill>
                <a:latin typeface="Arial" panose="020B0604020202020204" pitchFamily="34" charset="0"/>
                <a:cs typeface="Arial" panose="020B0604020202020204" pitchFamily="34" charset="0"/>
              </a:rPr>
              <a:t>electròlisis</a:t>
            </a:r>
            <a:r>
              <a:rPr lang="en-US" sz="1700" dirty="0" smtClean="0">
                <a:solidFill>
                  <a:schemeClr val="accent1">
                    <a:lumMod val="50000"/>
                  </a:schemeClr>
                </a:solidFill>
                <a:latin typeface="Arial" panose="020B0604020202020204" pitchFamily="34" charset="0"/>
                <a:cs typeface="Arial" panose="020B0604020202020204" pitchFamily="34" charset="0"/>
              </a:rPr>
              <a:t> i </a:t>
            </a:r>
            <a:r>
              <a:rPr lang="en-US" sz="1700" dirty="0" err="1" smtClean="0">
                <a:solidFill>
                  <a:schemeClr val="accent1">
                    <a:lumMod val="50000"/>
                  </a:schemeClr>
                </a:solidFill>
                <a:latin typeface="Arial" panose="020B0604020202020204" pitchFamily="34" charset="0"/>
                <a:cs typeface="Arial" panose="020B0604020202020204" pitchFamily="34" charset="0"/>
              </a:rPr>
              <a:t>electricitat</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d’origen</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renovable</a:t>
            </a:r>
            <a:endParaRPr lang="en-US" sz="1700" dirty="0" smtClean="0">
              <a:solidFill>
                <a:schemeClr val="accent1">
                  <a:lumMod val="50000"/>
                </a:schemeClr>
              </a:solidFill>
              <a:latin typeface="Arial" panose="020B0604020202020204" pitchFamily="34" charset="0"/>
              <a:cs typeface="Arial" panose="020B0604020202020204" pitchFamily="34" charset="0"/>
            </a:endParaRPr>
          </a:p>
          <a:p>
            <a:pPr algn="ctr"/>
            <a:r>
              <a:rPr lang="en-US" sz="1700" dirty="0" smtClean="0">
                <a:solidFill>
                  <a:schemeClr val="accent1">
                    <a:lumMod val="50000"/>
                  </a:schemeClr>
                </a:solidFill>
                <a:latin typeface="Arial" panose="020B0604020202020204" pitchFamily="34" charset="0"/>
                <a:cs typeface="Arial" panose="020B0604020202020204" pitchFamily="34" charset="0"/>
              </a:rPr>
              <a:t>(i nuclear)</a:t>
            </a:r>
            <a:endParaRPr lang="en-GB" sz="1700" dirty="0">
              <a:solidFill>
                <a:schemeClr val="accent1">
                  <a:lumMod val="50000"/>
                </a:schemeClr>
              </a:solidFill>
              <a:latin typeface="Arial" panose="020B0604020202020204" pitchFamily="34" charset="0"/>
              <a:cs typeface="Arial" panose="020B0604020202020204" pitchFamily="34" charset="0"/>
            </a:endParaRPr>
          </a:p>
        </p:txBody>
      </p:sp>
      <p:sp>
        <p:nvSpPr>
          <p:cNvPr id="28" name="Rounded Rectangle 27"/>
          <p:cNvSpPr/>
          <p:nvPr/>
        </p:nvSpPr>
        <p:spPr>
          <a:xfrm>
            <a:off x="3202360" y="1196752"/>
            <a:ext cx="2808312" cy="4176464"/>
          </a:xfrm>
          <a:prstGeom prst="roundRect">
            <a:avLst/>
          </a:prstGeom>
          <a:solidFill>
            <a:schemeClr val="accent6">
              <a:lumMod val="20000"/>
              <a:lumOff val="80000"/>
            </a:schemeClr>
          </a:solidFill>
          <a:ln>
            <a:solidFill>
              <a:srgbClr val="F66B0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smtClean="0">
                <a:solidFill>
                  <a:schemeClr val="accent1">
                    <a:lumMod val="50000"/>
                  </a:schemeClr>
                </a:solidFill>
                <a:latin typeface="Arial" panose="020B0604020202020204" pitchFamily="34" charset="0"/>
                <a:cs typeface="Arial" panose="020B0604020202020204" pitchFamily="34" charset="0"/>
              </a:rPr>
              <a:t>Emissions de NOx</a:t>
            </a:r>
            <a:endParaRPr lang="en-US" b="1" baseline="-25000" dirty="0" smtClean="0">
              <a:solidFill>
                <a:schemeClr val="accent1">
                  <a:lumMod val="50000"/>
                </a:schemeClr>
              </a:solidFill>
              <a:latin typeface="Arial" panose="020B0604020202020204" pitchFamily="34" charset="0"/>
              <a:cs typeface="Arial" panose="020B0604020202020204" pitchFamily="34" charset="0"/>
            </a:endParaRPr>
          </a:p>
          <a:p>
            <a:pPr algn="ctr"/>
            <a:endParaRPr lang="en-US" sz="1700" dirty="0" smtClean="0">
              <a:solidFill>
                <a:schemeClr val="accent1">
                  <a:lumMod val="50000"/>
                </a:schemeClr>
              </a:solidFill>
              <a:latin typeface="Arial" panose="020B0604020202020204" pitchFamily="34" charset="0"/>
              <a:cs typeface="Arial" panose="020B0604020202020204" pitchFamily="34" charset="0"/>
            </a:endParaRPr>
          </a:p>
          <a:p>
            <a:pPr algn="ctr"/>
            <a:r>
              <a:rPr lang="en-US" sz="1700" dirty="0" err="1" smtClean="0">
                <a:solidFill>
                  <a:schemeClr val="accent1">
                    <a:lumMod val="50000"/>
                  </a:schemeClr>
                </a:solidFill>
                <a:latin typeface="Arial" panose="020B0604020202020204" pitchFamily="34" charset="0"/>
                <a:cs typeface="Arial" panose="020B0604020202020204" pitchFamily="34" charset="0"/>
              </a:rPr>
              <a:t>Totalment</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eliminades</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si</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l’hidrogen</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alimenta</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una</a:t>
            </a:r>
            <a:r>
              <a:rPr lang="en-US" sz="1700" dirty="0" smtClean="0">
                <a:solidFill>
                  <a:schemeClr val="accent1">
                    <a:lumMod val="50000"/>
                  </a:schemeClr>
                </a:solidFill>
                <a:latin typeface="Arial" panose="020B0604020202020204" pitchFamily="34" charset="0"/>
                <a:cs typeface="Arial" panose="020B0604020202020204" pitchFamily="34" charset="0"/>
              </a:rPr>
              <a:t> pila de combustible</a:t>
            </a:r>
            <a:endParaRPr lang="en-GB" sz="1700" dirty="0">
              <a:solidFill>
                <a:schemeClr val="accent1">
                  <a:lumMod val="50000"/>
                </a:schemeClr>
              </a:solidFill>
              <a:latin typeface="Arial" panose="020B0604020202020204" pitchFamily="34" charset="0"/>
              <a:cs typeface="Arial" panose="020B0604020202020204" pitchFamily="34" charset="0"/>
            </a:endParaRPr>
          </a:p>
        </p:txBody>
      </p:sp>
      <p:sp>
        <p:nvSpPr>
          <p:cNvPr id="29" name="Rounded Rectangle 28"/>
          <p:cNvSpPr/>
          <p:nvPr/>
        </p:nvSpPr>
        <p:spPr>
          <a:xfrm>
            <a:off x="6125344" y="1196752"/>
            <a:ext cx="2808312" cy="4176464"/>
          </a:xfrm>
          <a:prstGeom prst="roundRect">
            <a:avLst/>
          </a:prstGeom>
          <a:solidFill>
            <a:schemeClr val="accent6">
              <a:lumMod val="20000"/>
              <a:lumOff val="80000"/>
            </a:schemeClr>
          </a:solidFill>
          <a:ln>
            <a:solidFill>
              <a:srgbClr val="F66B0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smtClean="0">
                <a:solidFill>
                  <a:schemeClr val="accent1">
                    <a:lumMod val="50000"/>
                  </a:schemeClr>
                </a:solidFill>
                <a:latin typeface="Arial" panose="020B0604020202020204" pitchFamily="34" charset="0"/>
                <a:cs typeface="Arial" panose="020B0604020202020204" pitchFamily="34" charset="0"/>
              </a:rPr>
              <a:t>Emissions de </a:t>
            </a:r>
            <a:r>
              <a:rPr lang="en-US" b="1" dirty="0" err="1" smtClean="0">
                <a:solidFill>
                  <a:schemeClr val="accent1">
                    <a:lumMod val="50000"/>
                  </a:schemeClr>
                </a:solidFill>
                <a:latin typeface="Arial" panose="020B0604020202020204" pitchFamily="34" charset="0"/>
                <a:cs typeface="Arial" panose="020B0604020202020204" pitchFamily="34" charset="0"/>
              </a:rPr>
              <a:t>SOx</a:t>
            </a:r>
            <a:endParaRPr lang="en-US" b="1" baseline="-25000" dirty="0" smtClean="0">
              <a:solidFill>
                <a:schemeClr val="accent1">
                  <a:lumMod val="50000"/>
                </a:schemeClr>
              </a:solidFill>
              <a:latin typeface="Arial" panose="020B0604020202020204" pitchFamily="34" charset="0"/>
              <a:cs typeface="Arial" panose="020B0604020202020204" pitchFamily="34" charset="0"/>
            </a:endParaRPr>
          </a:p>
          <a:p>
            <a:pPr algn="ctr"/>
            <a:endParaRPr lang="en-US" sz="1700" dirty="0" smtClean="0">
              <a:solidFill>
                <a:schemeClr val="accent1">
                  <a:lumMod val="50000"/>
                </a:schemeClr>
              </a:solidFill>
              <a:latin typeface="Arial" panose="020B0604020202020204" pitchFamily="34" charset="0"/>
              <a:cs typeface="Arial" panose="020B0604020202020204" pitchFamily="34" charset="0"/>
            </a:endParaRPr>
          </a:p>
          <a:p>
            <a:pPr algn="ctr"/>
            <a:r>
              <a:rPr lang="en-US" sz="1700" dirty="0" err="1" smtClean="0">
                <a:solidFill>
                  <a:schemeClr val="accent1">
                    <a:lumMod val="50000"/>
                  </a:schemeClr>
                </a:solidFill>
                <a:latin typeface="Arial" panose="020B0604020202020204" pitchFamily="34" charset="0"/>
                <a:cs typeface="Arial" panose="020B0604020202020204" pitchFamily="34" charset="0"/>
              </a:rPr>
              <a:t>Totalment</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eliminades</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si</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l’hidrogen</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alimenta</a:t>
            </a:r>
            <a:r>
              <a:rPr lang="en-US" sz="1700" dirty="0" smtClean="0">
                <a:solidFill>
                  <a:schemeClr val="accent1">
                    <a:lumMod val="50000"/>
                  </a:schemeClr>
                </a:solidFill>
                <a:latin typeface="Arial" panose="020B0604020202020204" pitchFamily="34" charset="0"/>
                <a:cs typeface="Arial" panose="020B0604020202020204" pitchFamily="34" charset="0"/>
              </a:rPr>
              <a:t> </a:t>
            </a:r>
            <a:r>
              <a:rPr lang="en-US" sz="1700" dirty="0" err="1" smtClean="0">
                <a:solidFill>
                  <a:schemeClr val="accent1">
                    <a:lumMod val="50000"/>
                  </a:schemeClr>
                </a:solidFill>
                <a:latin typeface="Arial" panose="020B0604020202020204" pitchFamily="34" charset="0"/>
                <a:cs typeface="Arial" panose="020B0604020202020204" pitchFamily="34" charset="0"/>
              </a:rPr>
              <a:t>una</a:t>
            </a:r>
            <a:r>
              <a:rPr lang="en-US" sz="1700" dirty="0" smtClean="0">
                <a:solidFill>
                  <a:schemeClr val="accent1">
                    <a:lumMod val="50000"/>
                  </a:schemeClr>
                </a:solidFill>
                <a:latin typeface="Arial" panose="020B0604020202020204" pitchFamily="34" charset="0"/>
                <a:cs typeface="Arial" panose="020B0604020202020204" pitchFamily="34" charset="0"/>
              </a:rPr>
              <a:t> pila de combustible</a:t>
            </a:r>
            <a:endParaRPr lang="en-GB" sz="1700" dirty="0">
              <a:solidFill>
                <a:schemeClr val="accent1">
                  <a:lumMod val="50000"/>
                </a:schemeClr>
              </a:solidFill>
              <a:latin typeface="Arial" panose="020B0604020202020204" pitchFamily="34" charset="0"/>
              <a:cs typeface="Arial" panose="020B0604020202020204" pitchFamily="34" charset="0"/>
            </a:endParaRPr>
          </a:p>
        </p:txBody>
      </p:sp>
      <p:sp>
        <p:nvSpPr>
          <p:cNvPr id="30" name="Rounded Rectangle 29"/>
          <p:cNvSpPr/>
          <p:nvPr/>
        </p:nvSpPr>
        <p:spPr>
          <a:xfrm>
            <a:off x="9048328" y="1196752"/>
            <a:ext cx="2808312" cy="4176464"/>
          </a:xfrm>
          <a:prstGeom prst="roundRect">
            <a:avLst/>
          </a:prstGeom>
          <a:solidFill>
            <a:schemeClr val="accent6">
              <a:lumMod val="20000"/>
              <a:lumOff val="80000"/>
            </a:schemeClr>
          </a:solidFill>
          <a:ln>
            <a:solidFill>
              <a:srgbClr val="F66B0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dirty="0" smtClean="0">
                <a:solidFill>
                  <a:schemeClr val="accent1">
                    <a:lumMod val="50000"/>
                  </a:schemeClr>
                </a:solidFill>
                <a:latin typeface="Arial" panose="020B0604020202020204" pitchFamily="34" charset="0"/>
                <a:cs typeface="Arial" panose="020B0604020202020204" pitchFamily="34" charset="0"/>
              </a:rPr>
              <a:t>Emissions de PM</a:t>
            </a:r>
            <a:endParaRPr lang="en-US" b="1" baseline="-25000" dirty="0" smtClean="0">
              <a:solidFill>
                <a:schemeClr val="accent1">
                  <a:lumMod val="50000"/>
                </a:schemeClr>
              </a:solidFill>
              <a:latin typeface="Arial" panose="020B0604020202020204" pitchFamily="34" charset="0"/>
              <a:cs typeface="Arial" panose="020B0604020202020204" pitchFamily="34" charset="0"/>
            </a:endParaRPr>
          </a:p>
          <a:p>
            <a:pPr algn="ctr"/>
            <a:endParaRPr lang="en-US" sz="1700" dirty="0">
              <a:solidFill>
                <a:schemeClr val="accent1">
                  <a:lumMod val="50000"/>
                </a:schemeClr>
              </a:solidFill>
              <a:latin typeface="Arial" panose="020B0604020202020204" pitchFamily="34" charset="0"/>
              <a:cs typeface="Arial" panose="020B0604020202020204" pitchFamily="34" charset="0"/>
            </a:endParaRPr>
          </a:p>
          <a:p>
            <a:pPr algn="ctr"/>
            <a:r>
              <a:rPr lang="en-US" sz="1700" dirty="0" err="1">
                <a:solidFill>
                  <a:schemeClr val="accent1">
                    <a:lumMod val="50000"/>
                  </a:schemeClr>
                </a:solidFill>
                <a:latin typeface="Arial" panose="020B0604020202020204" pitchFamily="34" charset="0"/>
                <a:cs typeface="Arial" panose="020B0604020202020204" pitchFamily="34" charset="0"/>
              </a:rPr>
              <a:t>Eliminació</a:t>
            </a:r>
            <a:r>
              <a:rPr lang="en-US" sz="1700" dirty="0">
                <a:solidFill>
                  <a:schemeClr val="accent1">
                    <a:lumMod val="50000"/>
                  </a:schemeClr>
                </a:solidFill>
                <a:latin typeface="Arial" panose="020B0604020202020204" pitchFamily="34" charset="0"/>
                <a:cs typeface="Arial" panose="020B0604020202020204" pitchFamily="34" charset="0"/>
              </a:rPr>
              <a:t> de les </a:t>
            </a:r>
            <a:r>
              <a:rPr lang="en-US" sz="1700" dirty="0" err="1">
                <a:solidFill>
                  <a:schemeClr val="accent1">
                    <a:lumMod val="50000"/>
                  </a:schemeClr>
                </a:solidFill>
                <a:latin typeface="Arial" panose="020B0604020202020204" pitchFamily="34" charset="0"/>
                <a:cs typeface="Arial" panose="020B0604020202020204" pitchFamily="34" charset="0"/>
              </a:rPr>
              <a:t>partícules</a:t>
            </a:r>
            <a:r>
              <a:rPr lang="en-US" sz="1700" dirty="0">
                <a:solidFill>
                  <a:schemeClr val="accent1">
                    <a:lumMod val="50000"/>
                  </a:schemeClr>
                </a:solidFill>
                <a:latin typeface="Arial" panose="020B0604020202020204" pitchFamily="34" charset="0"/>
                <a:cs typeface="Arial" panose="020B0604020202020204" pitchFamily="34" charset="0"/>
              </a:rPr>
              <a:t> </a:t>
            </a:r>
            <a:r>
              <a:rPr lang="en-US" sz="1700" dirty="0" err="1">
                <a:solidFill>
                  <a:schemeClr val="accent1">
                    <a:lumMod val="50000"/>
                  </a:schemeClr>
                </a:solidFill>
                <a:latin typeface="Arial" panose="020B0604020202020204" pitchFamily="34" charset="0"/>
                <a:cs typeface="Arial" panose="020B0604020202020204" pitchFamily="34" charset="0"/>
              </a:rPr>
              <a:t>relacionades</a:t>
            </a:r>
            <a:r>
              <a:rPr lang="en-US" sz="1700" dirty="0">
                <a:solidFill>
                  <a:schemeClr val="accent1">
                    <a:lumMod val="50000"/>
                  </a:schemeClr>
                </a:solidFill>
                <a:latin typeface="Arial" panose="020B0604020202020204" pitchFamily="34" charset="0"/>
                <a:cs typeface="Arial" panose="020B0604020202020204" pitchFamily="34" charset="0"/>
              </a:rPr>
              <a:t> a la </a:t>
            </a:r>
            <a:r>
              <a:rPr lang="en-US" sz="1700" dirty="0" err="1">
                <a:solidFill>
                  <a:schemeClr val="accent1">
                    <a:lumMod val="50000"/>
                  </a:schemeClr>
                </a:solidFill>
                <a:latin typeface="Arial" panose="020B0604020202020204" pitchFamily="34" charset="0"/>
                <a:cs typeface="Arial" panose="020B0604020202020204" pitchFamily="34" charset="0"/>
              </a:rPr>
              <a:t>combustió</a:t>
            </a:r>
            <a:r>
              <a:rPr lang="en-US" sz="1700" dirty="0">
                <a:solidFill>
                  <a:schemeClr val="accent1">
                    <a:lumMod val="50000"/>
                  </a:schemeClr>
                </a:solidFill>
                <a:latin typeface="Arial" panose="020B0604020202020204" pitchFamily="34" charset="0"/>
                <a:cs typeface="Arial" panose="020B0604020202020204" pitchFamily="34" charset="0"/>
              </a:rPr>
              <a:t> </a:t>
            </a:r>
            <a:r>
              <a:rPr lang="en-US" sz="1700" dirty="0" err="1">
                <a:solidFill>
                  <a:schemeClr val="accent1">
                    <a:lumMod val="50000"/>
                  </a:schemeClr>
                </a:solidFill>
                <a:latin typeface="Arial" panose="020B0604020202020204" pitchFamily="34" charset="0"/>
                <a:cs typeface="Arial" panose="020B0604020202020204" pitchFamily="34" charset="0"/>
              </a:rPr>
              <a:t>amb</a:t>
            </a:r>
            <a:r>
              <a:rPr lang="en-US" sz="1700" dirty="0">
                <a:solidFill>
                  <a:schemeClr val="accent1">
                    <a:lumMod val="50000"/>
                  </a:schemeClr>
                </a:solidFill>
                <a:latin typeface="Arial" panose="020B0604020202020204" pitchFamily="34" charset="0"/>
                <a:cs typeface="Arial" panose="020B0604020202020204" pitchFamily="34" charset="0"/>
              </a:rPr>
              <a:t> </a:t>
            </a:r>
            <a:r>
              <a:rPr lang="en-US" sz="1700" dirty="0" err="1">
                <a:solidFill>
                  <a:schemeClr val="accent1">
                    <a:lumMod val="50000"/>
                  </a:schemeClr>
                </a:solidFill>
                <a:latin typeface="Arial" panose="020B0604020202020204" pitchFamily="34" charset="0"/>
                <a:cs typeface="Arial" panose="020B0604020202020204" pitchFamily="34" charset="0"/>
              </a:rPr>
              <a:t>ús</a:t>
            </a:r>
            <a:r>
              <a:rPr lang="en-US" sz="1700" dirty="0">
                <a:solidFill>
                  <a:schemeClr val="accent1">
                    <a:lumMod val="50000"/>
                  </a:schemeClr>
                </a:solidFill>
                <a:latin typeface="Arial" panose="020B0604020202020204" pitchFamily="34" charset="0"/>
                <a:cs typeface="Arial" panose="020B0604020202020204" pitchFamily="34" charset="0"/>
              </a:rPr>
              <a:t> de pila de combustible,</a:t>
            </a:r>
          </a:p>
          <a:p>
            <a:pPr algn="ctr"/>
            <a:r>
              <a:rPr lang="en-US" sz="1700" dirty="0" err="1">
                <a:solidFill>
                  <a:schemeClr val="accent1">
                    <a:lumMod val="50000"/>
                  </a:schemeClr>
                </a:solidFill>
                <a:latin typeface="Arial" panose="020B0604020202020204" pitchFamily="34" charset="0"/>
                <a:cs typeface="Arial" panose="020B0604020202020204" pitchFamily="34" charset="0"/>
              </a:rPr>
              <a:t>però</a:t>
            </a:r>
            <a:r>
              <a:rPr lang="en-US" sz="1700" dirty="0">
                <a:solidFill>
                  <a:schemeClr val="accent1">
                    <a:lumMod val="50000"/>
                  </a:schemeClr>
                </a:solidFill>
                <a:latin typeface="Arial" panose="020B0604020202020204" pitchFamily="34" charset="0"/>
                <a:cs typeface="Arial" panose="020B0604020202020204" pitchFamily="34" charset="0"/>
              </a:rPr>
              <a:t> possible augment de les </a:t>
            </a:r>
            <a:r>
              <a:rPr lang="en-US" sz="1700" dirty="0" err="1">
                <a:solidFill>
                  <a:schemeClr val="accent1">
                    <a:lumMod val="50000"/>
                  </a:schemeClr>
                </a:solidFill>
                <a:latin typeface="Arial" panose="020B0604020202020204" pitchFamily="34" charset="0"/>
                <a:cs typeface="Arial" panose="020B0604020202020204" pitchFamily="34" charset="0"/>
              </a:rPr>
              <a:t>partícules</a:t>
            </a:r>
            <a:r>
              <a:rPr lang="en-US" sz="1700" dirty="0">
                <a:solidFill>
                  <a:schemeClr val="accent1">
                    <a:lumMod val="50000"/>
                  </a:schemeClr>
                </a:solidFill>
                <a:latin typeface="Arial" panose="020B0604020202020204" pitchFamily="34" charset="0"/>
                <a:cs typeface="Arial" panose="020B0604020202020204" pitchFamily="34" charset="0"/>
              </a:rPr>
              <a:t> </a:t>
            </a:r>
            <a:r>
              <a:rPr lang="en-US" sz="1700" dirty="0" err="1">
                <a:solidFill>
                  <a:schemeClr val="accent1">
                    <a:lumMod val="50000"/>
                  </a:schemeClr>
                </a:solidFill>
                <a:latin typeface="Arial" panose="020B0604020202020204" pitchFamily="34" charset="0"/>
                <a:cs typeface="Arial" panose="020B0604020202020204" pitchFamily="34" charset="0"/>
              </a:rPr>
              <a:t>relacionades</a:t>
            </a:r>
            <a:r>
              <a:rPr lang="en-US" sz="1700" dirty="0">
                <a:solidFill>
                  <a:schemeClr val="accent1">
                    <a:lumMod val="50000"/>
                  </a:schemeClr>
                </a:solidFill>
                <a:latin typeface="Arial" panose="020B0604020202020204" pitchFamily="34" charset="0"/>
                <a:cs typeface="Arial" panose="020B0604020202020204" pitchFamily="34" charset="0"/>
              </a:rPr>
              <a:t> al </a:t>
            </a:r>
            <a:r>
              <a:rPr lang="en-US" sz="1700" dirty="0" err="1">
                <a:solidFill>
                  <a:schemeClr val="accent1">
                    <a:lumMod val="50000"/>
                  </a:schemeClr>
                </a:solidFill>
                <a:latin typeface="Arial" panose="020B0604020202020204" pitchFamily="34" charset="0"/>
                <a:cs typeface="Arial" panose="020B0604020202020204" pitchFamily="34" charset="0"/>
              </a:rPr>
              <a:t>desgast</a:t>
            </a:r>
            <a:r>
              <a:rPr lang="en-US" sz="1700" dirty="0">
                <a:solidFill>
                  <a:schemeClr val="accent1">
                    <a:lumMod val="50000"/>
                  </a:schemeClr>
                </a:solidFill>
                <a:latin typeface="Arial" panose="020B0604020202020204" pitchFamily="34" charset="0"/>
                <a:cs typeface="Arial" panose="020B0604020202020204" pitchFamily="34" charset="0"/>
              </a:rPr>
              <a:t> </a:t>
            </a:r>
            <a:r>
              <a:rPr lang="en-US" sz="1700" dirty="0" err="1">
                <a:solidFill>
                  <a:schemeClr val="accent1">
                    <a:lumMod val="50000"/>
                  </a:schemeClr>
                </a:solidFill>
                <a:latin typeface="Arial" panose="020B0604020202020204" pitchFamily="34" charset="0"/>
                <a:cs typeface="Arial" panose="020B0604020202020204" pitchFamily="34" charset="0"/>
              </a:rPr>
              <a:t>dels</a:t>
            </a:r>
            <a:r>
              <a:rPr lang="en-US" sz="1700" dirty="0">
                <a:solidFill>
                  <a:schemeClr val="accent1">
                    <a:lumMod val="50000"/>
                  </a:schemeClr>
                </a:solidFill>
                <a:latin typeface="Arial" panose="020B0604020202020204" pitchFamily="34" charset="0"/>
                <a:cs typeface="Arial" panose="020B0604020202020204" pitchFamily="34" charset="0"/>
              </a:rPr>
              <a:t> </a:t>
            </a:r>
            <a:r>
              <a:rPr lang="en-US" sz="1700" dirty="0" err="1">
                <a:solidFill>
                  <a:schemeClr val="accent1">
                    <a:lumMod val="50000"/>
                  </a:schemeClr>
                </a:solidFill>
                <a:latin typeface="Arial" panose="020B0604020202020204" pitchFamily="34" charset="0"/>
                <a:cs typeface="Arial" panose="020B0604020202020204" pitchFamily="34" charset="0"/>
              </a:rPr>
              <a:t>neumàtics</a:t>
            </a:r>
            <a:r>
              <a:rPr lang="en-US" sz="1700" dirty="0">
                <a:solidFill>
                  <a:schemeClr val="accent1">
                    <a:lumMod val="50000"/>
                  </a:schemeClr>
                </a:solidFill>
                <a:latin typeface="Arial" panose="020B0604020202020204" pitchFamily="34" charset="0"/>
                <a:cs typeface="Arial" panose="020B0604020202020204" pitchFamily="34" charset="0"/>
              </a:rPr>
              <a:t> i </a:t>
            </a:r>
            <a:r>
              <a:rPr lang="en-US" sz="1700" dirty="0" err="1">
                <a:solidFill>
                  <a:schemeClr val="accent1">
                    <a:lumMod val="50000"/>
                  </a:schemeClr>
                </a:solidFill>
                <a:latin typeface="Arial" panose="020B0604020202020204" pitchFamily="34" charset="0"/>
                <a:cs typeface="Arial" panose="020B0604020202020204" pitchFamily="34" charset="0"/>
              </a:rPr>
              <a:t>els</a:t>
            </a:r>
            <a:r>
              <a:rPr lang="en-US" sz="1700" dirty="0">
                <a:solidFill>
                  <a:schemeClr val="accent1">
                    <a:lumMod val="50000"/>
                  </a:schemeClr>
                </a:solidFill>
                <a:latin typeface="Arial" panose="020B0604020202020204" pitchFamily="34" charset="0"/>
                <a:cs typeface="Arial" panose="020B0604020202020204" pitchFamily="34" charset="0"/>
              </a:rPr>
              <a:t> </a:t>
            </a:r>
            <a:r>
              <a:rPr lang="en-US" sz="1700" dirty="0" err="1">
                <a:solidFill>
                  <a:schemeClr val="accent1">
                    <a:lumMod val="50000"/>
                  </a:schemeClr>
                </a:solidFill>
                <a:latin typeface="Arial" panose="020B0604020202020204" pitchFamily="34" charset="0"/>
                <a:cs typeface="Arial" panose="020B0604020202020204" pitchFamily="34" charset="0"/>
              </a:rPr>
              <a:t>frens</a:t>
            </a:r>
            <a:r>
              <a:rPr lang="en-US" sz="1700" dirty="0">
                <a:solidFill>
                  <a:schemeClr val="accent1">
                    <a:lumMod val="50000"/>
                  </a:schemeClr>
                </a:solidFill>
                <a:latin typeface="Arial" panose="020B0604020202020204" pitchFamily="34" charset="0"/>
                <a:cs typeface="Arial" panose="020B0604020202020204" pitchFamily="34" charset="0"/>
              </a:rPr>
              <a:t> a causa del pes </a:t>
            </a:r>
            <a:r>
              <a:rPr lang="en-US" sz="1700" dirty="0" err="1">
                <a:solidFill>
                  <a:schemeClr val="accent1">
                    <a:lumMod val="50000"/>
                  </a:schemeClr>
                </a:solidFill>
                <a:latin typeface="Arial" panose="020B0604020202020204" pitchFamily="34" charset="0"/>
                <a:cs typeface="Arial" panose="020B0604020202020204" pitchFamily="34" charset="0"/>
              </a:rPr>
              <a:t>dels</a:t>
            </a:r>
            <a:r>
              <a:rPr lang="en-US" sz="1700" dirty="0">
                <a:solidFill>
                  <a:schemeClr val="accent1">
                    <a:lumMod val="50000"/>
                  </a:schemeClr>
                </a:solidFill>
                <a:latin typeface="Arial" panose="020B0604020202020204" pitchFamily="34" charset="0"/>
                <a:cs typeface="Arial" panose="020B0604020202020204" pitchFamily="34" charset="0"/>
              </a:rPr>
              <a:t> vehicles </a:t>
            </a:r>
            <a:r>
              <a:rPr lang="en-US" sz="1700" dirty="0" err="1" smtClean="0">
                <a:solidFill>
                  <a:schemeClr val="accent1">
                    <a:lumMod val="50000"/>
                  </a:schemeClr>
                </a:solidFill>
                <a:latin typeface="Arial" panose="020B0604020202020204" pitchFamily="34" charset="0"/>
                <a:cs typeface="Arial" panose="020B0604020202020204" pitchFamily="34" charset="0"/>
              </a:rPr>
              <a:t>elèctrics</a:t>
            </a:r>
            <a:endParaRPr lang="en-US" sz="1700" dirty="0" smtClean="0">
              <a:solidFill>
                <a:schemeClr val="accent1">
                  <a:lumMod val="50000"/>
                </a:schemeClr>
              </a:solidFill>
              <a:latin typeface="Arial" panose="020B0604020202020204" pitchFamily="34" charset="0"/>
              <a:cs typeface="Arial" panose="020B0604020202020204" pitchFamily="34" charset="0"/>
            </a:endParaRPr>
          </a:p>
        </p:txBody>
      </p:sp>
      <p:sp>
        <p:nvSpPr>
          <p:cNvPr id="7" name="Right Arrow 6"/>
          <p:cNvSpPr/>
          <p:nvPr/>
        </p:nvSpPr>
        <p:spPr>
          <a:xfrm>
            <a:off x="2109280" y="5589240"/>
            <a:ext cx="978408" cy="484632"/>
          </a:xfrm>
          <a:prstGeom prst="rightArrow">
            <a:avLst/>
          </a:prstGeom>
          <a:solidFill>
            <a:srgbClr val="005084"/>
          </a:solidFill>
          <a:ln>
            <a:solidFill>
              <a:srgbClr val="005084"/>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Rectangle 33"/>
          <p:cNvSpPr/>
          <p:nvPr/>
        </p:nvSpPr>
        <p:spPr>
          <a:xfrm>
            <a:off x="3359696" y="5508390"/>
            <a:ext cx="6350024" cy="646331"/>
          </a:xfrm>
          <a:prstGeom prst="rect">
            <a:avLst/>
          </a:prstGeom>
        </p:spPr>
        <p:txBody>
          <a:bodyPr wrap="square">
            <a:spAutoFit/>
          </a:bodyPr>
          <a:lstStyle/>
          <a:p>
            <a:pPr algn="ctr"/>
            <a:r>
              <a:rPr lang="ca-ES" b="1" dirty="0" smtClean="0">
                <a:solidFill>
                  <a:schemeClr val="accent1">
                    <a:lumMod val="50000"/>
                  </a:schemeClr>
                </a:solidFill>
                <a:latin typeface="Arial" panose="020B0604020202020204" pitchFamily="34" charset="0"/>
                <a:cs typeface="Arial" panose="020B0604020202020204" pitchFamily="34" charset="0"/>
              </a:rPr>
              <a:t>Desenvolupament del transport públic elèctric essencial per una mobilitat la més sostenible possible </a:t>
            </a:r>
            <a:endParaRPr lang="ca-ES" dirty="0">
              <a:solidFill>
                <a:schemeClr val="accent1">
                  <a:lumMod val="50000"/>
                </a:schemeClr>
              </a:solidFill>
              <a:latin typeface="Arial" panose="020B0604020202020204" pitchFamily="34" charset="0"/>
              <a:cs typeface="Arial" panose="020B0604020202020204" pitchFamily="34" charset="0"/>
            </a:endParaRPr>
          </a:p>
        </p:txBody>
      </p:sp>
      <p:pic>
        <p:nvPicPr>
          <p:cNvPr id="36" name="Picture 35"/>
          <p:cNvPicPr>
            <a:picLocks noChangeAspect="1"/>
          </p:cNvPicPr>
          <p:nvPr/>
        </p:nvPicPr>
        <p:blipFill>
          <a:blip r:embed="rId3">
            <a:extLst>
              <a:ext uri="{BEBA8EAE-BF5A-486C-A8C5-ECC9F3942E4B}">
                <a14:imgProps xmlns:a14="http://schemas.microsoft.com/office/drawing/2010/main">
                  <a14:imgLayer r:embed="rId4">
                    <a14:imgEffect>
                      <a14:backgroundRemoval t="2577" b="100000" l="3406" r="96285">
                        <a14:foregroundMark x1="28947" y1="54124" x2="28947" y2="54124"/>
                        <a14:foregroundMark x1="48142" y1="54124" x2="48142" y2="54124"/>
                        <a14:foregroundMark x1="73375" y1="70361" x2="73375" y2="70361"/>
                      </a14:backgroundRemoval>
                    </a14:imgEffect>
                  </a14:imgLayer>
                </a14:imgProps>
              </a:ext>
            </a:extLst>
          </a:blip>
          <a:stretch>
            <a:fillRect/>
          </a:stretch>
        </p:blipFill>
        <p:spPr>
          <a:xfrm>
            <a:off x="473449" y="4365104"/>
            <a:ext cx="1382467" cy="830336"/>
          </a:xfrm>
          <a:prstGeom prst="rect">
            <a:avLst/>
          </a:prstGeom>
        </p:spPr>
      </p:pic>
      <p:pic>
        <p:nvPicPr>
          <p:cNvPr id="38" name="Picture 37"/>
          <p:cNvPicPr>
            <a:picLocks noChangeAspect="1"/>
          </p:cNvPicPr>
          <p:nvPr/>
        </p:nvPicPr>
        <p:blipFill>
          <a:blip r:embed="rId5"/>
          <a:stretch>
            <a:fillRect/>
          </a:stretch>
        </p:blipFill>
        <p:spPr>
          <a:xfrm>
            <a:off x="3503712" y="4114973"/>
            <a:ext cx="1013496" cy="1080467"/>
          </a:xfrm>
          <a:prstGeom prst="rect">
            <a:avLst/>
          </a:prstGeom>
        </p:spPr>
      </p:pic>
      <p:pic>
        <p:nvPicPr>
          <p:cNvPr id="40" name="Picture 39"/>
          <p:cNvPicPr>
            <a:picLocks noChangeAspect="1"/>
          </p:cNvPicPr>
          <p:nvPr/>
        </p:nvPicPr>
        <p:blipFill>
          <a:blip r:embed="rId6"/>
          <a:stretch>
            <a:fillRect/>
          </a:stretch>
        </p:blipFill>
        <p:spPr>
          <a:xfrm>
            <a:off x="6461619" y="4177694"/>
            <a:ext cx="1003512" cy="1017746"/>
          </a:xfrm>
          <a:prstGeom prst="rect">
            <a:avLst/>
          </a:prstGeom>
        </p:spPr>
      </p:pic>
      <p:pic>
        <p:nvPicPr>
          <p:cNvPr id="41" name="Picture 40"/>
          <p:cNvPicPr>
            <a:picLocks noChangeAspect="1"/>
          </p:cNvPicPr>
          <p:nvPr/>
        </p:nvPicPr>
        <p:blipFill rotWithShape="1">
          <a:blip r:embed="rId7">
            <a:extLst>
              <a:ext uri="{BEBA8EAE-BF5A-486C-A8C5-ECC9F3942E4B}">
                <a14:imgProps xmlns:a14="http://schemas.microsoft.com/office/drawing/2010/main">
                  <a14:imgLayer r:embed="rId8">
                    <a14:imgEffect>
                      <a14:backgroundRemoval t="57377" b="100000" l="0" r="100000">
                        <a14:foregroundMark x1="16867" y1="67213" x2="16867" y2="67213"/>
                        <a14:foregroundMark x1="18675" y1="74005" x2="18675" y2="74005"/>
                        <a14:foregroundMark x1="34337" y1="65808" x2="34337" y2="65808"/>
                        <a14:foregroundMark x1="33735" y1="69789" x2="33735" y2="69789"/>
                        <a14:foregroundMark x1="40361" y1="75176" x2="40361" y2="75176"/>
                        <a14:foregroundMark x1="25904" y1="81030" x2="25904" y2="81030"/>
                        <a14:foregroundMark x1="16867" y1="86183" x2="16867" y2="86183"/>
                        <a14:foregroundMark x1="39157" y1="85714" x2="39157" y2="85714"/>
                        <a14:foregroundMark x1="52410" y1="81265" x2="52410" y2="81265"/>
                        <a14:foregroundMark x1="64458" y1="80094" x2="64458" y2="80094"/>
                        <a14:foregroundMark x1="60843" y1="76347" x2="60843" y2="76347"/>
                        <a14:foregroundMark x1="52410" y1="68618" x2="52410" y2="68618"/>
                        <a14:foregroundMark x1="67470" y1="64871" x2="67470" y2="64871"/>
                        <a14:foregroundMark x1="78916" y1="67447" x2="78916" y2="67447"/>
                        <a14:foregroundMark x1="75904" y1="72131" x2="75904" y2="72131"/>
                        <a14:foregroundMark x1="79518" y1="79157" x2="79518" y2="79157"/>
                        <a14:foregroundMark x1="75301" y1="85012" x2="75301" y2="85012"/>
                        <a14:foregroundMark x1="72892" y1="91101" x2="72892" y2="91101"/>
                        <a14:foregroundMark x1="62048" y1="91569" x2="62048" y2="91569"/>
                        <a14:foregroundMark x1="51205" y1="90632" x2="51205" y2="90632"/>
                        <a14:foregroundMark x1="30723" y1="93208" x2="30723" y2="93208"/>
                      </a14:backgroundRemoval>
                    </a14:imgEffect>
                  </a14:imgLayer>
                </a14:imgProps>
              </a:ext>
            </a:extLst>
          </a:blip>
          <a:srcRect t="56784"/>
          <a:stretch/>
        </p:blipFill>
        <p:spPr>
          <a:xfrm>
            <a:off x="9367907" y="4673017"/>
            <a:ext cx="550535" cy="612000"/>
          </a:xfrm>
          <a:prstGeom prst="rect">
            <a:avLst/>
          </a:prstGeom>
        </p:spPr>
      </p:pic>
      <p:pic>
        <p:nvPicPr>
          <p:cNvPr id="42" name="Picture 41"/>
          <p:cNvPicPr>
            <a:picLocks noChangeAspect="1"/>
          </p:cNvPicPr>
          <p:nvPr/>
        </p:nvPicPr>
        <p:blipFill rotWithShape="1">
          <a:blip r:embed="rId9">
            <a:extLst>
              <a:ext uri="{BEBA8EAE-BF5A-486C-A8C5-ECC9F3942E4B}">
                <a14:imgProps xmlns:a14="http://schemas.microsoft.com/office/drawing/2010/main">
                  <a14:imgLayer r:embed="rId8">
                    <a14:imgEffect>
                      <a14:backgroundRemoval t="0" b="43560" l="0" r="100000">
                        <a14:foregroundMark x1="19277" y1="13817" x2="19277" y2="13817"/>
                        <a14:foregroundMark x1="31928" y1="6089" x2="31928" y2="6089"/>
                        <a14:foregroundMark x1="43373" y1="12178" x2="43373" y2="12178"/>
                        <a14:foregroundMark x1="54819" y1="15691" x2="54819" y2="15691"/>
                        <a14:foregroundMark x1="57831" y1="8899" x2="57831" y2="8899"/>
                        <a14:foregroundMark x1="74096" y1="8431" x2="74096" y2="8431"/>
                        <a14:foregroundMark x1="86145" y1="15925" x2="86145" y2="15925"/>
                        <a14:foregroundMark x1="75904" y1="26932" x2="75904" y2="26932"/>
                        <a14:foregroundMark x1="58434" y1="24122" x2="58434" y2="24122"/>
                        <a14:foregroundMark x1="41566" y1="28337" x2="41566" y2="28337"/>
                        <a14:foregroundMark x1="19277" y1="24122" x2="19277" y2="24122"/>
                        <a14:foregroundMark x1="37349" y1="20375" x2="37349" y2="20375"/>
                        <a14:foregroundMark x1="16867" y1="33255" x2="16867" y2="33255"/>
                        <a14:foregroundMark x1="33735" y1="33724" x2="33735" y2="33724"/>
                        <a14:foregroundMark x1="60241" y1="35129" x2="60241" y2="35129"/>
                        <a14:foregroundMark x1="68072" y1="37471" x2="68072" y2="37471"/>
                        <a14:foregroundMark x1="75904" y1="34895" x2="75904" y2="34895"/>
                      </a14:backgroundRemoval>
                    </a14:imgEffect>
                  </a14:imgLayer>
                </a14:imgProps>
              </a:ext>
            </a:extLst>
          </a:blip>
          <a:srcRect l="-3421" r="528" b="57778"/>
          <a:stretch/>
        </p:blipFill>
        <p:spPr>
          <a:xfrm>
            <a:off x="9999476" y="4689883"/>
            <a:ext cx="576064" cy="608068"/>
          </a:xfrm>
          <a:prstGeom prst="rect">
            <a:avLst/>
          </a:prstGeom>
        </p:spPr>
      </p:pic>
    </p:spTree>
    <p:extLst>
      <p:ext uri="{BB962C8B-B14F-4D97-AF65-F5344CB8AC3E}">
        <p14:creationId xmlns:p14="http://schemas.microsoft.com/office/powerpoint/2010/main" val="1480200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0"/>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4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2"/>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8" grpId="0" animBg="1"/>
      <p:bldP spid="29" grpId="0" animBg="1"/>
      <p:bldP spid="30" grpId="0" animBg="1"/>
      <p:bldP spid="7" grpId="0" animBg="1"/>
      <p:bldP spid="3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BD6C8E4-32E5-40D8-A886-C32CB2BF7A81}" type="slidenum">
              <a:rPr lang="es-ES" smtClean="0"/>
              <a:pPr/>
              <a:t>2</a:t>
            </a:fld>
            <a:endParaRPr lang="es-ES" dirty="0"/>
          </a:p>
        </p:txBody>
      </p:sp>
      <p:sp>
        <p:nvSpPr>
          <p:cNvPr id="6" name="TextBox 5"/>
          <p:cNvSpPr txBox="1"/>
          <p:nvPr/>
        </p:nvSpPr>
        <p:spPr>
          <a:xfrm>
            <a:off x="3638436" y="148731"/>
            <a:ext cx="4915128" cy="461665"/>
          </a:xfrm>
          <a:prstGeom prst="rect">
            <a:avLst/>
          </a:prstGeom>
          <a:noFill/>
        </p:spPr>
        <p:txBody>
          <a:bodyPr wrap="none" rtlCol="0">
            <a:spAutoFit/>
          </a:bodyPr>
          <a:lstStyle/>
          <a:p>
            <a:pPr algn="ctr"/>
            <a:r>
              <a:rPr lang="ca-ES" sz="2400" b="1" dirty="0" smtClean="0">
                <a:solidFill>
                  <a:srgbClr val="0A6B9A"/>
                </a:solidFill>
                <a:latin typeface="Arial" panose="020B0604020202020204" pitchFamily="34" charset="0"/>
                <a:cs typeface="Arial" panose="020B0604020202020204" pitchFamily="34" charset="0"/>
              </a:rPr>
              <a:t>Introducció: </a:t>
            </a:r>
            <a:r>
              <a:rPr lang="ca-ES" sz="2400" b="1" dirty="0" smtClean="0">
                <a:solidFill>
                  <a:srgbClr val="0A6B9A"/>
                </a:solidFill>
                <a:latin typeface="Arial" panose="020B0604020202020204" pitchFamily="34" charset="0"/>
                <a:cs typeface="Arial" panose="020B0604020202020204" pitchFamily="34" charset="0"/>
              </a:rPr>
              <a:t>què és </a:t>
            </a:r>
            <a:r>
              <a:rPr lang="ca-ES" sz="2400" b="1" dirty="0" smtClean="0">
                <a:solidFill>
                  <a:srgbClr val="0A6B9A"/>
                </a:solidFill>
                <a:latin typeface="Arial" panose="020B0604020202020204" pitchFamily="34" charset="0"/>
                <a:cs typeface="Arial" panose="020B0604020202020204" pitchFamily="34" charset="0"/>
              </a:rPr>
              <a:t>l’hidrogen?</a:t>
            </a:r>
            <a:endParaRPr lang="ca-ES" sz="2400" b="1" baseline="-25000" dirty="0" smtClean="0">
              <a:solidFill>
                <a:srgbClr val="0A6B9A"/>
              </a:solidFill>
              <a:latin typeface="Arial" panose="020B0604020202020204" pitchFamily="34" charset="0"/>
              <a:cs typeface="Arial" panose="020B0604020202020204" pitchFamily="34" charset="0"/>
            </a:endParaRPr>
          </a:p>
        </p:txBody>
      </p:sp>
      <p:pic>
        <p:nvPicPr>
          <p:cNvPr id="9" name="Picture 2" descr="https://qph.fs.quoracdn.net/main-qimg-47fb5c914d516565876cdf69cfe5991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9676" y="954548"/>
            <a:ext cx="5832648" cy="3284498"/>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9"/>
          <p:cNvSpPr/>
          <p:nvPr/>
        </p:nvSpPr>
        <p:spPr>
          <a:xfrm>
            <a:off x="2927648" y="4797152"/>
            <a:ext cx="8496943" cy="1323439"/>
          </a:xfrm>
          <a:prstGeom prst="rect">
            <a:avLst/>
          </a:prstGeom>
          <a:noFill/>
        </p:spPr>
        <p:txBody>
          <a:bodyPr wrap="square">
            <a:spAutoFit/>
          </a:bodyPr>
          <a:lstStyle/>
          <a:p>
            <a:r>
              <a:rPr lang="ca-ES" sz="1600" dirty="0" smtClean="0">
                <a:solidFill>
                  <a:schemeClr val="accent1">
                    <a:lumMod val="50000"/>
                  </a:schemeClr>
                </a:solidFill>
                <a:latin typeface="Arial" panose="020B0604020202020204" pitchFamily="34" charset="0"/>
                <a:cs typeface="Arial" panose="020B0604020202020204" pitchFamily="34" charset="0"/>
              </a:rPr>
              <a:t>L’element </a:t>
            </a:r>
            <a:r>
              <a:rPr lang="ca-ES" sz="1600" b="1" dirty="0" smtClean="0">
                <a:solidFill>
                  <a:schemeClr val="accent1">
                    <a:lumMod val="50000"/>
                  </a:schemeClr>
                </a:solidFill>
                <a:latin typeface="Arial" panose="020B0604020202020204" pitchFamily="34" charset="0"/>
                <a:cs typeface="Arial" panose="020B0604020202020204" pitchFamily="34" charset="0"/>
              </a:rPr>
              <a:t>més abundant </a:t>
            </a:r>
            <a:r>
              <a:rPr lang="ca-ES" sz="1600" dirty="0" smtClean="0">
                <a:solidFill>
                  <a:schemeClr val="accent1">
                    <a:lumMod val="50000"/>
                  </a:schemeClr>
                </a:solidFill>
                <a:latin typeface="Arial" panose="020B0604020202020204" pitchFamily="34" charset="0"/>
                <a:cs typeface="Arial" panose="020B0604020202020204" pitchFamily="34" charset="0"/>
              </a:rPr>
              <a:t>de l'Univers</a:t>
            </a:r>
          </a:p>
          <a:p>
            <a:r>
              <a:rPr lang="ca-ES" sz="1600" dirty="0" smtClean="0">
                <a:solidFill>
                  <a:schemeClr val="accent1">
                    <a:lumMod val="50000"/>
                  </a:schemeClr>
                </a:solidFill>
                <a:latin typeface="Arial" panose="020B0604020202020204" pitchFamily="34" charset="0"/>
                <a:cs typeface="Arial" panose="020B0604020202020204" pitchFamily="34" charset="0"/>
              </a:rPr>
              <a:t>Principalment </a:t>
            </a:r>
            <a:r>
              <a:rPr lang="ca-ES" sz="1600" b="1"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combinat</a:t>
            </a:r>
            <a:r>
              <a:rPr lang="ca-ES" sz="1600"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 amb altres elements (H</a:t>
            </a:r>
            <a:r>
              <a:rPr lang="ca-ES" sz="1600" baseline="-25000"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2</a:t>
            </a:r>
            <a:r>
              <a:rPr lang="ca-ES" sz="1600"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O, CH</a:t>
            </a:r>
            <a:r>
              <a:rPr lang="ca-ES" sz="1600" baseline="-25000"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4</a:t>
            </a:r>
            <a:r>
              <a:rPr lang="ca-ES" sz="1600"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 etc...)</a:t>
            </a:r>
          </a:p>
          <a:p>
            <a:r>
              <a:rPr lang="ca-ES" sz="1600"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Combinat amb ell mateix  </a:t>
            </a:r>
            <a:r>
              <a:rPr lang="ca-ES" sz="1600" b="1"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Gas H</a:t>
            </a:r>
            <a:r>
              <a:rPr lang="ca-ES" sz="1600" b="1" baseline="-25000"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2</a:t>
            </a:r>
          </a:p>
          <a:p>
            <a:r>
              <a:rPr lang="ca-ES" sz="1600" b="1"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Energia màssica </a:t>
            </a:r>
            <a:r>
              <a:rPr lang="ca-ES" sz="1600"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més elevada  120 MJ/kg (= 2.2 x Gas natural)</a:t>
            </a:r>
            <a:endParaRPr lang="ca-ES" sz="1600" dirty="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endParaRPr>
          </a:p>
          <a:p>
            <a:r>
              <a:rPr lang="ca-ES" sz="1600" u="sng" dirty="0" smtClean="0">
                <a:solidFill>
                  <a:schemeClr val="accent1">
                    <a:lumMod val="50000"/>
                  </a:schemeClr>
                </a:solidFill>
                <a:latin typeface="Arial" panose="020B0604020202020204" pitchFamily="34" charset="0"/>
                <a:cs typeface="Arial" panose="020B0604020202020204" pitchFamily="34" charset="0"/>
              </a:rPr>
              <a:t>Però</a:t>
            </a:r>
            <a:r>
              <a:rPr lang="ca-ES" sz="1600" dirty="0" smtClean="0">
                <a:solidFill>
                  <a:schemeClr val="accent1">
                    <a:lumMod val="50000"/>
                  </a:schemeClr>
                </a:solidFill>
                <a:latin typeface="Arial" panose="020B0604020202020204" pitchFamily="34" charset="0"/>
                <a:cs typeface="Arial" panose="020B0604020202020204" pitchFamily="34" charset="0"/>
              </a:rPr>
              <a:t> </a:t>
            </a:r>
            <a:r>
              <a:rPr lang="ca-ES" sz="1600" b="1" dirty="0" smtClean="0">
                <a:solidFill>
                  <a:schemeClr val="accent1">
                    <a:lumMod val="50000"/>
                  </a:schemeClr>
                </a:solidFill>
                <a:latin typeface="Arial" panose="020B0604020202020204" pitchFamily="34" charset="0"/>
                <a:cs typeface="Arial" panose="020B0604020202020204" pitchFamily="34" charset="0"/>
              </a:rPr>
              <a:t>energia per volum </a:t>
            </a:r>
            <a:r>
              <a:rPr lang="ca-ES" sz="1600" dirty="0" smtClean="0">
                <a:solidFill>
                  <a:schemeClr val="accent1">
                    <a:lumMod val="50000"/>
                  </a:schemeClr>
                </a:solidFill>
                <a:latin typeface="Arial" panose="020B0604020202020204" pitchFamily="34" charset="0"/>
                <a:cs typeface="Arial" panose="020B0604020202020204" pitchFamily="34" charset="0"/>
              </a:rPr>
              <a:t>més baixa </a:t>
            </a:r>
            <a:r>
              <a:rPr lang="ca-ES" sz="1600"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 10.8 MJ/m3 (= 0.25 x Gas natural)</a:t>
            </a:r>
            <a:endParaRPr lang="ca-ES" sz="1600" dirty="0">
              <a:solidFill>
                <a:schemeClr val="accent1">
                  <a:lumMod val="50000"/>
                </a:schemeClr>
              </a:solidFill>
              <a:latin typeface="Arial" panose="020B0604020202020204" pitchFamily="34" charset="0"/>
              <a:cs typeface="Arial" panose="020B0604020202020204" pitchFamily="34" charset="0"/>
            </a:endParaRPr>
          </a:p>
        </p:txBody>
      </p:sp>
      <p:pic>
        <p:nvPicPr>
          <p:cNvPr id="11" name="Picture 10"/>
          <p:cNvPicPr>
            <a:picLocks noChangeAspect="1"/>
          </p:cNvPicPr>
          <p:nvPr/>
        </p:nvPicPr>
        <p:blipFill rotWithShape="1">
          <a:blip r:embed="rId3"/>
          <a:srcRect l="-3657" r="66293"/>
          <a:stretch/>
        </p:blipFill>
        <p:spPr>
          <a:xfrm>
            <a:off x="1847528" y="3284984"/>
            <a:ext cx="1080120" cy="1138560"/>
          </a:xfrm>
          <a:prstGeom prst="rect">
            <a:avLst/>
          </a:prstGeom>
        </p:spPr>
      </p:pic>
    </p:spTree>
    <p:extLst>
      <p:ext uri="{BB962C8B-B14F-4D97-AF65-F5344CB8AC3E}">
        <p14:creationId xmlns:p14="http://schemas.microsoft.com/office/powerpoint/2010/main" val="3871493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BD6C8E4-32E5-40D8-A886-C32CB2BF7A81}" type="slidenum">
              <a:rPr lang="es-ES" smtClean="0"/>
              <a:pPr/>
              <a:t>3</a:t>
            </a:fld>
            <a:endParaRPr lang="es-ES" dirty="0"/>
          </a:p>
        </p:txBody>
      </p:sp>
      <p:sp>
        <p:nvSpPr>
          <p:cNvPr id="13" name="Rectangle 12"/>
          <p:cNvSpPr/>
          <p:nvPr/>
        </p:nvSpPr>
        <p:spPr>
          <a:xfrm>
            <a:off x="2686642" y="1000520"/>
            <a:ext cx="6818716" cy="646331"/>
          </a:xfrm>
          <a:prstGeom prst="rect">
            <a:avLst/>
          </a:prstGeom>
          <a:noFill/>
        </p:spPr>
        <p:txBody>
          <a:bodyPr wrap="square">
            <a:spAutoFit/>
          </a:bodyPr>
          <a:lstStyle/>
          <a:p>
            <a:pPr algn="ctr"/>
            <a:r>
              <a:rPr lang="ca-ES"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Utilitzat històricament com a reactiu químic en la </a:t>
            </a:r>
            <a:r>
              <a:rPr lang="ca-ES" b="1"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indústria petroquímica</a:t>
            </a:r>
            <a:r>
              <a:rPr lang="ca-ES"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 per </a:t>
            </a:r>
            <a:r>
              <a:rPr lang="ca-ES" b="1"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produir adobs</a:t>
            </a:r>
            <a:r>
              <a:rPr lang="ca-ES"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 </a:t>
            </a:r>
            <a:r>
              <a:rPr lang="ca-ES" b="1"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metanol</a:t>
            </a:r>
            <a:r>
              <a:rPr lang="ca-ES"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 o </a:t>
            </a:r>
            <a:r>
              <a:rPr lang="ca-ES" b="1" dirty="0" smtClean="0">
                <a:solidFill>
                  <a:schemeClr val="accent1">
                    <a:lumMod val="50000"/>
                  </a:schemeClr>
                </a:solidFill>
                <a:latin typeface="Arial" panose="020B0604020202020204" pitchFamily="34" charset="0"/>
                <a:cs typeface="Arial" panose="020B0604020202020204" pitchFamily="34" charset="0"/>
                <a:sym typeface="Wingdings" panose="05000000000000000000" pitchFamily="2" charset="2"/>
              </a:rPr>
              <a:t>acer</a:t>
            </a:r>
            <a:endParaRPr lang="ca-ES" b="1" dirty="0">
              <a:solidFill>
                <a:schemeClr val="accent1">
                  <a:lumMod val="50000"/>
                </a:schemeClr>
              </a:solidFill>
              <a:latin typeface="Arial" panose="020B0604020202020204" pitchFamily="34" charset="0"/>
              <a:cs typeface="Arial" panose="020B0604020202020204" pitchFamily="34" charset="0"/>
            </a:endParaRPr>
          </a:p>
        </p:txBody>
      </p:sp>
      <p:sp>
        <p:nvSpPr>
          <p:cNvPr id="20" name="TextBox 19"/>
          <p:cNvSpPr txBox="1"/>
          <p:nvPr/>
        </p:nvSpPr>
        <p:spPr>
          <a:xfrm>
            <a:off x="3220857" y="148731"/>
            <a:ext cx="5750292" cy="461665"/>
          </a:xfrm>
          <a:prstGeom prst="rect">
            <a:avLst/>
          </a:prstGeom>
          <a:noFill/>
        </p:spPr>
        <p:txBody>
          <a:bodyPr wrap="none" rtlCol="0">
            <a:spAutoFit/>
          </a:bodyPr>
          <a:lstStyle/>
          <a:p>
            <a:pPr algn="ctr"/>
            <a:r>
              <a:rPr lang="ca-ES" sz="2400" b="1" dirty="0" smtClean="0">
                <a:solidFill>
                  <a:srgbClr val="0A6B9A"/>
                </a:solidFill>
                <a:latin typeface="Arial" panose="020B0604020202020204" pitchFamily="34" charset="0"/>
                <a:cs typeface="Arial" panose="020B0604020202020204" pitchFamily="34" charset="0"/>
              </a:rPr>
              <a:t>Introducció: com </a:t>
            </a:r>
            <a:r>
              <a:rPr lang="ca-ES" sz="2400" b="1" dirty="0" smtClean="0">
                <a:solidFill>
                  <a:srgbClr val="0A6B9A"/>
                </a:solidFill>
                <a:latin typeface="Arial" panose="020B0604020202020204" pitchFamily="34" charset="0"/>
                <a:cs typeface="Arial" panose="020B0604020202020204" pitchFamily="34" charset="0"/>
              </a:rPr>
              <a:t>s’utilitza </a:t>
            </a:r>
            <a:r>
              <a:rPr lang="ca-ES" sz="2400" b="1" dirty="0" smtClean="0">
                <a:solidFill>
                  <a:srgbClr val="0A6B9A"/>
                </a:solidFill>
                <a:latin typeface="Arial" panose="020B0604020202020204" pitchFamily="34" charset="0"/>
                <a:cs typeface="Arial" panose="020B0604020202020204" pitchFamily="34" charset="0"/>
              </a:rPr>
              <a:t>l’hidrogen?</a:t>
            </a:r>
            <a:endParaRPr lang="ca-ES" sz="2400" b="1" baseline="-25000" dirty="0" smtClean="0">
              <a:solidFill>
                <a:srgbClr val="0A6B9A"/>
              </a:solidFill>
              <a:latin typeface="Arial" panose="020B0604020202020204" pitchFamily="34" charset="0"/>
              <a:cs typeface="Arial" panose="020B0604020202020204" pitchFamily="34" charset="0"/>
            </a:endParaRPr>
          </a:p>
        </p:txBody>
      </p:sp>
      <p:pic>
        <p:nvPicPr>
          <p:cNvPr id="23" name="Picture 22"/>
          <p:cNvPicPr>
            <a:picLocks noChangeAspect="1"/>
          </p:cNvPicPr>
          <p:nvPr/>
        </p:nvPicPr>
        <p:blipFill rotWithShape="1">
          <a:blip r:embed="rId2"/>
          <a:srcRect l="59970" t="13763" b="12239"/>
          <a:stretch/>
        </p:blipFill>
        <p:spPr>
          <a:xfrm>
            <a:off x="7341815" y="1822091"/>
            <a:ext cx="3446797" cy="3537449"/>
          </a:xfrm>
          <a:prstGeom prst="rect">
            <a:avLst/>
          </a:prstGeom>
        </p:spPr>
      </p:pic>
      <p:grpSp>
        <p:nvGrpSpPr>
          <p:cNvPr id="5" name="Group 4"/>
          <p:cNvGrpSpPr/>
          <p:nvPr/>
        </p:nvGrpSpPr>
        <p:grpSpPr>
          <a:xfrm>
            <a:off x="767408" y="1949889"/>
            <a:ext cx="4760249" cy="3927383"/>
            <a:chOff x="767408" y="1949889"/>
            <a:chExt cx="4760249" cy="3927383"/>
          </a:xfrm>
        </p:grpSpPr>
        <p:grpSp>
          <p:nvGrpSpPr>
            <p:cNvPr id="32" name="Group 31"/>
            <p:cNvGrpSpPr/>
            <p:nvPr/>
          </p:nvGrpSpPr>
          <p:grpSpPr>
            <a:xfrm>
              <a:off x="767408" y="2130489"/>
              <a:ext cx="4760249" cy="3746783"/>
              <a:chOff x="767408" y="1916832"/>
              <a:chExt cx="4760249" cy="3746783"/>
            </a:xfrm>
          </p:grpSpPr>
          <p:grpSp>
            <p:nvGrpSpPr>
              <p:cNvPr id="31" name="Group 30"/>
              <p:cNvGrpSpPr/>
              <p:nvPr/>
            </p:nvGrpSpPr>
            <p:grpSpPr>
              <a:xfrm>
                <a:off x="767408" y="1916832"/>
                <a:ext cx="4760249" cy="3746783"/>
                <a:chOff x="767408" y="1916832"/>
                <a:chExt cx="4760249" cy="3746783"/>
              </a:xfrm>
            </p:grpSpPr>
            <p:pic>
              <p:nvPicPr>
                <p:cNvPr id="27" name="Picture 26"/>
                <p:cNvPicPr>
                  <a:picLocks noChangeAspect="1"/>
                </p:cNvPicPr>
                <p:nvPr/>
              </p:nvPicPr>
              <p:blipFill rotWithShape="1">
                <a:blip r:embed="rId3"/>
                <a:srcRect l="1596" r="1039" b="337"/>
                <a:stretch/>
              </p:blipFill>
              <p:spPr>
                <a:xfrm>
                  <a:off x="1055440" y="1916832"/>
                  <a:ext cx="4392488" cy="3746783"/>
                </a:xfrm>
                <a:prstGeom prst="rect">
                  <a:avLst/>
                </a:prstGeom>
              </p:spPr>
            </p:pic>
            <p:cxnSp>
              <p:nvCxnSpPr>
                <p:cNvPr id="30" name="Straight Connector 29"/>
                <p:cNvCxnSpPr/>
                <p:nvPr/>
              </p:nvCxnSpPr>
              <p:spPr>
                <a:xfrm>
                  <a:off x="767408" y="1916832"/>
                  <a:ext cx="476024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28" name="Picture 27"/>
              <p:cNvPicPr>
                <a:picLocks noChangeAspect="1"/>
              </p:cNvPicPr>
              <p:nvPr/>
            </p:nvPicPr>
            <p:blipFill rotWithShape="1">
              <a:blip r:embed="rId4"/>
              <a:srcRect t="26895" b="-1"/>
              <a:stretch/>
            </p:blipFill>
            <p:spPr>
              <a:xfrm>
                <a:off x="1055440" y="5462286"/>
                <a:ext cx="4472217" cy="195730"/>
              </a:xfrm>
              <a:prstGeom prst="rect">
                <a:avLst/>
              </a:prstGeom>
            </p:spPr>
          </p:pic>
        </p:grpSp>
        <p:sp>
          <p:nvSpPr>
            <p:cNvPr id="33" name="TextBox 32"/>
            <p:cNvSpPr txBox="1"/>
            <p:nvPr/>
          </p:nvSpPr>
          <p:spPr>
            <a:xfrm>
              <a:off x="839416" y="1949889"/>
              <a:ext cx="576064" cy="261610"/>
            </a:xfrm>
            <a:prstGeom prst="rect">
              <a:avLst/>
            </a:prstGeom>
            <a:noFill/>
          </p:spPr>
          <p:txBody>
            <a:bodyPr wrap="square" rtlCol="0">
              <a:spAutoFit/>
            </a:bodyPr>
            <a:lstStyle/>
            <a:p>
              <a:r>
                <a:rPr lang="en-GB" sz="1100" dirty="0" smtClean="0">
                  <a:solidFill>
                    <a:schemeClr val="bg1">
                      <a:lumMod val="50000"/>
                    </a:schemeClr>
                  </a:solidFill>
                  <a:latin typeface="Arial" panose="020B0604020202020204" pitchFamily="34" charset="0"/>
                  <a:cs typeface="Arial" panose="020B0604020202020204" pitchFamily="34" charset="0"/>
                </a:rPr>
                <a:t>Mt H</a:t>
              </a:r>
              <a:r>
                <a:rPr lang="en-GB" sz="1100" baseline="-25000" dirty="0" smtClean="0">
                  <a:solidFill>
                    <a:schemeClr val="bg1">
                      <a:lumMod val="50000"/>
                    </a:schemeClr>
                  </a:solidFill>
                  <a:latin typeface="Arial" panose="020B0604020202020204" pitchFamily="34" charset="0"/>
                  <a:cs typeface="Arial" panose="020B0604020202020204" pitchFamily="34" charset="0"/>
                </a:rPr>
                <a:t>2</a:t>
              </a:r>
              <a:endParaRPr lang="en-GB" sz="1100" baseline="-25000" dirty="0">
                <a:solidFill>
                  <a:schemeClr val="bg1">
                    <a:lumMod val="50000"/>
                  </a:schemeClr>
                </a:solidFill>
                <a:latin typeface="Arial" panose="020B0604020202020204" pitchFamily="34" charset="0"/>
                <a:cs typeface="Arial" panose="020B0604020202020204" pitchFamily="34" charset="0"/>
              </a:endParaRPr>
            </a:p>
          </p:txBody>
        </p:sp>
      </p:grpSp>
      <p:sp>
        <p:nvSpPr>
          <p:cNvPr id="34" name="TextBox 33"/>
          <p:cNvSpPr txBox="1"/>
          <p:nvPr/>
        </p:nvSpPr>
        <p:spPr>
          <a:xfrm>
            <a:off x="1919536" y="1780612"/>
            <a:ext cx="2664295" cy="430887"/>
          </a:xfrm>
          <a:prstGeom prst="rect">
            <a:avLst/>
          </a:prstGeom>
          <a:noFill/>
        </p:spPr>
        <p:txBody>
          <a:bodyPr wrap="square" rtlCol="0">
            <a:spAutoFit/>
          </a:bodyPr>
          <a:lstStyle/>
          <a:p>
            <a:r>
              <a:rPr lang="en-GB" sz="1100" b="1" dirty="0" smtClean="0">
                <a:solidFill>
                  <a:schemeClr val="bg1">
                    <a:lumMod val="50000"/>
                  </a:schemeClr>
                </a:solidFill>
                <a:latin typeface="Arial" panose="020B0604020202020204" pitchFamily="34" charset="0"/>
                <a:cs typeface="Arial" panose="020B0604020202020204" pitchFamily="34" charset="0"/>
              </a:rPr>
              <a:t>Global hydrogen demand by sector in the Net Zero Scenario, 2020-2030</a:t>
            </a:r>
            <a:endParaRPr lang="en-GB" sz="1100" b="1" baseline="-25000" dirty="0">
              <a:solidFill>
                <a:schemeClr val="bg1">
                  <a:lumMod val="50000"/>
                </a:schemeClr>
              </a:solidFill>
              <a:latin typeface="Arial" panose="020B0604020202020204" pitchFamily="34" charset="0"/>
              <a:cs typeface="Arial" panose="020B0604020202020204" pitchFamily="34" charset="0"/>
            </a:endParaRPr>
          </a:p>
        </p:txBody>
      </p:sp>
      <p:sp>
        <p:nvSpPr>
          <p:cNvPr id="2" name="Rectangle 1"/>
          <p:cNvSpPr/>
          <p:nvPr/>
        </p:nvSpPr>
        <p:spPr>
          <a:xfrm>
            <a:off x="7154074" y="4437112"/>
            <a:ext cx="216024"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5683760" y="5995339"/>
            <a:ext cx="1744388" cy="307777"/>
          </a:xfrm>
          <a:prstGeom prst="rect">
            <a:avLst/>
          </a:prstGeom>
          <a:noFill/>
        </p:spPr>
        <p:txBody>
          <a:bodyPr wrap="none" rtlCol="0">
            <a:spAutoFit/>
          </a:bodyPr>
          <a:lstStyle/>
          <a:p>
            <a:r>
              <a:rPr lang="en-GB" sz="1400" dirty="0">
                <a:solidFill>
                  <a:schemeClr val="bg1">
                    <a:lumMod val="50000"/>
                  </a:schemeClr>
                </a:solidFill>
              </a:rPr>
              <a:t>https://www.iea.org/</a:t>
            </a:r>
          </a:p>
        </p:txBody>
      </p:sp>
    </p:spTree>
    <p:extLst>
      <p:ext uri="{BB962C8B-B14F-4D97-AF65-F5344CB8AC3E}">
        <p14:creationId xmlns:p14="http://schemas.microsoft.com/office/powerpoint/2010/main" val="1261212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4"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BD6C8E4-32E5-40D8-A886-C32CB2BF7A81}" type="slidenum">
              <a:rPr lang="es-ES" smtClean="0"/>
              <a:pPr/>
              <a:t>4</a:t>
            </a:fld>
            <a:endParaRPr lang="es-ES" dirty="0"/>
          </a:p>
        </p:txBody>
      </p:sp>
      <p:pic>
        <p:nvPicPr>
          <p:cNvPr id="14" name="Picture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46280" y="1321587"/>
            <a:ext cx="2713040" cy="2547899"/>
          </a:xfrm>
          <a:prstGeom prst="rect">
            <a:avLst/>
          </a:prstGeom>
        </p:spPr>
      </p:pic>
      <p:sp>
        <p:nvSpPr>
          <p:cNvPr id="16" name="Pie 15"/>
          <p:cNvSpPr/>
          <p:nvPr/>
        </p:nvSpPr>
        <p:spPr bwMode="auto">
          <a:xfrm>
            <a:off x="1841429" y="1723213"/>
            <a:ext cx="1937393" cy="1907903"/>
          </a:xfrm>
          <a:prstGeom prst="pie">
            <a:avLst>
              <a:gd name="adj1" fmla="val 16215130"/>
              <a:gd name="adj2" fmla="val 15350837"/>
            </a:avLst>
          </a:prstGeom>
          <a:solidFill>
            <a:schemeClr val="tx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ヒラギノ角ゴ Pro W3" pitchFamily="32" charset="-128"/>
            </a:endParaRPr>
          </a:p>
        </p:txBody>
      </p:sp>
      <p:sp>
        <p:nvSpPr>
          <p:cNvPr id="17" name="Rectangle 16"/>
          <p:cNvSpPr/>
          <p:nvPr/>
        </p:nvSpPr>
        <p:spPr>
          <a:xfrm>
            <a:off x="2080836" y="2741582"/>
            <a:ext cx="1414289" cy="584775"/>
          </a:xfrm>
          <a:prstGeom prst="rect">
            <a:avLst/>
          </a:prstGeom>
          <a:noFill/>
        </p:spPr>
        <p:txBody>
          <a:bodyPr wrap="square">
            <a:spAutoFit/>
          </a:bodyPr>
          <a:lstStyle/>
          <a:p>
            <a:pPr algn="ctr"/>
            <a:r>
              <a:rPr lang="ca-ES" sz="1600" dirty="0" smtClean="0">
                <a:solidFill>
                  <a:schemeClr val="bg1"/>
                </a:solidFill>
                <a:latin typeface="Helvetica" pitchFamily="2" charset="0"/>
                <a:sym typeface="Wingdings" panose="05000000000000000000" pitchFamily="2" charset="2"/>
              </a:rPr>
              <a:t>Combustibles fòssils</a:t>
            </a:r>
            <a:endParaRPr lang="ca-ES" sz="1600" b="1" dirty="0">
              <a:solidFill>
                <a:schemeClr val="bg1"/>
              </a:solidFill>
              <a:latin typeface="Helvetica" pitchFamily="2" charset="0"/>
            </a:endParaRPr>
          </a:p>
        </p:txBody>
      </p:sp>
      <p:sp>
        <p:nvSpPr>
          <p:cNvPr id="18" name="Left-Right Arrow 17"/>
          <p:cNvSpPr/>
          <p:nvPr/>
        </p:nvSpPr>
        <p:spPr bwMode="auto">
          <a:xfrm>
            <a:off x="2386676" y="3909048"/>
            <a:ext cx="846897" cy="484632"/>
          </a:xfrm>
          <a:prstGeom prst="leftRight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ヒラギノ角ゴ Pro W3" pitchFamily="32" charset="-128"/>
            </a:endParaRPr>
          </a:p>
        </p:txBody>
      </p:sp>
      <p:sp>
        <p:nvSpPr>
          <p:cNvPr id="19" name="Rectangle 18"/>
          <p:cNvSpPr/>
          <p:nvPr/>
        </p:nvSpPr>
        <p:spPr>
          <a:xfrm>
            <a:off x="838584" y="4486260"/>
            <a:ext cx="4122968" cy="1384995"/>
          </a:xfrm>
          <a:prstGeom prst="rect">
            <a:avLst/>
          </a:prstGeom>
        </p:spPr>
        <p:txBody>
          <a:bodyPr wrap="square">
            <a:spAutoFit/>
          </a:bodyPr>
          <a:lstStyle/>
          <a:p>
            <a:pPr algn="ctr"/>
            <a:r>
              <a:rPr lang="ca-ES" dirty="0" smtClean="0">
                <a:solidFill>
                  <a:schemeClr val="accent1">
                    <a:lumMod val="50000"/>
                  </a:schemeClr>
                </a:solidFill>
                <a:latin typeface="Helvetica" pitchFamily="2" charset="0"/>
              </a:rPr>
              <a:t>Producció H</a:t>
            </a:r>
            <a:r>
              <a:rPr lang="ca-ES" baseline="-25000" dirty="0" smtClean="0">
                <a:solidFill>
                  <a:schemeClr val="accent1">
                    <a:lumMod val="50000"/>
                  </a:schemeClr>
                </a:solidFill>
                <a:latin typeface="Helvetica" pitchFamily="2" charset="0"/>
              </a:rPr>
              <a:t>2</a:t>
            </a:r>
            <a:r>
              <a:rPr lang="ca-ES" dirty="0" smtClean="0">
                <a:solidFill>
                  <a:schemeClr val="accent1">
                    <a:lumMod val="50000"/>
                  </a:schemeClr>
                </a:solidFill>
                <a:latin typeface="Helvetica" pitchFamily="2" charset="0"/>
              </a:rPr>
              <a:t> en 2022 = 900 Mt CO</a:t>
            </a:r>
            <a:r>
              <a:rPr lang="ca-ES" baseline="-25000" dirty="0" smtClean="0">
                <a:solidFill>
                  <a:schemeClr val="accent1">
                    <a:lumMod val="50000"/>
                  </a:schemeClr>
                </a:solidFill>
                <a:latin typeface="Helvetica" pitchFamily="2" charset="0"/>
              </a:rPr>
              <a:t>2</a:t>
            </a:r>
            <a:r>
              <a:rPr lang="ca-ES" dirty="0" smtClean="0">
                <a:solidFill>
                  <a:schemeClr val="accent1">
                    <a:lumMod val="50000"/>
                  </a:schemeClr>
                </a:solidFill>
                <a:latin typeface="Helvetica" pitchFamily="2" charset="0"/>
              </a:rPr>
              <a:t> (= emissions UK + Indonesia)</a:t>
            </a:r>
            <a:endParaRPr lang="ca-ES" baseline="-25000" dirty="0" smtClean="0">
              <a:solidFill>
                <a:schemeClr val="accent1">
                  <a:lumMod val="50000"/>
                </a:schemeClr>
              </a:solidFill>
              <a:latin typeface="Helvetica" pitchFamily="2" charset="0"/>
            </a:endParaRPr>
          </a:p>
          <a:p>
            <a:pPr algn="ctr"/>
            <a:endParaRPr lang="ca-ES" baseline="-25000" dirty="0" smtClean="0">
              <a:solidFill>
                <a:schemeClr val="accent1">
                  <a:lumMod val="50000"/>
                </a:schemeClr>
              </a:solidFill>
              <a:latin typeface="Helvetica" pitchFamily="2" charset="0"/>
            </a:endParaRPr>
          </a:p>
          <a:p>
            <a:pPr algn="ctr"/>
            <a:r>
              <a:rPr lang="ca-ES" dirty="0" smtClean="0">
                <a:solidFill>
                  <a:schemeClr val="accent1">
                    <a:lumMod val="50000"/>
                  </a:schemeClr>
                </a:solidFill>
                <a:latin typeface="Helvetica" pitchFamily="2" charset="0"/>
              </a:rPr>
              <a:t>6 % del consum global de gas natural i 2 % del carbó</a:t>
            </a:r>
            <a:endParaRPr lang="ca-ES" dirty="0">
              <a:solidFill>
                <a:schemeClr val="accent1">
                  <a:lumMod val="50000"/>
                </a:schemeClr>
              </a:solidFill>
            </a:endParaRPr>
          </a:p>
        </p:txBody>
      </p:sp>
      <p:sp>
        <p:nvSpPr>
          <p:cNvPr id="20" name="TextBox 19"/>
          <p:cNvSpPr txBox="1"/>
          <p:nvPr/>
        </p:nvSpPr>
        <p:spPr>
          <a:xfrm>
            <a:off x="2929909" y="148731"/>
            <a:ext cx="6332183" cy="461665"/>
          </a:xfrm>
          <a:prstGeom prst="rect">
            <a:avLst/>
          </a:prstGeom>
          <a:noFill/>
        </p:spPr>
        <p:txBody>
          <a:bodyPr wrap="none" rtlCol="0">
            <a:spAutoFit/>
          </a:bodyPr>
          <a:lstStyle/>
          <a:p>
            <a:pPr algn="ctr"/>
            <a:r>
              <a:rPr lang="ca-ES" sz="2400" b="1" dirty="0" smtClean="0">
                <a:solidFill>
                  <a:srgbClr val="0A6B9A"/>
                </a:solidFill>
                <a:latin typeface="Arial" panose="020B0604020202020204" pitchFamily="34" charset="0"/>
                <a:cs typeface="Arial" panose="020B0604020202020204" pitchFamily="34" charset="0"/>
              </a:rPr>
              <a:t>Introducció: com l’hidrogen està produït?</a:t>
            </a:r>
            <a:endParaRPr lang="ca-ES" sz="2400" b="1" baseline="-25000" dirty="0" smtClean="0">
              <a:solidFill>
                <a:srgbClr val="0A6B9A"/>
              </a:solidFill>
              <a:latin typeface="Arial" panose="020B0604020202020204" pitchFamily="34" charset="0"/>
              <a:cs typeface="Arial" panose="020B0604020202020204" pitchFamily="34" charset="0"/>
            </a:endParaRPr>
          </a:p>
        </p:txBody>
      </p:sp>
      <p:pic>
        <p:nvPicPr>
          <p:cNvPr id="24" name="Picture 23"/>
          <p:cNvPicPr>
            <a:picLocks noChangeAspect="1"/>
          </p:cNvPicPr>
          <p:nvPr/>
        </p:nvPicPr>
        <p:blipFill rotWithShape="1">
          <a:blip r:embed="rId3"/>
          <a:srcRect t="10588"/>
          <a:stretch/>
        </p:blipFill>
        <p:spPr>
          <a:xfrm>
            <a:off x="5879976" y="2132856"/>
            <a:ext cx="5776461" cy="3461400"/>
          </a:xfrm>
          <a:prstGeom prst="rect">
            <a:avLst/>
          </a:prstGeom>
        </p:spPr>
      </p:pic>
      <p:sp>
        <p:nvSpPr>
          <p:cNvPr id="27" name="TextBox 26"/>
          <p:cNvSpPr txBox="1"/>
          <p:nvPr/>
        </p:nvSpPr>
        <p:spPr>
          <a:xfrm>
            <a:off x="5743870" y="1642011"/>
            <a:ext cx="6448130" cy="276999"/>
          </a:xfrm>
          <a:prstGeom prst="rect">
            <a:avLst/>
          </a:prstGeom>
          <a:noFill/>
        </p:spPr>
        <p:txBody>
          <a:bodyPr wrap="square" rtlCol="0">
            <a:spAutoFit/>
          </a:bodyPr>
          <a:lstStyle/>
          <a:p>
            <a:r>
              <a:rPr lang="en-GB" sz="1200" b="1" dirty="0" smtClean="0">
                <a:solidFill>
                  <a:schemeClr val="bg1">
                    <a:lumMod val="50000"/>
                  </a:schemeClr>
                </a:solidFill>
                <a:latin typeface="Arial" panose="020B0604020202020204" pitchFamily="34" charset="0"/>
                <a:cs typeface="Arial" panose="020B0604020202020204" pitchFamily="34" charset="0"/>
              </a:rPr>
              <a:t>Comparison of the emissions intensity of different hydrogen production routes,2021</a:t>
            </a:r>
            <a:endParaRPr lang="en-GB" sz="1200" b="1" baseline="-25000" dirty="0">
              <a:solidFill>
                <a:schemeClr val="bg1">
                  <a:lumMod val="50000"/>
                </a:schemeClr>
              </a:solidFill>
              <a:latin typeface="Arial" panose="020B0604020202020204" pitchFamily="34" charset="0"/>
              <a:cs typeface="Arial" panose="020B0604020202020204" pitchFamily="34" charset="0"/>
            </a:endParaRPr>
          </a:p>
        </p:txBody>
      </p:sp>
      <p:sp>
        <p:nvSpPr>
          <p:cNvPr id="15" name="Rounded Rectangle 14"/>
          <p:cNvSpPr/>
          <p:nvPr/>
        </p:nvSpPr>
        <p:spPr>
          <a:xfrm>
            <a:off x="6023992" y="3667884"/>
            <a:ext cx="5544616" cy="818376"/>
          </a:xfrm>
          <a:prstGeom prst="roundRect">
            <a:avLst/>
          </a:prstGeom>
          <a:noFill/>
          <a:ln>
            <a:solidFill>
              <a:srgbClr val="F66B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1385837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animBg="1"/>
      <p:bldP spid="19" grpId="0"/>
      <p:bldP spid="27" grpId="0"/>
      <p:bldP spid="1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BD6C8E4-32E5-40D8-A886-C32CB2BF7A81}" type="slidenum">
              <a:rPr lang="es-ES" smtClean="0"/>
              <a:pPr/>
              <a:t>5</a:t>
            </a:fld>
            <a:endParaRPr lang="es-ES" dirty="0"/>
          </a:p>
        </p:txBody>
      </p:sp>
      <p:sp>
        <p:nvSpPr>
          <p:cNvPr id="19" name="TextBox 18"/>
          <p:cNvSpPr txBox="1"/>
          <p:nvPr/>
        </p:nvSpPr>
        <p:spPr>
          <a:xfrm>
            <a:off x="2611718" y="148731"/>
            <a:ext cx="6968575" cy="461665"/>
          </a:xfrm>
          <a:prstGeom prst="rect">
            <a:avLst/>
          </a:prstGeom>
          <a:noFill/>
        </p:spPr>
        <p:txBody>
          <a:bodyPr wrap="none" rtlCol="0">
            <a:spAutoFit/>
          </a:bodyPr>
          <a:lstStyle/>
          <a:p>
            <a:pPr algn="ctr"/>
            <a:r>
              <a:rPr lang="ca-ES" sz="2400" b="1" dirty="0" smtClean="0">
                <a:solidFill>
                  <a:srgbClr val="0A6B9A"/>
                </a:solidFill>
                <a:latin typeface="Arial" panose="020B0604020202020204" pitchFamily="34" charset="0"/>
                <a:cs typeface="Arial" panose="020B0604020202020204" pitchFamily="34" charset="0"/>
              </a:rPr>
              <a:t>Introducció: l’hidrogen com a vector energètic</a:t>
            </a:r>
            <a:endParaRPr lang="ca-ES" sz="2400" b="1" baseline="-25000" dirty="0" smtClean="0">
              <a:solidFill>
                <a:srgbClr val="0A6B9A"/>
              </a:solidFill>
              <a:latin typeface="Arial" panose="020B0604020202020204" pitchFamily="34" charset="0"/>
              <a:cs typeface="Arial" panose="020B0604020202020204" pitchFamily="34" charset="0"/>
            </a:endParaRPr>
          </a:p>
        </p:txBody>
      </p:sp>
      <p:grpSp>
        <p:nvGrpSpPr>
          <p:cNvPr id="3" name="Group 2"/>
          <p:cNvGrpSpPr/>
          <p:nvPr/>
        </p:nvGrpSpPr>
        <p:grpSpPr>
          <a:xfrm>
            <a:off x="2542924" y="1268760"/>
            <a:ext cx="7106153" cy="4248472"/>
            <a:chOff x="2279576" y="1340768"/>
            <a:chExt cx="7106153" cy="4248472"/>
          </a:xfrm>
        </p:grpSpPr>
        <p:grpSp>
          <p:nvGrpSpPr>
            <p:cNvPr id="2" name="Group 1"/>
            <p:cNvGrpSpPr/>
            <p:nvPr/>
          </p:nvGrpSpPr>
          <p:grpSpPr>
            <a:xfrm>
              <a:off x="2279576" y="1340768"/>
              <a:ext cx="7106153" cy="4248472"/>
              <a:chOff x="2279576" y="1340768"/>
              <a:chExt cx="7106153" cy="4248472"/>
            </a:xfrm>
          </p:grpSpPr>
          <p:pic>
            <p:nvPicPr>
              <p:cNvPr id="31" name="Picture 30"/>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t="13058" b="4343"/>
              <a:stretch/>
            </p:blipFill>
            <p:spPr>
              <a:xfrm>
                <a:off x="2279576" y="1340768"/>
                <a:ext cx="6858000" cy="4248472"/>
              </a:xfrm>
              <a:prstGeom prst="rect">
                <a:avLst/>
              </a:prstGeom>
            </p:spPr>
          </p:pic>
          <p:sp>
            <p:nvSpPr>
              <p:cNvPr id="32" name="Rectangle 31"/>
              <p:cNvSpPr/>
              <p:nvPr/>
            </p:nvSpPr>
            <p:spPr>
              <a:xfrm>
                <a:off x="7759816" y="3146179"/>
                <a:ext cx="1224136" cy="132628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Rectangle 41"/>
              <p:cNvSpPr/>
              <p:nvPr/>
            </p:nvSpPr>
            <p:spPr>
              <a:xfrm>
                <a:off x="4873113" y="4489295"/>
                <a:ext cx="521218" cy="4213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p:cNvSpPr/>
              <p:nvPr/>
            </p:nvSpPr>
            <p:spPr>
              <a:xfrm>
                <a:off x="5428678" y="5077275"/>
                <a:ext cx="1115618" cy="222920"/>
              </a:xfrm>
              <a:prstGeom prst="rect">
                <a:avLst/>
              </a:prstGeom>
              <a:solidFill>
                <a:srgbClr val="034E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b="1" dirty="0" smtClean="0"/>
                  <a:t>Water</a:t>
                </a:r>
                <a:endParaRPr lang="en-GB" sz="1400" b="1" dirty="0"/>
              </a:p>
            </p:txBody>
          </p:sp>
          <p:pic>
            <p:nvPicPr>
              <p:cNvPr id="28" name="Picture 27"/>
              <p:cNvPicPr>
                <a:picLocks noChangeAspect="1"/>
              </p:cNvPicPr>
              <p:nvPr/>
            </p:nvPicPr>
            <p:blipFill rotWithShape="1">
              <a:blip r:embed="rId4" cstate="print">
                <a:extLst>
                  <a:ext uri="{28A0092B-C50C-407E-A947-70E740481C1C}">
                    <a14:useLocalDpi xmlns:a14="http://schemas.microsoft.com/office/drawing/2010/main" val="0"/>
                  </a:ext>
                </a:extLst>
              </a:blip>
              <a:srcRect l="67625" t="5283" r="2320" b="55561"/>
              <a:stretch/>
            </p:blipFill>
            <p:spPr>
              <a:xfrm>
                <a:off x="5656580" y="4438124"/>
                <a:ext cx="575052" cy="575052"/>
              </a:xfrm>
              <a:prstGeom prst="rect">
                <a:avLst/>
              </a:prstGeom>
            </p:spPr>
          </p:pic>
          <p:sp>
            <p:nvSpPr>
              <p:cNvPr id="37" name="Arc 36"/>
              <p:cNvSpPr/>
              <p:nvPr/>
            </p:nvSpPr>
            <p:spPr>
              <a:xfrm>
                <a:off x="3783360" y="2448272"/>
                <a:ext cx="864096" cy="1340768"/>
              </a:xfrm>
              <a:prstGeom prst="arc">
                <a:avLst>
                  <a:gd name="adj1" fmla="val 17124133"/>
                  <a:gd name="adj2" fmla="val 0"/>
                </a:avLst>
              </a:prstGeom>
              <a:ln w="15875">
                <a:solidFill>
                  <a:srgbClr val="002A5F"/>
                </a:solidFill>
                <a:head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38" name="TextBox 37"/>
              <p:cNvSpPr txBox="1"/>
              <p:nvPr/>
            </p:nvSpPr>
            <p:spPr>
              <a:xfrm>
                <a:off x="4112208" y="2414382"/>
                <a:ext cx="351378" cy="292388"/>
              </a:xfrm>
              <a:prstGeom prst="rect">
                <a:avLst/>
              </a:prstGeom>
              <a:noFill/>
            </p:spPr>
            <p:txBody>
              <a:bodyPr wrap="none" rtlCol="0">
                <a:spAutoFit/>
              </a:bodyPr>
              <a:lstStyle/>
              <a:p>
                <a:r>
                  <a:rPr lang="en-GB" sz="1300" dirty="0" smtClean="0"/>
                  <a:t>O</a:t>
                </a:r>
                <a:r>
                  <a:rPr lang="en-GB" sz="1300" baseline="-25000" dirty="0" smtClean="0"/>
                  <a:t>2</a:t>
                </a:r>
                <a:endParaRPr lang="en-GB" sz="1300" baseline="-25000" dirty="0"/>
              </a:p>
            </p:txBody>
          </p:sp>
          <p:sp>
            <p:nvSpPr>
              <p:cNvPr id="40" name="Arc 39"/>
              <p:cNvSpPr/>
              <p:nvPr/>
            </p:nvSpPr>
            <p:spPr>
              <a:xfrm rot="14052277">
                <a:off x="7532146" y="2232503"/>
                <a:ext cx="864096" cy="1340768"/>
              </a:xfrm>
              <a:prstGeom prst="arc">
                <a:avLst>
                  <a:gd name="adj1" fmla="val 17124133"/>
                  <a:gd name="adj2" fmla="val 0"/>
                </a:avLst>
              </a:prstGeom>
              <a:ln w="15875">
                <a:solidFill>
                  <a:srgbClr val="002A5F"/>
                </a:solidFill>
                <a:head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41" name="TextBox 40"/>
              <p:cNvSpPr txBox="1"/>
              <p:nvPr/>
            </p:nvSpPr>
            <p:spPr>
              <a:xfrm>
                <a:off x="7649503" y="2354800"/>
                <a:ext cx="351378" cy="292388"/>
              </a:xfrm>
              <a:prstGeom prst="rect">
                <a:avLst/>
              </a:prstGeom>
              <a:noFill/>
            </p:spPr>
            <p:txBody>
              <a:bodyPr wrap="none" rtlCol="0">
                <a:spAutoFit/>
              </a:bodyPr>
              <a:lstStyle/>
              <a:p>
                <a:r>
                  <a:rPr lang="en-GB" sz="1300" dirty="0" smtClean="0"/>
                  <a:t>O</a:t>
                </a:r>
                <a:r>
                  <a:rPr lang="en-GB" sz="1300" baseline="-25000" dirty="0" smtClean="0"/>
                  <a:t>2</a:t>
                </a:r>
                <a:endParaRPr lang="en-GB" sz="1300" baseline="-25000" dirty="0"/>
              </a:p>
            </p:txBody>
          </p:sp>
          <p:sp>
            <p:nvSpPr>
              <p:cNvPr id="39" name="Rectangle 38"/>
              <p:cNvSpPr/>
              <p:nvPr/>
            </p:nvSpPr>
            <p:spPr>
              <a:xfrm>
                <a:off x="5083180" y="3284984"/>
                <a:ext cx="1724515" cy="360444"/>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7" name="Picture 46"/>
              <p:cNvPicPr>
                <a:picLocks noChangeAspect="1"/>
              </p:cNvPicPr>
              <p:nvPr/>
            </p:nvPicPr>
            <p:blipFill rotWithShape="1">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rcRect l="20755" t="54895" r="67695" b="42305"/>
              <a:stretch/>
            </p:blipFill>
            <p:spPr>
              <a:xfrm>
                <a:off x="7527776" y="3501008"/>
                <a:ext cx="792088" cy="144016"/>
              </a:xfrm>
              <a:prstGeom prst="rect">
                <a:avLst/>
              </a:prstGeom>
            </p:spPr>
          </p:pic>
          <p:pic>
            <p:nvPicPr>
              <p:cNvPr id="51" name="Picture 50"/>
              <p:cNvPicPr>
                <a:picLocks noChangeAspect="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backgroundRemoval t="0" b="97692" l="10000" r="90000"/>
                        </a14:imgEffect>
                      </a14:imgLayer>
                    </a14:imgProps>
                  </a:ext>
                  <a:ext uri="{28A0092B-C50C-407E-A947-70E740481C1C}">
                    <a14:useLocalDpi xmlns:a14="http://schemas.microsoft.com/office/drawing/2010/main" val="0"/>
                  </a:ext>
                </a:extLst>
              </a:blip>
              <a:stretch>
                <a:fillRect/>
              </a:stretch>
            </p:blipFill>
            <p:spPr>
              <a:xfrm>
                <a:off x="7558976" y="3066171"/>
                <a:ext cx="729688" cy="443062"/>
              </a:xfrm>
              <a:prstGeom prst="rect">
                <a:avLst/>
              </a:prstGeom>
            </p:spPr>
          </p:pic>
          <p:pic>
            <p:nvPicPr>
              <p:cNvPr id="52" name="Picture 51"/>
              <p:cNvPicPr>
                <a:picLocks noChangeAspect="1"/>
              </p:cNvPicPr>
              <p:nvPr/>
            </p:nvPicPr>
            <p:blipFill rotWithShape="1">
              <a:blip r:embed="rId7">
                <a:extLst>
                  <a:ext uri="{BEBA8EAE-BF5A-486C-A8C5-ECC9F3942E4B}">
                    <a14:imgProps xmlns:a14="http://schemas.microsoft.com/office/drawing/2010/main">
                      <a14:imgLayer r:embed="rId8">
                        <a14:imgEffect>
                          <a14:saturation sat="66000"/>
                        </a14:imgEffect>
                      </a14:imgLayer>
                    </a14:imgProps>
                  </a:ext>
                  <a:ext uri="{28A0092B-C50C-407E-A947-70E740481C1C}">
                    <a14:useLocalDpi xmlns:a14="http://schemas.microsoft.com/office/drawing/2010/main" val="0"/>
                  </a:ext>
                </a:extLst>
              </a:blip>
              <a:srcRect l="53801" t="77001" r="23707" b="7077"/>
              <a:stretch/>
            </p:blipFill>
            <p:spPr>
              <a:xfrm>
                <a:off x="8305608" y="3161250"/>
                <a:ext cx="1080121" cy="648072"/>
              </a:xfrm>
              <a:prstGeom prst="rect">
                <a:avLst/>
              </a:prstGeom>
            </p:spPr>
          </p:pic>
          <p:sp>
            <p:nvSpPr>
              <p:cNvPr id="53" name="Rectangle 52"/>
              <p:cNvSpPr/>
              <p:nvPr/>
            </p:nvSpPr>
            <p:spPr>
              <a:xfrm>
                <a:off x="8230557" y="3203936"/>
                <a:ext cx="580293" cy="204372"/>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Rounded Rectangle 53"/>
              <p:cNvSpPr/>
              <p:nvPr/>
            </p:nvSpPr>
            <p:spPr>
              <a:xfrm>
                <a:off x="8285973" y="3810742"/>
                <a:ext cx="1099755" cy="492120"/>
              </a:xfrm>
              <a:prstGeom prst="roundRect">
                <a:avLst/>
              </a:prstGeom>
              <a:solidFill>
                <a:srgbClr val="005084"/>
              </a:solidFill>
              <a:ln>
                <a:noFill/>
              </a:ln>
              <a:effectLst>
                <a:outerShdw blurRad="508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100" b="1" dirty="0" smtClean="0"/>
                  <a:t>Mobility and domestic use</a:t>
                </a:r>
                <a:endParaRPr lang="en-GB" sz="1100" b="1" dirty="0"/>
              </a:p>
            </p:txBody>
          </p:sp>
          <p:pic>
            <p:nvPicPr>
              <p:cNvPr id="20" name="Picture 19"/>
              <p:cNvPicPr>
                <a:picLocks noChangeAspect="1"/>
              </p:cNvPicPr>
              <p:nvPr/>
            </p:nvPicPr>
            <p:blipFill>
              <a:blip r:embed="rId5" cstate="print">
                <a:duotone>
                  <a:schemeClr val="accent1">
                    <a:shade val="45000"/>
                    <a:satMod val="135000"/>
                  </a:schemeClr>
                  <a:prstClr val="white"/>
                </a:duotone>
                <a:extLst>
                  <a:ext uri="{BEBA8EAE-BF5A-486C-A8C5-ECC9F3942E4B}">
                    <a14:imgProps xmlns:a14="http://schemas.microsoft.com/office/drawing/2010/main">
                      <a14:imgLayer r:embed="rId6">
                        <a14:imgEffect>
                          <a14:backgroundRemoval t="0" b="97692" l="10000" r="90000"/>
                        </a14:imgEffect>
                      </a14:imgLayer>
                    </a14:imgProps>
                  </a:ext>
                  <a:ext uri="{28A0092B-C50C-407E-A947-70E740481C1C}">
                    <a14:useLocalDpi xmlns:a14="http://schemas.microsoft.com/office/drawing/2010/main" val="0"/>
                  </a:ext>
                </a:extLst>
              </a:blip>
              <a:stretch>
                <a:fillRect/>
              </a:stretch>
            </p:blipFill>
            <p:spPr>
              <a:xfrm>
                <a:off x="3639475" y="3084591"/>
                <a:ext cx="729688" cy="443062"/>
              </a:xfrm>
              <a:prstGeom prst="rect">
                <a:avLst/>
              </a:prstGeom>
            </p:spPr>
          </p:pic>
        </p:grpSp>
        <p:sp>
          <p:nvSpPr>
            <p:cNvPr id="22" name="TextBox 21"/>
            <p:cNvSpPr txBox="1"/>
            <p:nvPr/>
          </p:nvSpPr>
          <p:spPr>
            <a:xfrm>
              <a:off x="7006941" y="2354800"/>
              <a:ext cx="351378" cy="292388"/>
            </a:xfrm>
            <a:prstGeom prst="rect">
              <a:avLst/>
            </a:prstGeom>
            <a:noFill/>
          </p:spPr>
          <p:txBody>
            <a:bodyPr wrap="none" rtlCol="0">
              <a:spAutoFit/>
            </a:bodyPr>
            <a:lstStyle/>
            <a:p>
              <a:r>
                <a:rPr lang="en-GB" sz="1300" dirty="0" smtClean="0"/>
                <a:t>H</a:t>
              </a:r>
              <a:r>
                <a:rPr lang="en-GB" sz="1300" baseline="-25000" dirty="0" smtClean="0"/>
                <a:t>2</a:t>
              </a:r>
              <a:endParaRPr lang="en-GB" sz="1300" baseline="-25000" dirty="0"/>
            </a:p>
          </p:txBody>
        </p:sp>
        <p:sp>
          <p:nvSpPr>
            <p:cNvPr id="23" name="TextBox 22"/>
            <p:cNvSpPr txBox="1"/>
            <p:nvPr/>
          </p:nvSpPr>
          <p:spPr>
            <a:xfrm>
              <a:off x="6547322" y="4471140"/>
              <a:ext cx="620414" cy="292388"/>
            </a:xfrm>
            <a:prstGeom prst="rect">
              <a:avLst/>
            </a:prstGeom>
            <a:noFill/>
          </p:spPr>
          <p:txBody>
            <a:bodyPr wrap="square" rtlCol="0">
              <a:spAutoFit/>
            </a:bodyPr>
            <a:lstStyle/>
            <a:p>
              <a:r>
                <a:rPr lang="en-GB" sz="1300" dirty="0" smtClean="0"/>
                <a:t>H</a:t>
              </a:r>
              <a:r>
                <a:rPr lang="en-GB" sz="1300" baseline="-25000" dirty="0" smtClean="0"/>
                <a:t>2</a:t>
              </a:r>
              <a:r>
                <a:rPr lang="en-GB" sz="1300" dirty="0" smtClean="0"/>
                <a:t>O</a:t>
              </a:r>
              <a:endParaRPr lang="en-GB" sz="1300" dirty="0"/>
            </a:p>
          </p:txBody>
        </p:sp>
        <p:sp>
          <p:nvSpPr>
            <p:cNvPr id="24" name="TextBox 23"/>
            <p:cNvSpPr txBox="1"/>
            <p:nvPr/>
          </p:nvSpPr>
          <p:spPr>
            <a:xfrm>
              <a:off x="4953743" y="4457407"/>
              <a:ext cx="620414" cy="292388"/>
            </a:xfrm>
            <a:prstGeom prst="rect">
              <a:avLst/>
            </a:prstGeom>
            <a:noFill/>
          </p:spPr>
          <p:txBody>
            <a:bodyPr wrap="square" rtlCol="0">
              <a:spAutoFit/>
            </a:bodyPr>
            <a:lstStyle/>
            <a:p>
              <a:r>
                <a:rPr lang="en-GB" sz="1300" dirty="0" smtClean="0"/>
                <a:t>H</a:t>
              </a:r>
              <a:r>
                <a:rPr lang="en-GB" sz="1300" baseline="-25000" dirty="0" smtClean="0"/>
                <a:t>2</a:t>
              </a:r>
              <a:r>
                <a:rPr lang="en-GB" sz="1300" dirty="0" smtClean="0"/>
                <a:t>O</a:t>
              </a:r>
              <a:endParaRPr lang="en-GB" sz="1300" dirty="0"/>
            </a:p>
          </p:txBody>
        </p:sp>
      </p:grpSp>
    </p:spTree>
    <p:extLst>
      <p:ext uri="{BB962C8B-B14F-4D97-AF65-F5344CB8AC3E}">
        <p14:creationId xmlns:p14="http://schemas.microsoft.com/office/powerpoint/2010/main" val="34471846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BD6C8E4-32E5-40D8-A886-C32CB2BF7A81}" type="slidenum">
              <a:rPr lang="es-ES" smtClean="0"/>
              <a:pPr/>
              <a:t>6</a:t>
            </a:fld>
            <a:endParaRPr lang="es-ES" dirty="0"/>
          </a:p>
        </p:txBody>
      </p:sp>
      <p:sp>
        <p:nvSpPr>
          <p:cNvPr id="5" name="TextBox 4"/>
          <p:cNvSpPr txBox="1"/>
          <p:nvPr/>
        </p:nvSpPr>
        <p:spPr>
          <a:xfrm>
            <a:off x="4014346" y="148731"/>
            <a:ext cx="4163319" cy="461665"/>
          </a:xfrm>
          <a:prstGeom prst="rect">
            <a:avLst/>
          </a:prstGeom>
          <a:noFill/>
        </p:spPr>
        <p:txBody>
          <a:bodyPr wrap="none" rtlCol="0">
            <a:spAutoFit/>
          </a:bodyPr>
          <a:lstStyle/>
          <a:p>
            <a:pPr algn="ctr"/>
            <a:r>
              <a:rPr lang="ca-ES" sz="2400" b="1" dirty="0" smtClean="0">
                <a:solidFill>
                  <a:srgbClr val="0A6B9A"/>
                </a:solidFill>
                <a:latin typeface="Arial" panose="020B0604020202020204" pitchFamily="34" charset="0"/>
                <a:cs typeface="Arial" panose="020B0604020202020204" pitchFamily="34" charset="0"/>
              </a:rPr>
              <a:t>Com produir hidrogen net?</a:t>
            </a:r>
            <a:endParaRPr lang="ca-ES" sz="2400" b="1" baseline="-25000" dirty="0" smtClean="0">
              <a:solidFill>
                <a:srgbClr val="0A6B9A"/>
              </a:solidFill>
              <a:latin typeface="Arial" panose="020B0604020202020204" pitchFamily="34" charset="0"/>
              <a:cs typeface="Arial" panose="020B0604020202020204" pitchFamily="34" charset="0"/>
            </a:endParaRPr>
          </a:p>
        </p:txBody>
      </p:sp>
      <p:pic>
        <p:nvPicPr>
          <p:cNvPr id="9" name="Picture 3"/>
          <p:cNvPicPr>
            <a:picLocks noChangeAspect="1"/>
          </p:cNvPicPr>
          <p:nvPr/>
        </p:nvPicPr>
        <p:blipFill>
          <a:blip r:embed="rId2">
            <a:extLst>
              <a:ext uri="{BEBA8EAE-BF5A-486C-A8C5-ECC9F3942E4B}">
                <a14:imgProps xmlns:a14="http://schemas.microsoft.com/office/drawing/2010/main">
                  <a14:imgLayer r:embed="rId3">
                    <a14:imgEffect>
                      <a14:backgroundRemoval t="0" b="100000" l="0" r="98014">
                        <a14:backgroundMark x1="1291" y1="89632" x2="1291" y2="89632"/>
                      </a14:backgroundRemoval>
                    </a14:imgEffect>
                  </a14:imgLayer>
                </a14:imgProps>
              </a:ext>
              <a:ext uri="{28A0092B-C50C-407E-A947-70E740481C1C}">
                <a14:useLocalDpi xmlns:a14="http://schemas.microsoft.com/office/drawing/2010/main" val="0"/>
              </a:ext>
            </a:extLst>
          </a:blip>
          <a:srcRect/>
          <a:stretch>
            <a:fillRect/>
          </a:stretch>
        </p:blipFill>
        <p:spPr bwMode="auto">
          <a:xfrm>
            <a:off x="2279576" y="1052736"/>
            <a:ext cx="7832681" cy="4104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p:cNvGrpSpPr/>
          <p:nvPr/>
        </p:nvGrpSpPr>
        <p:grpSpPr>
          <a:xfrm>
            <a:off x="2430118" y="5301208"/>
            <a:ext cx="7668449" cy="759168"/>
            <a:chOff x="2299792" y="5229200"/>
            <a:chExt cx="7668449" cy="759168"/>
          </a:xfrm>
        </p:grpSpPr>
        <p:sp>
          <p:nvSpPr>
            <p:cNvPr id="10" name="Rectangle 9"/>
            <p:cNvSpPr/>
            <p:nvPr/>
          </p:nvSpPr>
          <p:spPr>
            <a:xfrm>
              <a:off x="7492061" y="5229200"/>
              <a:ext cx="2476180" cy="738664"/>
            </a:xfrm>
            <a:prstGeom prst="rect">
              <a:avLst/>
            </a:prstGeom>
          </p:spPr>
          <p:txBody>
            <a:bodyPr wrap="square">
              <a:spAutoFit/>
            </a:bodyPr>
            <a:lstStyle/>
            <a:p>
              <a:pPr algn="ctr"/>
              <a:r>
                <a:rPr lang="ca-ES" sz="1400" b="1" dirty="0" smtClean="0">
                  <a:solidFill>
                    <a:schemeClr val="accent1">
                      <a:lumMod val="50000"/>
                    </a:schemeClr>
                  </a:solidFill>
                  <a:latin typeface="Arial" panose="020B0604020202020204" pitchFamily="34" charset="0"/>
                  <a:cs typeface="Arial" panose="020B0604020202020204" pitchFamily="34" charset="0"/>
                </a:rPr>
                <a:t>Flexibilitat de combustible</a:t>
              </a:r>
            </a:p>
            <a:p>
              <a:pPr algn="ctr"/>
              <a:r>
                <a:rPr lang="ca-ES" sz="1400" b="1" dirty="0" smtClean="0">
                  <a:solidFill>
                    <a:schemeClr val="accent1">
                      <a:lumMod val="50000"/>
                    </a:schemeClr>
                  </a:solidFill>
                  <a:latin typeface="Arial" panose="020B0604020202020204" pitchFamily="34" charset="0"/>
                  <a:cs typeface="Arial" panose="020B0604020202020204" pitchFamily="34" charset="0"/>
                </a:rPr>
                <a:t>Alta eficiencia</a:t>
              </a:r>
            </a:p>
            <a:p>
              <a:pPr algn="ctr"/>
              <a:r>
                <a:rPr lang="ca-ES" sz="1400" b="1" dirty="0" smtClean="0">
                  <a:solidFill>
                    <a:schemeClr val="accent1">
                      <a:lumMod val="50000"/>
                    </a:schemeClr>
                  </a:solidFill>
                  <a:latin typeface="Arial" panose="020B0604020202020204" pitchFamily="34" charset="0"/>
                  <a:cs typeface="Arial" panose="020B0604020202020204" pitchFamily="34" charset="0"/>
                </a:rPr>
                <a:t>Aplicacions estacionaries</a:t>
              </a:r>
              <a:endParaRPr lang="ca-ES" sz="1400" b="1" dirty="0">
                <a:solidFill>
                  <a:schemeClr val="accent1">
                    <a:lumMod val="50000"/>
                  </a:schemeClr>
                </a:solidFill>
                <a:latin typeface="Arial" panose="020B0604020202020204" pitchFamily="34" charset="0"/>
                <a:cs typeface="Arial" panose="020B0604020202020204" pitchFamily="34" charset="0"/>
              </a:endParaRPr>
            </a:p>
          </p:txBody>
        </p:sp>
        <p:sp>
          <p:nvSpPr>
            <p:cNvPr id="11" name="Rectangle 10"/>
            <p:cNvSpPr/>
            <p:nvPr/>
          </p:nvSpPr>
          <p:spPr>
            <a:xfrm>
              <a:off x="2299792" y="5252414"/>
              <a:ext cx="2404173" cy="523220"/>
            </a:xfrm>
            <a:prstGeom prst="rect">
              <a:avLst/>
            </a:prstGeom>
          </p:spPr>
          <p:txBody>
            <a:bodyPr wrap="square">
              <a:spAutoFit/>
            </a:bodyPr>
            <a:lstStyle/>
            <a:p>
              <a:pPr algn="ctr"/>
              <a:r>
                <a:rPr lang="ca-ES" sz="1400" b="1" dirty="0" smtClean="0">
                  <a:solidFill>
                    <a:schemeClr val="accent1">
                      <a:lumMod val="50000"/>
                    </a:schemeClr>
                  </a:solidFill>
                  <a:latin typeface="Arial" panose="020B0604020202020204" pitchFamily="34" charset="0"/>
                  <a:cs typeface="Arial" panose="020B0604020202020204" pitchFamily="34" charset="0"/>
                </a:rPr>
                <a:t>Més madura</a:t>
              </a:r>
            </a:p>
            <a:p>
              <a:pPr algn="ctr"/>
              <a:r>
                <a:rPr lang="ca-ES" sz="1400" b="1" dirty="0" smtClean="0">
                  <a:solidFill>
                    <a:schemeClr val="accent1">
                      <a:lumMod val="50000"/>
                    </a:schemeClr>
                  </a:solidFill>
                  <a:latin typeface="Arial" panose="020B0604020202020204" pitchFamily="34" charset="0"/>
                  <a:cs typeface="Arial" panose="020B0604020202020204" pitchFamily="34" charset="0"/>
                </a:rPr>
                <a:t>Aplicacions estacionaries</a:t>
              </a:r>
            </a:p>
          </p:txBody>
        </p:sp>
        <p:sp>
          <p:nvSpPr>
            <p:cNvPr id="12" name="Rectangle 11"/>
            <p:cNvSpPr/>
            <p:nvPr/>
          </p:nvSpPr>
          <p:spPr>
            <a:xfrm>
              <a:off x="4993829" y="5249704"/>
              <a:ext cx="2404173" cy="738664"/>
            </a:xfrm>
            <a:prstGeom prst="rect">
              <a:avLst/>
            </a:prstGeom>
          </p:spPr>
          <p:txBody>
            <a:bodyPr wrap="square">
              <a:spAutoFit/>
            </a:bodyPr>
            <a:lstStyle/>
            <a:p>
              <a:pPr algn="ctr"/>
              <a:r>
                <a:rPr lang="ca-ES" sz="1400" b="1" dirty="0" smtClean="0">
                  <a:solidFill>
                    <a:schemeClr val="accent1">
                      <a:lumMod val="50000"/>
                    </a:schemeClr>
                  </a:solidFill>
                  <a:latin typeface="Arial" panose="020B0604020202020204" pitchFamily="34" charset="0"/>
                  <a:cs typeface="Arial" panose="020B0604020202020204" pitchFamily="34" charset="0"/>
                </a:rPr>
                <a:t>Inici ràpid</a:t>
              </a:r>
            </a:p>
            <a:p>
              <a:pPr algn="ctr"/>
              <a:r>
                <a:rPr lang="ca-ES" sz="1400" b="1" dirty="0" smtClean="0">
                  <a:solidFill>
                    <a:schemeClr val="accent1">
                      <a:lumMod val="50000"/>
                    </a:schemeClr>
                  </a:solidFill>
                  <a:latin typeface="Arial" panose="020B0604020202020204" pitchFamily="34" charset="0"/>
                  <a:cs typeface="Arial" panose="020B0604020202020204" pitchFamily="34" charset="0"/>
                </a:rPr>
                <a:t>Aplicacions estacionaries i portàtils</a:t>
              </a:r>
              <a:endParaRPr lang="ca-ES" sz="1400" b="1" dirty="0">
                <a:solidFill>
                  <a:schemeClr val="accent1">
                    <a:lumMod val="50000"/>
                  </a:schemeClr>
                </a:solidFill>
                <a:latin typeface="Arial" panose="020B0604020202020204" pitchFamily="34" charset="0"/>
                <a:cs typeface="Arial" panose="020B0604020202020204" pitchFamily="34" charset="0"/>
              </a:endParaRPr>
            </a:p>
          </p:txBody>
        </p:sp>
      </p:grpSp>
      <p:sp>
        <p:nvSpPr>
          <p:cNvPr id="15" name="Rectangle 14"/>
          <p:cNvSpPr/>
          <p:nvPr/>
        </p:nvSpPr>
        <p:spPr>
          <a:xfrm>
            <a:off x="25945" y="1069495"/>
            <a:ext cx="2404173" cy="646331"/>
          </a:xfrm>
          <a:prstGeom prst="rect">
            <a:avLst/>
          </a:prstGeom>
        </p:spPr>
        <p:txBody>
          <a:bodyPr wrap="square">
            <a:spAutoFit/>
          </a:bodyPr>
          <a:lstStyle/>
          <a:p>
            <a:pPr algn="ctr"/>
            <a:r>
              <a:rPr lang="ca-ES" dirty="0" smtClean="0">
                <a:solidFill>
                  <a:schemeClr val="accent1">
                    <a:lumMod val="50000"/>
                  </a:schemeClr>
                </a:solidFill>
                <a:latin typeface="Arial" panose="020B0604020202020204" pitchFamily="34" charset="0"/>
                <a:cs typeface="Arial" panose="020B0604020202020204" pitchFamily="34" charset="0"/>
              </a:rPr>
              <a:t>Diferents tecnologies d’</a:t>
            </a:r>
            <a:r>
              <a:rPr lang="ca-ES" b="1" dirty="0" smtClean="0">
                <a:solidFill>
                  <a:schemeClr val="accent1">
                    <a:lumMod val="50000"/>
                  </a:schemeClr>
                </a:solidFill>
                <a:latin typeface="Arial" panose="020B0604020202020204" pitchFamily="34" charset="0"/>
                <a:cs typeface="Arial" panose="020B0604020202020204" pitchFamily="34" charset="0"/>
              </a:rPr>
              <a:t>electròlisis</a:t>
            </a:r>
            <a:r>
              <a:rPr lang="ca-ES" dirty="0" smtClean="0">
                <a:solidFill>
                  <a:schemeClr val="accent1">
                    <a:lumMod val="50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1512259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BD6C8E4-32E5-40D8-A886-C32CB2BF7A81}" type="slidenum">
              <a:rPr lang="es-ES" smtClean="0"/>
              <a:pPr/>
              <a:t>7</a:t>
            </a:fld>
            <a:endParaRPr lang="es-ES" dirty="0"/>
          </a:p>
        </p:txBody>
      </p:sp>
      <p:sp>
        <p:nvSpPr>
          <p:cNvPr id="5" name="TextBox 4"/>
          <p:cNvSpPr txBox="1"/>
          <p:nvPr/>
        </p:nvSpPr>
        <p:spPr>
          <a:xfrm>
            <a:off x="4014346" y="148731"/>
            <a:ext cx="4163319" cy="461665"/>
          </a:xfrm>
          <a:prstGeom prst="rect">
            <a:avLst/>
          </a:prstGeom>
          <a:noFill/>
        </p:spPr>
        <p:txBody>
          <a:bodyPr wrap="none" rtlCol="0">
            <a:spAutoFit/>
          </a:bodyPr>
          <a:lstStyle/>
          <a:p>
            <a:pPr algn="ctr"/>
            <a:r>
              <a:rPr lang="ca-ES" sz="2400" b="1" dirty="0" smtClean="0">
                <a:solidFill>
                  <a:srgbClr val="0A6B9A"/>
                </a:solidFill>
                <a:latin typeface="Arial" panose="020B0604020202020204" pitchFamily="34" charset="0"/>
                <a:cs typeface="Arial" panose="020B0604020202020204" pitchFamily="34" charset="0"/>
              </a:rPr>
              <a:t>Com produir hidrogen net?</a:t>
            </a:r>
            <a:endParaRPr lang="ca-ES" sz="2400" b="1" baseline="-25000" dirty="0" smtClean="0">
              <a:solidFill>
                <a:srgbClr val="0A6B9A"/>
              </a:solidFill>
              <a:latin typeface="Arial" panose="020B0604020202020204" pitchFamily="34" charset="0"/>
              <a:cs typeface="Arial" panose="020B0604020202020204" pitchFamily="34" charset="0"/>
            </a:endParaRPr>
          </a:p>
        </p:txBody>
      </p:sp>
      <p:sp>
        <p:nvSpPr>
          <p:cNvPr id="13" name="Rectangle 12"/>
          <p:cNvSpPr/>
          <p:nvPr/>
        </p:nvSpPr>
        <p:spPr>
          <a:xfrm>
            <a:off x="6026188" y="941843"/>
            <a:ext cx="6130484" cy="307777"/>
          </a:xfrm>
          <a:prstGeom prst="rect">
            <a:avLst/>
          </a:prstGeom>
        </p:spPr>
        <p:txBody>
          <a:bodyPr wrap="square">
            <a:spAutoFit/>
          </a:bodyPr>
          <a:lstStyle/>
          <a:p>
            <a:pPr marL="285750" indent="-285750">
              <a:buFont typeface="Arial" panose="020B0604020202020204" pitchFamily="34" charset="0"/>
              <a:buChar char="•"/>
            </a:pPr>
            <a:r>
              <a:rPr lang="ca-ES" sz="1400" i="1" dirty="0" smtClean="0">
                <a:solidFill>
                  <a:schemeClr val="accent1">
                    <a:lumMod val="50000"/>
                  </a:schemeClr>
                </a:solidFill>
                <a:latin typeface="Arial" panose="020B0604020202020204" pitchFamily="34" charset="0"/>
                <a:cs typeface="Arial" panose="020B0604020202020204" pitchFamily="34" charset="0"/>
              </a:rPr>
              <a:t>Ús de metalls nobles i terres rares amb impacte sobre el medi ambient</a:t>
            </a:r>
            <a:endParaRPr lang="ca-ES" sz="1400" i="1" dirty="0">
              <a:solidFill>
                <a:schemeClr val="accent1">
                  <a:lumMod val="50000"/>
                </a:schemeClr>
              </a:solidFill>
              <a:latin typeface="Arial" panose="020B0604020202020204" pitchFamily="34" charset="0"/>
              <a:cs typeface="Arial" panose="020B0604020202020204" pitchFamily="34" charset="0"/>
            </a:endParaRPr>
          </a:p>
        </p:txBody>
      </p:sp>
      <p:pic>
        <p:nvPicPr>
          <p:cNvPr id="14" name="Picture 13"/>
          <p:cNvPicPr>
            <a:picLocks noChangeAspect="1"/>
          </p:cNvPicPr>
          <p:nvPr/>
        </p:nvPicPr>
        <p:blipFill>
          <a:blip r:embed="rId2"/>
          <a:stretch>
            <a:fillRect/>
          </a:stretch>
        </p:blipFill>
        <p:spPr>
          <a:xfrm>
            <a:off x="6762184" y="4149080"/>
            <a:ext cx="3654296" cy="2037684"/>
          </a:xfrm>
          <a:prstGeom prst="rect">
            <a:avLst/>
          </a:prstGeom>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0510" y="2160953"/>
            <a:ext cx="5240153" cy="2965310"/>
          </a:xfrm>
          <a:prstGeom prst="rect">
            <a:avLst/>
          </a:prstGeom>
        </p:spPr>
      </p:pic>
      <p:sp>
        <p:nvSpPr>
          <p:cNvPr id="3" name="Rectangle 2"/>
          <p:cNvSpPr/>
          <p:nvPr/>
        </p:nvSpPr>
        <p:spPr>
          <a:xfrm>
            <a:off x="22586" y="5183614"/>
            <a:ext cx="6096000" cy="261610"/>
          </a:xfrm>
          <a:prstGeom prst="rect">
            <a:avLst/>
          </a:prstGeom>
        </p:spPr>
        <p:txBody>
          <a:bodyPr>
            <a:spAutoFit/>
          </a:bodyPr>
          <a:lstStyle/>
          <a:p>
            <a:pPr algn="ctr"/>
            <a:r>
              <a:rPr lang="en-GB" sz="1100" dirty="0">
                <a:solidFill>
                  <a:schemeClr val="bg1">
                    <a:lumMod val="50000"/>
                  </a:schemeClr>
                </a:solidFill>
                <a:latin typeface="Arial" panose="020B0604020202020204" pitchFamily="34" charset="0"/>
                <a:cs typeface="Arial" panose="020B0604020202020204" pitchFamily="34" charset="0"/>
              </a:rPr>
              <a:t>https://globalenergyinfrastructure.com/articles/2021/03-march/hydrogen-data-telling-a-story/</a:t>
            </a:r>
          </a:p>
        </p:txBody>
      </p:sp>
      <p:sp>
        <p:nvSpPr>
          <p:cNvPr id="16" name="Rounded Rectangle 15"/>
          <p:cNvSpPr/>
          <p:nvPr/>
        </p:nvSpPr>
        <p:spPr>
          <a:xfrm>
            <a:off x="450510" y="2521614"/>
            <a:ext cx="5240153" cy="936104"/>
          </a:xfrm>
          <a:prstGeom prst="roundRect">
            <a:avLst/>
          </a:prstGeom>
          <a:noFill/>
          <a:ln>
            <a:solidFill>
              <a:srgbClr val="F66B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TextBox 39"/>
          <p:cNvSpPr txBox="1"/>
          <p:nvPr/>
        </p:nvSpPr>
        <p:spPr>
          <a:xfrm>
            <a:off x="10632504" y="2924944"/>
            <a:ext cx="1579278" cy="553998"/>
          </a:xfrm>
          <a:prstGeom prst="rect">
            <a:avLst/>
          </a:prstGeom>
          <a:noFill/>
        </p:spPr>
        <p:txBody>
          <a:bodyPr wrap="none" rtlCol="0">
            <a:spAutoFit/>
          </a:bodyPr>
          <a:lstStyle/>
          <a:p>
            <a:r>
              <a:rPr lang="en-GB" sz="1000" dirty="0" smtClean="0">
                <a:latin typeface="Arial" panose="020B0604020202020204" pitchFamily="34" charset="0"/>
                <a:cs typeface="Arial" panose="020B0604020202020204" pitchFamily="34" charset="0"/>
              </a:rPr>
              <a:t>CC = Climate change</a:t>
            </a:r>
          </a:p>
          <a:p>
            <a:r>
              <a:rPr lang="en-US" sz="1000" dirty="0" err="1" smtClean="0">
                <a:latin typeface="Arial" panose="020B0604020202020204" pitchFamily="34" charset="0"/>
                <a:cs typeface="Arial" panose="020B0604020202020204" pitchFamily="34" charset="0"/>
              </a:rPr>
              <a:t>EQt</a:t>
            </a:r>
            <a:r>
              <a:rPr lang="en-US" sz="1000" dirty="0" smtClean="0">
                <a:latin typeface="Arial" panose="020B0604020202020204" pitchFamily="34" charset="0"/>
                <a:cs typeface="Arial" panose="020B0604020202020204" pitchFamily="34" charset="0"/>
              </a:rPr>
              <a:t> = Ecosystem quality</a:t>
            </a:r>
          </a:p>
          <a:p>
            <a:r>
              <a:rPr lang="en-US" sz="1000" dirty="0" err="1" smtClean="0">
                <a:latin typeface="Arial" panose="020B0604020202020204" pitchFamily="34" charset="0"/>
                <a:cs typeface="Arial" panose="020B0604020202020204" pitchFamily="34" charset="0"/>
              </a:rPr>
              <a:t>HHt</a:t>
            </a:r>
            <a:r>
              <a:rPr lang="en-US" sz="1000" dirty="0" smtClean="0">
                <a:latin typeface="Arial" panose="020B0604020202020204" pitchFamily="34" charset="0"/>
                <a:cs typeface="Arial" panose="020B0604020202020204" pitchFamily="34" charset="0"/>
              </a:rPr>
              <a:t> = Human health</a:t>
            </a:r>
            <a:endParaRPr lang="en-GB" sz="1000" dirty="0">
              <a:latin typeface="Arial" panose="020B0604020202020204" pitchFamily="34" charset="0"/>
              <a:cs typeface="Arial" panose="020B0604020202020204" pitchFamily="34" charset="0"/>
            </a:endParaRPr>
          </a:p>
        </p:txBody>
      </p:sp>
      <p:sp>
        <p:nvSpPr>
          <p:cNvPr id="45" name="Rectangle 44"/>
          <p:cNvSpPr/>
          <p:nvPr/>
        </p:nvSpPr>
        <p:spPr>
          <a:xfrm>
            <a:off x="10567558" y="1888239"/>
            <a:ext cx="1437897" cy="307777"/>
          </a:xfrm>
          <a:prstGeom prst="rect">
            <a:avLst/>
          </a:prstGeom>
        </p:spPr>
        <p:txBody>
          <a:bodyPr wrap="square">
            <a:spAutoFit/>
          </a:bodyPr>
          <a:lstStyle/>
          <a:p>
            <a:pPr algn="ctr"/>
            <a:r>
              <a:rPr lang="ca-ES" sz="1400" dirty="0" smtClean="0">
                <a:solidFill>
                  <a:schemeClr val="accent1">
                    <a:lumMod val="50000"/>
                  </a:schemeClr>
                </a:solidFill>
                <a:latin typeface="Arial" panose="020B0604020202020204" pitchFamily="34" charset="0"/>
                <a:cs typeface="Arial" panose="020B0604020202020204" pitchFamily="34" charset="0"/>
              </a:rPr>
              <a:t>LCA SOEC</a:t>
            </a:r>
          </a:p>
        </p:txBody>
      </p:sp>
      <p:sp>
        <p:nvSpPr>
          <p:cNvPr id="47" name="Rectangle 46"/>
          <p:cNvSpPr/>
          <p:nvPr/>
        </p:nvSpPr>
        <p:spPr>
          <a:xfrm>
            <a:off x="6026084" y="3936899"/>
            <a:ext cx="6118587" cy="307777"/>
          </a:xfrm>
          <a:prstGeom prst="rect">
            <a:avLst/>
          </a:prstGeom>
        </p:spPr>
        <p:txBody>
          <a:bodyPr wrap="square">
            <a:spAutoFit/>
          </a:bodyPr>
          <a:lstStyle/>
          <a:p>
            <a:pPr marL="285750" indent="-285750">
              <a:buFont typeface="Arial" panose="020B0604020202020204" pitchFamily="34" charset="0"/>
              <a:buChar char="•"/>
            </a:pPr>
            <a:r>
              <a:rPr lang="ca-ES" sz="1400" i="1" dirty="0" smtClean="0">
                <a:solidFill>
                  <a:schemeClr val="accent1">
                    <a:lumMod val="50000"/>
                  </a:schemeClr>
                </a:solidFill>
                <a:latin typeface="Arial" panose="020B0604020202020204" pitchFamily="34" charset="0"/>
                <a:cs typeface="Arial" panose="020B0604020202020204" pitchFamily="34" charset="0"/>
              </a:rPr>
              <a:t>Quin consum d’aigua?</a:t>
            </a:r>
            <a:endParaRPr lang="ca-ES" sz="1400" i="1" dirty="0">
              <a:solidFill>
                <a:schemeClr val="accent1">
                  <a:lumMod val="50000"/>
                </a:schemeClr>
              </a:solidFill>
              <a:latin typeface="Arial" panose="020B0604020202020204" pitchFamily="34" charset="0"/>
              <a:cs typeface="Arial" panose="020B0604020202020204" pitchFamily="34" charset="0"/>
            </a:endParaRPr>
          </a:p>
        </p:txBody>
      </p:sp>
      <p:sp>
        <p:nvSpPr>
          <p:cNvPr id="53" name="TextBox 52"/>
          <p:cNvSpPr txBox="1"/>
          <p:nvPr/>
        </p:nvSpPr>
        <p:spPr>
          <a:xfrm>
            <a:off x="6696244" y="1295182"/>
            <a:ext cx="4152284" cy="261610"/>
          </a:xfrm>
          <a:prstGeom prst="rect">
            <a:avLst/>
          </a:prstGeom>
          <a:noFill/>
        </p:spPr>
        <p:txBody>
          <a:bodyPr wrap="square" rtlCol="0">
            <a:spAutoFit/>
          </a:bodyPr>
          <a:lstStyle/>
          <a:p>
            <a:r>
              <a:rPr lang="en-GB" sz="1100" b="1" dirty="0" smtClean="0">
                <a:solidFill>
                  <a:schemeClr val="bg1">
                    <a:lumMod val="50000"/>
                  </a:schemeClr>
                </a:solidFill>
                <a:latin typeface="Arial" panose="020B0604020202020204" pitchFamily="34" charset="0"/>
                <a:cs typeface="Arial" panose="020B0604020202020204" pitchFamily="34" charset="0"/>
              </a:rPr>
              <a:t>SOEC process contribution by electricity source scenario</a:t>
            </a:r>
            <a:endParaRPr lang="en-GB" sz="1100" b="1" baseline="-25000" dirty="0">
              <a:solidFill>
                <a:schemeClr val="bg1">
                  <a:lumMod val="50000"/>
                </a:schemeClr>
              </a:solidFill>
              <a:latin typeface="Arial" panose="020B0604020202020204" pitchFamily="34" charset="0"/>
              <a:cs typeface="Arial" panose="020B0604020202020204" pitchFamily="34" charset="0"/>
            </a:endParaRPr>
          </a:p>
        </p:txBody>
      </p:sp>
      <p:grpSp>
        <p:nvGrpSpPr>
          <p:cNvPr id="69" name="Group 68"/>
          <p:cNvGrpSpPr/>
          <p:nvPr/>
        </p:nvGrpSpPr>
        <p:grpSpPr>
          <a:xfrm>
            <a:off x="6528048" y="1532081"/>
            <a:ext cx="4104456" cy="2320056"/>
            <a:chOff x="6672064" y="1532081"/>
            <a:chExt cx="4104456" cy="2320056"/>
          </a:xfrm>
        </p:grpSpPr>
        <p:grpSp>
          <p:nvGrpSpPr>
            <p:cNvPr id="52" name="Group 51"/>
            <p:cNvGrpSpPr/>
            <p:nvPr/>
          </p:nvGrpSpPr>
          <p:grpSpPr>
            <a:xfrm>
              <a:off x="6672064" y="1532081"/>
              <a:ext cx="4104456" cy="2320056"/>
              <a:chOff x="6998868" y="1252961"/>
              <a:chExt cx="4104456" cy="2320056"/>
            </a:xfrm>
          </p:grpSpPr>
          <p:pic>
            <p:nvPicPr>
              <p:cNvPr id="46" name="Picture 45"/>
              <p:cNvPicPr>
                <a:picLocks noChangeAspect="1"/>
              </p:cNvPicPr>
              <p:nvPr/>
            </p:nvPicPr>
            <p:blipFill rotWithShape="1">
              <a:blip r:embed="rId4"/>
              <a:srcRect l="2563" r="2481" b="7445"/>
              <a:stretch/>
            </p:blipFill>
            <p:spPr>
              <a:xfrm>
                <a:off x="6998868" y="1252961"/>
                <a:ext cx="4104456" cy="2320056"/>
              </a:xfrm>
              <a:prstGeom prst="rect">
                <a:avLst/>
              </a:prstGeom>
            </p:spPr>
          </p:pic>
          <p:sp>
            <p:nvSpPr>
              <p:cNvPr id="48" name="Rounded Rectangle 47"/>
              <p:cNvSpPr/>
              <p:nvPr/>
            </p:nvSpPr>
            <p:spPr>
              <a:xfrm>
                <a:off x="7248128" y="1296008"/>
                <a:ext cx="929537" cy="2045511"/>
              </a:xfrm>
              <a:prstGeom prst="roundRect">
                <a:avLst/>
              </a:prstGeom>
              <a:solidFill>
                <a:srgbClr val="FFFF0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ounded Rectangle 48"/>
              <p:cNvSpPr/>
              <p:nvPr/>
            </p:nvSpPr>
            <p:spPr>
              <a:xfrm>
                <a:off x="8199328" y="1290121"/>
                <a:ext cx="929537" cy="2045511"/>
              </a:xfrm>
              <a:prstGeom prst="roundRect">
                <a:avLst/>
              </a:prstGeom>
              <a:solidFill>
                <a:schemeClr val="accent2">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ounded Rectangle 49"/>
              <p:cNvSpPr/>
              <p:nvPr/>
            </p:nvSpPr>
            <p:spPr>
              <a:xfrm>
                <a:off x="9135978" y="1296008"/>
                <a:ext cx="929537" cy="2045511"/>
              </a:xfrm>
              <a:prstGeom prst="roundRect">
                <a:avLst/>
              </a:prstGeom>
              <a:solidFill>
                <a:srgbClr val="00B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Rounded Rectangle 50"/>
              <p:cNvSpPr/>
              <p:nvPr/>
            </p:nvSpPr>
            <p:spPr>
              <a:xfrm>
                <a:off x="10087178" y="1290121"/>
                <a:ext cx="929537" cy="2045511"/>
              </a:xfrm>
              <a:prstGeom prst="roundRect">
                <a:avLst/>
              </a:prstGeom>
              <a:solidFill>
                <a:srgbClr val="00B050">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54" name="Rectangle 53"/>
            <p:cNvSpPr/>
            <p:nvPr/>
          </p:nvSpPr>
          <p:spPr>
            <a:xfrm>
              <a:off x="9870341" y="2375133"/>
              <a:ext cx="108000" cy="900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ectangle 54"/>
            <p:cNvSpPr/>
            <p:nvPr/>
          </p:nvSpPr>
          <p:spPr>
            <a:xfrm>
              <a:off x="9870341" y="2204864"/>
              <a:ext cx="108000" cy="155302"/>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Rectangle 55"/>
            <p:cNvSpPr/>
            <p:nvPr/>
          </p:nvSpPr>
          <p:spPr>
            <a:xfrm>
              <a:off x="9870341" y="1750608"/>
              <a:ext cx="108000" cy="439289"/>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Rectangle 56"/>
            <p:cNvSpPr/>
            <p:nvPr/>
          </p:nvSpPr>
          <p:spPr>
            <a:xfrm>
              <a:off x="8916036" y="2048823"/>
              <a:ext cx="108000" cy="122631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ectangle 57"/>
            <p:cNvSpPr/>
            <p:nvPr/>
          </p:nvSpPr>
          <p:spPr>
            <a:xfrm>
              <a:off x="8916036" y="1946694"/>
              <a:ext cx="108000" cy="84123"/>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9" name="Rectangle 58"/>
            <p:cNvSpPr/>
            <p:nvPr/>
          </p:nvSpPr>
          <p:spPr>
            <a:xfrm>
              <a:off x="8916036" y="1719650"/>
              <a:ext cx="108000" cy="211901"/>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0" name="Rectangle 59"/>
            <p:cNvSpPr/>
            <p:nvPr/>
          </p:nvSpPr>
          <p:spPr>
            <a:xfrm>
              <a:off x="7975870" y="1793691"/>
              <a:ext cx="100071" cy="1481442"/>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1" name="Rectangle 60"/>
            <p:cNvSpPr/>
            <p:nvPr/>
          </p:nvSpPr>
          <p:spPr>
            <a:xfrm flipV="1">
              <a:off x="7975869" y="1727096"/>
              <a:ext cx="100072" cy="45719"/>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2" name="Rectangle 61"/>
            <p:cNvSpPr/>
            <p:nvPr/>
          </p:nvSpPr>
          <p:spPr>
            <a:xfrm>
              <a:off x="7975870" y="1700808"/>
              <a:ext cx="108000" cy="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Rectangle 62"/>
            <p:cNvSpPr/>
            <p:nvPr/>
          </p:nvSpPr>
          <p:spPr>
            <a:xfrm>
              <a:off x="7024780" y="1719650"/>
              <a:ext cx="108000" cy="156124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5" name="Rectangle 64"/>
            <p:cNvSpPr/>
            <p:nvPr/>
          </p:nvSpPr>
          <p:spPr>
            <a:xfrm>
              <a:off x="7024780" y="1700808"/>
              <a:ext cx="108000" cy="0"/>
            </a:xfrm>
            <a:prstGeom prst="rect">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6" name="Rectangle 65"/>
            <p:cNvSpPr/>
            <p:nvPr/>
          </p:nvSpPr>
          <p:spPr>
            <a:xfrm>
              <a:off x="7392143" y="3663687"/>
              <a:ext cx="458717" cy="14826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7" name="Rectangle 66"/>
            <p:cNvSpPr/>
            <p:nvPr/>
          </p:nvSpPr>
          <p:spPr>
            <a:xfrm>
              <a:off x="8278859" y="3663687"/>
              <a:ext cx="265413" cy="148266"/>
            </a:xfrm>
            <a:prstGeom prst="rect">
              <a:avLst/>
            </a:prstGeom>
            <a:no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8" name="Rectangle 67"/>
            <p:cNvSpPr/>
            <p:nvPr/>
          </p:nvSpPr>
          <p:spPr>
            <a:xfrm>
              <a:off x="8570939" y="3663687"/>
              <a:ext cx="231122" cy="148266"/>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70" name="Rectangle 69"/>
          <p:cNvSpPr/>
          <p:nvPr/>
        </p:nvSpPr>
        <p:spPr>
          <a:xfrm>
            <a:off x="10731928" y="3461521"/>
            <a:ext cx="1273527" cy="430887"/>
          </a:xfrm>
          <a:prstGeom prst="rect">
            <a:avLst/>
          </a:prstGeom>
        </p:spPr>
        <p:txBody>
          <a:bodyPr wrap="square">
            <a:spAutoFit/>
          </a:bodyPr>
          <a:lstStyle/>
          <a:p>
            <a:pPr algn="ctr"/>
            <a:r>
              <a:rPr lang="en-GB" sz="1100" dirty="0" smtClean="0">
                <a:solidFill>
                  <a:schemeClr val="bg1">
                    <a:lumMod val="50000"/>
                  </a:schemeClr>
                </a:solidFill>
                <a:latin typeface="Arial" panose="020B0604020202020204" pitchFamily="34" charset="0"/>
                <a:cs typeface="Arial" panose="020B0604020202020204" pitchFamily="34" charset="0"/>
              </a:rPr>
              <a:t>Source: </a:t>
            </a:r>
            <a:r>
              <a:rPr lang="en-GB" sz="1100" dirty="0" err="1" smtClean="0">
                <a:solidFill>
                  <a:schemeClr val="bg1">
                    <a:lumMod val="50000"/>
                  </a:schemeClr>
                </a:solidFill>
                <a:latin typeface="Arial" panose="020B0604020202020204" pitchFamily="34" charset="0"/>
                <a:cs typeface="Arial" panose="020B0604020202020204" pitchFamily="34" charset="0"/>
              </a:rPr>
              <a:t>NewSOC</a:t>
            </a:r>
            <a:r>
              <a:rPr lang="en-GB" sz="1100" dirty="0" smtClean="0">
                <a:solidFill>
                  <a:schemeClr val="bg1">
                    <a:lumMod val="50000"/>
                  </a:schemeClr>
                </a:solidFill>
                <a:latin typeface="Arial" panose="020B0604020202020204" pitchFamily="34" charset="0"/>
                <a:cs typeface="Arial" panose="020B0604020202020204" pitchFamily="34" charset="0"/>
              </a:rPr>
              <a:t> project</a:t>
            </a:r>
            <a:endParaRPr lang="en-GB" sz="1100" dirty="0">
              <a:solidFill>
                <a:schemeClr val="bg1">
                  <a:lumMod val="50000"/>
                </a:schemeClr>
              </a:solidFill>
              <a:latin typeface="Arial" panose="020B0604020202020204" pitchFamily="34" charset="0"/>
              <a:cs typeface="Arial" panose="020B0604020202020204" pitchFamily="34" charset="0"/>
            </a:endParaRPr>
          </a:p>
        </p:txBody>
      </p:sp>
      <p:sp>
        <p:nvSpPr>
          <p:cNvPr id="71" name="Rectangle 70"/>
          <p:cNvSpPr/>
          <p:nvPr/>
        </p:nvSpPr>
        <p:spPr>
          <a:xfrm>
            <a:off x="9703918" y="6128498"/>
            <a:ext cx="2488082" cy="261610"/>
          </a:xfrm>
          <a:prstGeom prst="rect">
            <a:avLst/>
          </a:prstGeom>
        </p:spPr>
        <p:txBody>
          <a:bodyPr wrap="square">
            <a:spAutoFit/>
          </a:bodyPr>
          <a:lstStyle/>
          <a:p>
            <a:pPr algn="ctr"/>
            <a:r>
              <a:rPr lang="en-GB" sz="1100" dirty="0" smtClean="0">
                <a:solidFill>
                  <a:schemeClr val="bg1">
                    <a:lumMod val="50000"/>
                  </a:schemeClr>
                </a:solidFill>
                <a:latin typeface="Arial" panose="020B0604020202020204" pitchFamily="34" charset="0"/>
                <a:cs typeface="Arial" panose="020B0604020202020204" pitchFamily="34" charset="0"/>
              </a:rPr>
              <a:t>Rey et a., </a:t>
            </a:r>
            <a:r>
              <a:rPr lang="en-GB" sz="1100" i="1" dirty="0" smtClean="0">
                <a:solidFill>
                  <a:schemeClr val="bg1">
                    <a:lumMod val="50000"/>
                  </a:schemeClr>
                </a:solidFill>
                <a:latin typeface="Arial" panose="020B0604020202020204" pitchFamily="34" charset="0"/>
                <a:cs typeface="Arial" panose="020B0604020202020204" pitchFamily="34" charset="0"/>
              </a:rPr>
              <a:t>Energies</a:t>
            </a:r>
            <a:r>
              <a:rPr lang="en-GB" sz="1100" dirty="0" smtClean="0">
                <a:solidFill>
                  <a:schemeClr val="bg1">
                    <a:lumMod val="50000"/>
                  </a:schemeClr>
                </a:solidFill>
                <a:latin typeface="Arial" panose="020B0604020202020204" pitchFamily="34" charset="0"/>
                <a:cs typeface="Arial" panose="020B0604020202020204" pitchFamily="34" charset="0"/>
              </a:rPr>
              <a:t>, </a:t>
            </a:r>
            <a:r>
              <a:rPr lang="en-GB" sz="1100" b="1" dirty="0" smtClean="0">
                <a:solidFill>
                  <a:schemeClr val="bg1">
                    <a:lumMod val="50000"/>
                  </a:schemeClr>
                </a:solidFill>
                <a:latin typeface="Arial" panose="020B0604020202020204" pitchFamily="34" charset="0"/>
                <a:cs typeface="Arial" panose="020B0604020202020204" pitchFamily="34" charset="0"/>
              </a:rPr>
              <a:t>2023</a:t>
            </a:r>
            <a:r>
              <a:rPr lang="en-GB" sz="1100" dirty="0" smtClean="0">
                <a:solidFill>
                  <a:schemeClr val="bg1">
                    <a:lumMod val="50000"/>
                  </a:schemeClr>
                </a:solidFill>
                <a:latin typeface="Arial" panose="020B0604020202020204" pitchFamily="34" charset="0"/>
                <a:cs typeface="Arial" panose="020B0604020202020204" pitchFamily="34" charset="0"/>
              </a:rPr>
              <a:t>, 16, 6222</a:t>
            </a:r>
            <a:endParaRPr lang="en-GB" sz="1100" dirty="0">
              <a:solidFill>
                <a:schemeClr val="bg1">
                  <a:lumMod val="50000"/>
                </a:schemeClr>
              </a:solidFill>
              <a:latin typeface="Arial" panose="020B0604020202020204" pitchFamily="34" charset="0"/>
              <a:cs typeface="Arial" panose="020B0604020202020204" pitchFamily="34" charset="0"/>
            </a:endParaRPr>
          </a:p>
        </p:txBody>
      </p:sp>
      <p:sp>
        <p:nvSpPr>
          <p:cNvPr id="72" name="Rounded Rectangle 71"/>
          <p:cNvSpPr/>
          <p:nvPr/>
        </p:nvSpPr>
        <p:spPr>
          <a:xfrm>
            <a:off x="7210798" y="5085184"/>
            <a:ext cx="609375" cy="895540"/>
          </a:xfrm>
          <a:prstGeom prst="round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Rectangle 72"/>
          <p:cNvSpPr/>
          <p:nvPr/>
        </p:nvSpPr>
        <p:spPr>
          <a:xfrm>
            <a:off x="112450" y="1285220"/>
            <a:ext cx="5913634" cy="646331"/>
          </a:xfrm>
          <a:prstGeom prst="rect">
            <a:avLst/>
          </a:prstGeom>
        </p:spPr>
        <p:txBody>
          <a:bodyPr wrap="square">
            <a:spAutoFit/>
          </a:bodyPr>
          <a:lstStyle/>
          <a:p>
            <a:pPr algn="ctr"/>
            <a:r>
              <a:rPr lang="ca-ES" dirty="0" smtClean="0">
                <a:solidFill>
                  <a:schemeClr val="accent1">
                    <a:lumMod val="50000"/>
                  </a:schemeClr>
                </a:solidFill>
                <a:latin typeface="Arial" panose="020B0604020202020204" pitchFamily="34" charset="0"/>
                <a:cs typeface="Arial" panose="020B0604020202020204" pitchFamily="34" charset="0"/>
              </a:rPr>
              <a:t>Hidrogen amb diferent impact sobre el medi ambient produït per </a:t>
            </a:r>
            <a:r>
              <a:rPr lang="ca-ES" b="1" dirty="0" smtClean="0">
                <a:solidFill>
                  <a:schemeClr val="accent1">
                    <a:lumMod val="50000"/>
                  </a:schemeClr>
                </a:solidFill>
                <a:latin typeface="Arial" panose="020B0604020202020204" pitchFamily="34" charset="0"/>
                <a:cs typeface="Arial" panose="020B0604020202020204" pitchFamily="34" charset="0"/>
              </a:rPr>
              <a:t>electròlisis</a:t>
            </a:r>
            <a:r>
              <a:rPr lang="ca-ES" dirty="0" smtClean="0">
                <a:solidFill>
                  <a:schemeClr val="accent1">
                    <a:lumMod val="50000"/>
                  </a:schemeClr>
                </a:solidFill>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41389396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7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40" grpId="0"/>
      <p:bldP spid="45" grpId="0"/>
      <p:bldP spid="47" grpId="0"/>
      <p:bldP spid="53" grpId="0"/>
      <p:bldP spid="70" grpId="0"/>
      <p:bldP spid="71" grpId="0"/>
      <p:bldP spid="7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BD6C8E4-32E5-40D8-A886-C32CB2BF7A81}" type="slidenum">
              <a:rPr lang="es-ES" smtClean="0"/>
              <a:pPr/>
              <a:t>8</a:t>
            </a:fld>
            <a:endParaRPr lang="es-ES" dirty="0"/>
          </a:p>
        </p:txBody>
      </p:sp>
      <p:sp>
        <p:nvSpPr>
          <p:cNvPr id="5" name="TextBox 4"/>
          <p:cNvSpPr txBox="1"/>
          <p:nvPr/>
        </p:nvSpPr>
        <p:spPr>
          <a:xfrm>
            <a:off x="4082959" y="148731"/>
            <a:ext cx="4026103" cy="461665"/>
          </a:xfrm>
          <a:prstGeom prst="rect">
            <a:avLst/>
          </a:prstGeom>
          <a:noFill/>
        </p:spPr>
        <p:txBody>
          <a:bodyPr wrap="none" rtlCol="0">
            <a:spAutoFit/>
          </a:bodyPr>
          <a:lstStyle/>
          <a:p>
            <a:pPr algn="ctr"/>
            <a:r>
              <a:rPr lang="ca-ES" sz="2400" b="1" dirty="0" smtClean="0">
                <a:solidFill>
                  <a:srgbClr val="0A6B9A"/>
                </a:solidFill>
                <a:latin typeface="Arial" panose="020B0604020202020204" pitchFamily="34" charset="0"/>
                <a:cs typeface="Arial" panose="020B0604020202020204" pitchFamily="34" charset="0"/>
              </a:rPr>
              <a:t>L’higrogen per la mobilitat</a:t>
            </a:r>
            <a:endParaRPr lang="ca-ES" sz="2400" b="1" baseline="-25000" dirty="0" smtClean="0">
              <a:solidFill>
                <a:srgbClr val="0A6B9A"/>
              </a:solidFill>
              <a:latin typeface="Arial" panose="020B0604020202020204" pitchFamily="34" charset="0"/>
              <a:cs typeface="Arial" panose="020B0604020202020204" pitchFamily="34" charset="0"/>
            </a:endParaRP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99856" y="1913878"/>
            <a:ext cx="3001516" cy="3001516"/>
          </a:xfrm>
          <a:prstGeom prst="rect">
            <a:avLst/>
          </a:prstGeom>
        </p:spPr>
      </p:pic>
      <p:pic>
        <p:nvPicPr>
          <p:cNvPr id="13" name="Picture 12"/>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10000" r="90000">
                        <a14:foregroundMark x1="27285" y1="45430" x2="27285" y2="45430"/>
                        <a14:foregroundMark x1="41337" y1="38199" x2="41337" y2="38199"/>
                        <a14:foregroundMark x1="40655" y1="34652" x2="40655" y2="34652"/>
                        <a14:foregroundMark x1="46930" y1="34379" x2="46930" y2="34379"/>
                        <a14:foregroundMark x1="53479" y1="33970" x2="53479" y2="33970"/>
                        <a14:foregroundMark x1="60300" y1="33970" x2="60300" y2="33970"/>
                        <a14:foregroundMark x1="41746" y1="51023" x2="41746" y2="51023"/>
                        <a14:foregroundMark x1="47613" y1="47067" x2="47613" y2="47067"/>
                        <a14:foregroundMark x1="53479" y1="48295" x2="53479" y2="48295"/>
                        <a14:foregroundMark x1="60573" y1="47067" x2="60573" y2="47067"/>
                        <a14:foregroundMark x1="70668" y1="58390" x2="70668" y2="58390"/>
                      </a14:backgroundRemoval>
                    </a14:imgEffect>
                  </a14:imgLayer>
                </a14:imgProps>
              </a:ext>
              <a:ext uri="{28A0092B-C50C-407E-A947-70E740481C1C}">
                <a14:useLocalDpi xmlns:a14="http://schemas.microsoft.com/office/drawing/2010/main" val="0"/>
              </a:ext>
            </a:extLst>
          </a:blip>
          <a:srcRect l="21262" t="27905" r="24401" b="27208"/>
          <a:stretch/>
        </p:blipFill>
        <p:spPr>
          <a:xfrm>
            <a:off x="1199456" y="2309560"/>
            <a:ext cx="2675448" cy="2210154"/>
          </a:xfrm>
          <a:prstGeom prst="rect">
            <a:avLst/>
          </a:prstGeom>
        </p:spPr>
      </p:pic>
      <p:pic>
        <p:nvPicPr>
          <p:cNvPr id="17" name="Picture 16"/>
          <p:cNvPicPr>
            <a:picLocks noChangeAspect="1"/>
          </p:cNvPicPr>
          <p:nvPr/>
        </p:nvPicPr>
        <p:blipFill>
          <a:blip r:embed="rId5"/>
          <a:stretch>
            <a:fillRect/>
          </a:stretch>
        </p:blipFill>
        <p:spPr>
          <a:xfrm>
            <a:off x="9048328" y="2450623"/>
            <a:ext cx="1486029" cy="1928027"/>
          </a:xfrm>
          <a:prstGeom prst="rect">
            <a:avLst/>
          </a:prstGeom>
        </p:spPr>
      </p:pic>
      <p:sp>
        <p:nvSpPr>
          <p:cNvPr id="31" name="Rectangle 30"/>
          <p:cNvSpPr/>
          <p:nvPr/>
        </p:nvSpPr>
        <p:spPr>
          <a:xfrm>
            <a:off x="8616280" y="4860036"/>
            <a:ext cx="2476180" cy="523220"/>
          </a:xfrm>
          <a:prstGeom prst="rect">
            <a:avLst/>
          </a:prstGeom>
        </p:spPr>
        <p:txBody>
          <a:bodyPr wrap="square">
            <a:spAutoFit/>
          </a:bodyPr>
          <a:lstStyle/>
          <a:p>
            <a:pPr algn="ctr"/>
            <a:r>
              <a:rPr lang="ca-ES" sz="1400" b="1" dirty="0" smtClean="0">
                <a:solidFill>
                  <a:schemeClr val="accent1">
                    <a:lumMod val="50000"/>
                  </a:schemeClr>
                </a:solidFill>
                <a:latin typeface="Arial" panose="020B0604020202020204" pitchFamily="34" charset="0"/>
                <a:cs typeface="Arial" panose="020B0604020202020204" pitchFamily="34" charset="0"/>
              </a:rPr>
              <a:t>Combustibles sintètics</a:t>
            </a:r>
          </a:p>
          <a:p>
            <a:pPr algn="ctr"/>
            <a:r>
              <a:rPr lang="ca-ES" sz="1400" dirty="0" smtClean="0">
                <a:solidFill>
                  <a:schemeClr val="accent1">
                    <a:lumMod val="50000"/>
                  </a:schemeClr>
                </a:solidFill>
                <a:latin typeface="Arial" panose="020B0604020202020204" pitchFamily="34" charset="0"/>
                <a:cs typeface="Arial" panose="020B0604020202020204" pitchFamily="34" charset="0"/>
              </a:rPr>
              <a:t>Produeix SOx i NOx</a:t>
            </a:r>
            <a:endParaRPr lang="ca-ES" sz="1400" dirty="0">
              <a:solidFill>
                <a:schemeClr val="accent1">
                  <a:lumMod val="50000"/>
                </a:schemeClr>
              </a:solidFill>
              <a:latin typeface="Arial" panose="020B0604020202020204" pitchFamily="34" charset="0"/>
              <a:cs typeface="Arial" panose="020B0604020202020204" pitchFamily="34" charset="0"/>
            </a:endParaRPr>
          </a:p>
        </p:txBody>
      </p:sp>
      <p:sp>
        <p:nvSpPr>
          <p:cNvPr id="32" name="Rectangle 31"/>
          <p:cNvSpPr/>
          <p:nvPr/>
        </p:nvSpPr>
        <p:spPr>
          <a:xfrm>
            <a:off x="1037130" y="4860036"/>
            <a:ext cx="3076322" cy="523220"/>
          </a:xfrm>
          <a:prstGeom prst="rect">
            <a:avLst/>
          </a:prstGeom>
        </p:spPr>
        <p:txBody>
          <a:bodyPr wrap="square">
            <a:spAutoFit/>
          </a:bodyPr>
          <a:lstStyle/>
          <a:p>
            <a:pPr algn="ctr"/>
            <a:r>
              <a:rPr lang="ca-ES" sz="1400" b="1" dirty="0" smtClean="0">
                <a:solidFill>
                  <a:schemeClr val="accent1">
                    <a:lumMod val="50000"/>
                  </a:schemeClr>
                </a:solidFill>
                <a:latin typeface="Arial" panose="020B0604020202020204" pitchFamily="34" charset="0"/>
                <a:cs typeface="Arial" panose="020B0604020202020204" pitchFamily="34" charset="0"/>
              </a:rPr>
              <a:t>Motor de combustió d’hidrogen</a:t>
            </a:r>
          </a:p>
          <a:p>
            <a:pPr algn="ctr"/>
            <a:r>
              <a:rPr lang="ca-ES" sz="1400" dirty="0" smtClean="0">
                <a:solidFill>
                  <a:schemeClr val="accent1">
                    <a:lumMod val="50000"/>
                  </a:schemeClr>
                </a:solidFill>
                <a:latin typeface="Arial" panose="020B0604020202020204" pitchFamily="34" charset="0"/>
                <a:cs typeface="Arial" panose="020B0604020202020204" pitchFamily="34" charset="0"/>
              </a:rPr>
              <a:t>Produeix H</a:t>
            </a:r>
            <a:r>
              <a:rPr lang="ca-ES" sz="1400" baseline="-25000" dirty="0" smtClean="0">
                <a:solidFill>
                  <a:schemeClr val="accent1">
                    <a:lumMod val="50000"/>
                  </a:schemeClr>
                </a:solidFill>
                <a:latin typeface="Arial" panose="020B0604020202020204" pitchFamily="34" charset="0"/>
                <a:cs typeface="Arial" panose="020B0604020202020204" pitchFamily="34" charset="0"/>
              </a:rPr>
              <a:t>2</a:t>
            </a:r>
            <a:r>
              <a:rPr lang="ca-ES" sz="1400" dirty="0" smtClean="0">
                <a:solidFill>
                  <a:schemeClr val="accent1">
                    <a:lumMod val="50000"/>
                  </a:schemeClr>
                </a:solidFill>
                <a:latin typeface="Arial" panose="020B0604020202020204" pitchFamily="34" charset="0"/>
                <a:cs typeface="Arial" panose="020B0604020202020204" pitchFamily="34" charset="0"/>
              </a:rPr>
              <a:t>O i NOx</a:t>
            </a:r>
          </a:p>
        </p:txBody>
      </p:sp>
      <p:sp>
        <p:nvSpPr>
          <p:cNvPr id="33" name="Rectangle 32"/>
          <p:cNvSpPr/>
          <p:nvPr/>
        </p:nvSpPr>
        <p:spPr>
          <a:xfrm>
            <a:off x="5098527" y="4860036"/>
            <a:ext cx="2404173" cy="523220"/>
          </a:xfrm>
          <a:prstGeom prst="rect">
            <a:avLst/>
          </a:prstGeom>
        </p:spPr>
        <p:txBody>
          <a:bodyPr wrap="square">
            <a:spAutoFit/>
          </a:bodyPr>
          <a:lstStyle/>
          <a:p>
            <a:pPr algn="ctr"/>
            <a:r>
              <a:rPr lang="ca-ES" sz="1400" b="1" dirty="0" smtClean="0">
                <a:solidFill>
                  <a:schemeClr val="accent1">
                    <a:lumMod val="50000"/>
                  </a:schemeClr>
                </a:solidFill>
                <a:latin typeface="Arial" panose="020B0604020202020204" pitchFamily="34" charset="0"/>
                <a:cs typeface="Arial" panose="020B0604020202020204" pitchFamily="34" charset="0"/>
              </a:rPr>
              <a:t>Pila de combustible</a:t>
            </a:r>
          </a:p>
          <a:p>
            <a:pPr algn="ctr"/>
            <a:r>
              <a:rPr lang="ca-ES" sz="1400" dirty="0" smtClean="0">
                <a:solidFill>
                  <a:schemeClr val="accent1">
                    <a:lumMod val="50000"/>
                  </a:schemeClr>
                </a:solidFill>
                <a:latin typeface="Arial" panose="020B0604020202020204" pitchFamily="34" charset="0"/>
                <a:cs typeface="Arial" panose="020B0604020202020204" pitchFamily="34" charset="0"/>
              </a:rPr>
              <a:t>Produeix electricitat i H</a:t>
            </a:r>
            <a:r>
              <a:rPr lang="ca-ES" sz="1400" baseline="-25000" dirty="0" smtClean="0">
                <a:solidFill>
                  <a:schemeClr val="accent1">
                    <a:lumMod val="50000"/>
                  </a:schemeClr>
                </a:solidFill>
                <a:latin typeface="Arial" panose="020B0604020202020204" pitchFamily="34" charset="0"/>
                <a:cs typeface="Arial" panose="020B0604020202020204" pitchFamily="34" charset="0"/>
              </a:rPr>
              <a:t>2</a:t>
            </a:r>
            <a:r>
              <a:rPr lang="ca-ES" sz="1400" dirty="0" smtClean="0">
                <a:solidFill>
                  <a:schemeClr val="accent1">
                    <a:lumMod val="50000"/>
                  </a:schemeClr>
                </a:solidFill>
                <a:latin typeface="Arial" panose="020B0604020202020204" pitchFamily="34" charset="0"/>
                <a:cs typeface="Arial" panose="020B0604020202020204" pitchFamily="34" charset="0"/>
              </a:rPr>
              <a:t>O</a:t>
            </a:r>
            <a:endParaRPr lang="ca-ES" sz="1400" dirty="0">
              <a:solidFill>
                <a:schemeClr val="accent1">
                  <a:lumMod val="50000"/>
                </a:schemeClr>
              </a:solidFill>
              <a:latin typeface="Arial" panose="020B0604020202020204" pitchFamily="34" charset="0"/>
              <a:cs typeface="Arial" panose="020B0604020202020204" pitchFamily="34" charset="0"/>
            </a:endParaRPr>
          </a:p>
        </p:txBody>
      </p:sp>
      <p:sp>
        <p:nvSpPr>
          <p:cNvPr id="18" name="Rounded Rectangle 17"/>
          <p:cNvSpPr/>
          <p:nvPr/>
        </p:nvSpPr>
        <p:spPr>
          <a:xfrm>
            <a:off x="4644429" y="1484784"/>
            <a:ext cx="3312368" cy="4176464"/>
          </a:xfrm>
          <a:prstGeom prst="roundRect">
            <a:avLst/>
          </a:prstGeom>
          <a:noFill/>
          <a:ln>
            <a:solidFill>
              <a:srgbClr val="F66B0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60315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P spid="33" grpId="0"/>
      <p:bldP spid="1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ABD6C8E4-32E5-40D8-A886-C32CB2BF7A81}" type="slidenum">
              <a:rPr lang="es-ES" smtClean="0"/>
              <a:pPr/>
              <a:t>9</a:t>
            </a:fld>
            <a:endParaRPr lang="es-ES" dirty="0"/>
          </a:p>
        </p:txBody>
      </p:sp>
      <p:sp>
        <p:nvSpPr>
          <p:cNvPr id="5" name="TextBox 4"/>
          <p:cNvSpPr txBox="1"/>
          <p:nvPr/>
        </p:nvSpPr>
        <p:spPr>
          <a:xfrm>
            <a:off x="4082959" y="148731"/>
            <a:ext cx="4026103" cy="461665"/>
          </a:xfrm>
          <a:prstGeom prst="rect">
            <a:avLst/>
          </a:prstGeom>
          <a:noFill/>
        </p:spPr>
        <p:txBody>
          <a:bodyPr wrap="none" rtlCol="0">
            <a:spAutoFit/>
          </a:bodyPr>
          <a:lstStyle/>
          <a:p>
            <a:pPr algn="ctr"/>
            <a:r>
              <a:rPr lang="ca-ES" sz="2400" b="1" dirty="0" smtClean="0">
                <a:solidFill>
                  <a:srgbClr val="0A6B9A"/>
                </a:solidFill>
                <a:latin typeface="Arial" panose="020B0604020202020204" pitchFamily="34" charset="0"/>
                <a:cs typeface="Arial" panose="020B0604020202020204" pitchFamily="34" charset="0"/>
              </a:rPr>
              <a:t>L’higrogen per la mobilitat</a:t>
            </a:r>
            <a:endParaRPr lang="ca-ES" sz="2400" b="1" baseline="-25000" dirty="0" smtClean="0">
              <a:solidFill>
                <a:srgbClr val="0A6B9A"/>
              </a:solidFill>
              <a:latin typeface="Arial" panose="020B0604020202020204" pitchFamily="34" charset="0"/>
              <a:cs typeface="Arial" panose="020B0604020202020204" pitchFamily="34" charset="0"/>
            </a:endParaRPr>
          </a:p>
        </p:txBody>
      </p:sp>
      <p:pic>
        <p:nvPicPr>
          <p:cNvPr id="7" name="Picture 6"/>
          <p:cNvPicPr>
            <a:picLocks noChangeAspect="1"/>
          </p:cNvPicPr>
          <p:nvPr/>
        </p:nvPicPr>
        <p:blipFill rotWithShape="1">
          <a:blip r:embed="rId2"/>
          <a:srcRect l="124" r="1"/>
          <a:stretch/>
        </p:blipFill>
        <p:spPr>
          <a:xfrm>
            <a:off x="2940604" y="995649"/>
            <a:ext cx="7065987" cy="2978471"/>
          </a:xfrm>
          <a:prstGeom prst="rect">
            <a:avLst/>
          </a:prstGeom>
        </p:spPr>
      </p:pic>
      <p:sp>
        <p:nvSpPr>
          <p:cNvPr id="8" name="Rectangle 7"/>
          <p:cNvSpPr/>
          <p:nvPr/>
        </p:nvSpPr>
        <p:spPr>
          <a:xfrm>
            <a:off x="8184232" y="1161618"/>
            <a:ext cx="775751" cy="161583"/>
          </a:xfrm>
          <a:prstGeom prst="rect">
            <a:avLst/>
          </a:prstGeom>
          <a:solidFill>
            <a:srgbClr val="EAF7FF"/>
          </a:solidFill>
        </p:spPr>
        <p:txBody>
          <a:bodyPr wrap="square" lIns="0" tIns="0" rIns="0" bIns="0">
            <a:spAutoFit/>
          </a:bodyPr>
          <a:lstStyle/>
          <a:p>
            <a:r>
              <a:rPr lang="ca-ES" sz="1050" b="1" dirty="0" smtClean="0">
                <a:solidFill>
                  <a:schemeClr val="tx1">
                    <a:lumMod val="65000"/>
                    <a:lumOff val="35000"/>
                  </a:schemeClr>
                </a:solidFill>
                <a:latin typeface="Arial" panose="020B0604020202020204" pitchFamily="34" charset="0"/>
                <a:cs typeface="Arial" panose="020B0604020202020204" pitchFamily="34" charset="0"/>
              </a:rPr>
              <a:t>Bateria</a:t>
            </a:r>
          </a:p>
        </p:txBody>
      </p:sp>
      <p:sp>
        <p:nvSpPr>
          <p:cNvPr id="9" name="Rectangle 8"/>
          <p:cNvSpPr/>
          <p:nvPr/>
        </p:nvSpPr>
        <p:spPr>
          <a:xfrm>
            <a:off x="8184232" y="1323201"/>
            <a:ext cx="1711856" cy="161583"/>
          </a:xfrm>
          <a:prstGeom prst="rect">
            <a:avLst/>
          </a:prstGeom>
          <a:solidFill>
            <a:srgbClr val="EAF7FF"/>
          </a:solidFill>
        </p:spPr>
        <p:txBody>
          <a:bodyPr wrap="square" lIns="0" tIns="0" rIns="0" bIns="0">
            <a:spAutoFit/>
          </a:bodyPr>
          <a:lstStyle/>
          <a:p>
            <a:r>
              <a:rPr lang="ca-ES" sz="1050" b="1" dirty="0" smtClean="0">
                <a:solidFill>
                  <a:schemeClr val="tx1">
                    <a:lumMod val="65000"/>
                    <a:lumOff val="35000"/>
                  </a:schemeClr>
                </a:solidFill>
                <a:latin typeface="Arial" panose="020B0604020202020204" pitchFamily="34" charset="0"/>
                <a:cs typeface="Arial" panose="020B0604020202020204" pitchFamily="34" charset="0"/>
              </a:rPr>
              <a:t>Pila de combustible</a:t>
            </a:r>
          </a:p>
        </p:txBody>
      </p:sp>
      <p:pic>
        <p:nvPicPr>
          <p:cNvPr id="10" name="Picture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6897" y="3308673"/>
            <a:ext cx="1687827" cy="1330893"/>
          </a:xfrm>
          <a:prstGeom prst="rect">
            <a:avLst/>
          </a:prstGeom>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55632" y="4115906"/>
            <a:ext cx="1978641" cy="989321"/>
          </a:xfrm>
          <a:prstGeom prst="rect">
            <a:avLst/>
          </a:prstGeom>
        </p:spPr>
      </p:pic>
      <p:pic>
        <p:nvPicPr>
          <p:cNvPr id="12" name="Picture 11"/>
          <p:cNvPicPr>
            <a:picLocks noChangeAspect="1"/>
          </p:cNvPicPr>
          <p:nvPr/>
        </p:nvPicPr>
        <p:blipFill rotWithShape="1">
          <a:blip r:embed="rId5" cstate="print">
            <a:extLst>
              <a:ext uri="{28A0092B-C50C-407E-A947-70E740481C1C}">
                <a14:useLocalDpi xmlns:a14="http://schemas.microsoft.com/office/drawing/2010/main" val="0"/>
              </a:ext>
            </a:extLst>
          </a:blip>
          <a:srcRect l="13381" r="5884"/>
          <a:stretch/>
        </p:blipFill>
        <p:spPr>
          <a:xfrm>
            <a:off x="2066302" y="5300330"/>
            <a:ext cx="1912185" cy="964503"/>
          </a:xfrm>
          <a:prstGeom prst="rect">
            <a:avLst/>
          </a:prstGeom>
        </p:spPr>
      </p:pic>
      <p:pic>
        <p:nvPicPr>
          <p:cNvPr id="14" name="Picture 1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84604" y="1700808"/>
            <a:ext cx="1543550" cy="881362"/>
          </a:xfrm>
          <a:prstGeom prst="rect">
            <a:avLst/>
          </a:prstGeom>
        </p:spPr>
      </p:pic>
      <p:pic>
        <p:nvPicPr>
          <p:cNvPr id="15" name="Picture 1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94889" y="5299760"/>
            <a:ext cx="1715689" cy="965074"/>
          </a:xfrm>
          <a:prstGeom prst="rect">
            <a:avLst/>
          </a:prstGeom>
        </p:spPr>
      </p:pic>
      <p:sp>
        <p:nvSpPr>
          <p:cNvPr id="19" name="Rectangle 18"/>
          <p:cNvSpPr/>
          <p:nvPr/>
        </p:nvSpPr>
        <p:spPr>
          <a:xfrm>
            <a:off x="3226551" y="4418217"/>
            <a:ext cx="1055299" cy="461665"/>
          </a:xfrm>
          <a:prstGeom prst="rect">
            <a:avLst/>
          </a:prstGeom>
          <a:solidFill>
            <a:schemeClr val="bg1">
              <a:alpha val="66000"/>
            </a:schemeClr>
          </a:solidFill>
          <a:ln>
            <a:solidFill>
              <a:schemeClr val="bg1"/>
            </a:solidFill>
          </a:ln>
        </p:spPr>
        <p:txBody>
          <a:bodyPr wrap="square">
            <a:spAutoFit/>
          </a:bodyPr>
          <a:lstStyle/>
          <a:p>
            <a:pPr algn="ctr"/>
            <a:r>
              <a:rPr lang="ca-ES" sz="1200" b="1" dirty="0" smtClean="0">
                <a:solidFill>
                  <a:schemeClr val="tx1">
                    <a:lumMod val="65000"/>
                    <a:lumOff val="35000"/>
                  </a:schemeClr>
                </a:solidFill>
                <a:latin typeface="Helvetica" pitchFamily="2" charset="0"/>
              </a:rPr>
              <a:t>500 km</a:t>
            </a:r>
          </a:p>
          <a:p>
            <a:pPr algn="ctr"/>
            <a:r>
              <a:rPr lang="ca-ES" sz="1200" b="1" dirty="0" smtClean="0">
                <a:solidFill>
                  <a:schemeClr val="tx1">
                    <a:lumMod val="65000"/>
                    <a:lumOff val="35000"/>
                  </a:schemeClr>
                </a:solidFill>
                <a:latin typeface="Helvetica" pitchFamily="2" charset="0"/>
              </a:rPr>
              <a:t>5 min/carga</a:t>
            </a:r>
          </a:p>
        </p:txBody>
      </p:sp>
      <p:sp>
        <p:nvSpPr>
          <p:cNvPr id="20" name="Rectangle 19"/>
          <p:cNvSpPr/>
          <p:nvPr/>
        </p:nvSpPr>
        <p:spPr>
          <a:xfrm>
            <a:off x="628729" y="1939610"/>
            <a:ext cx="1055299" cy="461665"/>
          </a:xfrm>
          <a:prstGeom prst="rect">
            <a:avLst/>
          </a:prstGeom>
          <a:solidFill>
            <a:schemeClr val="bg1">
              <a:alpha val="66000"/>
            </a:schemeClr>
          </a:solidFill>
          <a:ln>
            <a:solidFill>
              <a:schemeClr val="bg1"/>
            </a:solidFill>
          </a:ln>
        </p:spPr>
        <p:txBody>
          <a:bodyPr wrap="square">
            <a:spAutoFit/>
          </a:bodyPr>
          <a:lstStyle/>
          <a:p>
            <a:pPr algn="ctr"/>
            <a:r>
              <a:rPr lang="ca-ES" sz="1200" b="1" dirty="0" smtClean="0">
                <a:solidFill>
                  <a:schemeClr val="tx1">
                    <a:lumMod val="65000"/>
                    <a:lumOff val="35000"/>
                  </a:schemeClr>
                </a:solidFill>
                <a:latin typeface="Helvetica" pitchFamily="2" charset="0"/>
              </a:rPr>
              <a:t>100 km</a:t>
            </a:r>
          </a:p>
          <a:p>
            <a:pPr algn="ctr"/>
            <a:r>
              <a:rPr lang="ca-ES" sz="1200" b="1" dirty="0" smtClean="0">
                <a:solidFill>
                  <a:schemeClr val="tx1">
                    <a:lumMod val="65000"/>
                    <a:lumOff val="35000"/>
                  </a:schemeClr>
                </a:solidFill>
                <a:latin typeface="Helvetica" pitchFamily="2" charset="0"/>
              </a:rPr>
              <a:t>1 min/carga</a:t>
            </a:r>
          </a:p>
        </p:txBody>
      </p:sp>
      <p:sp>
        <p:nvSpPr>
          <p:cNvPr id="21" name="Rectangle 20"/>
          <p:cNvSpPr/>
          <p:nvPr/>
        </p:nvSpPr>
        <p:spPr>
          <a:xfrm>
            <a:off x="673017" y="3896242"/>
            <a:ext cx="1055299" cy="461665"/>
          </a:xfrm>
          <a:prstGeom prst="rect">
            <a:avLst/>
          </a:prstGeom>
          <a:solidFill>
            <a:schemeClr val="bg1">
              <a:alpha val="66000"/>
            </a:schemeClr>
          </a:solidFill>
          <a:ln>
            <a:solidFill>
              <a:schemeClr val="bg1"/>
            </a:solidFill>
          </a:ln>
        </p:spPr>
        <p:txBody>
          <a:bodyPr wrap="square">
            <a:spAutoFit/>
          </a:bodyPr>
          <a:lstStyle/>
          <a:p>
            <a:pPr algn="ctr"/>
            <a:r>
              <a:rPr lang="ca-ES" sz="1200" b="1" dirty="0" smtClean="0">
                <a:solidFill>
                  <a:schemeClr val="tx1">
                    <a:lumMod val="65000"/>
                    <a:lumOff val="35000"/>
                  </a:schemeClr>
                </a:solidFill>
                <a:latin typeface="Helvetica" pitchFamily="2" charset="0"/>
              </a:rPr>
              <a:t>8 h</a:t>
            </a:r>
          </a:p>
          <a:p>
            <a:pPr algn="ctr"/>
            <a:r>
              <a:rPr lang="ca-ES" sz="1200" b="1" dirty="0" smtClean="0">
                <a:solidFill>
                  <a:schemeClr val="tx1">
                    <a:lumMod val="65000"/>
                    <a:lumOff val="35000"/>
                  </a:schemeClr>
                </a:solidFill>
                <a:latin typeface="Helvetica" pitchFamily="2" charset="0"/>
              </a:rPr>
              <a:t>3 min/carga</a:t>
            </a:r>
          </a:p>
        </p:txBody>
      </p:sp>
      <p:sp>
        <p:nvSpPr>
          <p:cNvPr id="22" name="Rectangle 21"/>
          <p:cNvSpPr/>
          <p:nvPr/>
        </p:nvSpPr>
        <p:spPr>
          <a:xfrm>
            <a:off x="2495600" y="5556661"/>
            <a:ext cx="1055299" cy="461665"/>
          </a:xfrm>
          <a:prstGeom prst="rect">
            <a:avLst/>
          </a:prstGeom>
          <a:solidFill>
            <a:schemeClr val="bg1">
              <a:alpha val="66000"/>
            </a:schemeClr>
          </a:solidFill>
          <a:ln>
            <a:solidFill>
              <a:schemeClr val="bg1"/>
            </a:solidFill>
          </a:ln>
        </p:spPr>
        <p:txBody>
          <a:bodyPr wrap="square">
            <a:spAutoFit/>
          </a:bodyPr>
          <a:lstStyle/>
          <a:p>
            <a:pPr algn="ctr"/>
            <a:r>
              <a:rPr lang="ca-ES" sz="1200" b="1" dirty="0" smtClean="0">
                <a:solidFill>
                  <a:schemeClr val="tx1">
                    <a:lumMod val="65000"/>
                    <a:lumOff val="35000"/>
                  </a:schemeClr>
                </a:solidFill>
                <a:latin typeface="Helvetica" pitchFamily="2" charset="0"/>
              </a:rPr>
              <a:t>600 km</a:t>
            </a:r>
          </a:p>
          <a:p>
            <a:pPr algn="ctr"/>
            <a:r>
              <a:rPr lang="ca-ES" sz="1200" b="1" dirty="0" smtClean="0">
                <a:solidFill>
                  <a:schemeClr val="tx1">
                    <a:lumMod val="65000"/>
                    <a:lumOff val="35000"/>
                  </a:schemeClr>
                </a:solidFill>
                <a:latin typeface="Helvetica" pitchFamily="2" charset="0"/>
              </a:rPr>
              <a:t>5 min/carga</a:t>
            </a:r>
          </a:p>
        </p:txBody>
      </p:sp>
      <p:pic>
        <p:nvPicPr>
          <p:cNvPr id="2" name="Picture 1"/>
          <p:cNvPicPr>
            <a:picLocks noChangeAspect="1"/>
          </p:cNvPicPr>
          <p:nvPr/>
        </p:nvPicPr>
        <p:blipFill>
          <a:blip r:embed="rId8"/>
          <a:stretch>
            <a:fillRect/>
          </a:stretch>
        </p:blipFill>
        <p:spPr>
          <a:xfrm>
            <a:off x="5827347" y="4115906"/>
            <a:ext cx="1785755" cy="989321"/>
          </a:xfrm>
          <a:prstGeom prst="rect">
            <a:avLst/>
          </a:prstGeom>
        </p:spPr>
      </p:pic>
      <p:pic>
        <p:nvPicPr>
          <p:cNvPr id="6" name="Picture 5"/>
          <p:cNvPicPr>
            <a:picLocks noChangeAspect="1"/>
          </p:cNvPicPr>
          <p:nvPr/>
        </p:nvPicPr>
        <p:blipFill>
          <a:blip r:embed="rId9"/>
          <a:stretch>
            <a:fillRect/>
          </a:stretch>
        </p:blipFill>
        <p:spPr>
          <a:xfrm>
            <a:off x="7389174" y="5295283"/>
            <a:ext cx="1727850" cy="969551"/>
          </a:xfrm>
          <a:prstGeom prst="rect">
            <a:avLst/>
          </a:prstGeom>
        </p:spPr>
      </p:pic>
      <p:sp>
        <p:nvSpPr>
          <p:cNvPr id="26" name="Rectangle 25"/>
          <p:cNvSpPr/>
          <p:nvPr/>
        </p:nvSpPr>
        <p:spPr>
          <a:xfrm>
            <a:off x="7725450" y="5641559"/>
            <a:ext cx="1055299" cy="276999"/>
          </a:xfrm>
          <a:prstGeom prst="rect">
            <a:avLst/>
          </a:prstGeom>
          <a:solidFill>
            <a:schemeClr val="bg1">
              <a:alpha val="66000"/>
            </a:schemeClr>
          </a:solidFill>
          <a:ln>
            <a:solidFill>
              <a:schemeClr val="bg1"/>
            </a:solidFill>
          </a:ln>
        </p:spPr>
        <p:txBody>
          <a:bodyPr wrap="square">
            <a:spAutoFit/>
          </a:bodyPr>
          <a:lstStyle/>
          <a:p>
            <a:pPr algn="ctr"/>
            <a:r>
              <a:rPr lang="ca-ES" sz="1200" b="1" dirty="0" smtClean="0">
                <a:solidFill>
                  <a:schemeClr val="tx1">
                    <a:lumMod val="65000"/>
                    <a:lumOff val="35000"/>
                  </a:schemeClr>
                </a:solidFill>
                <a:latin typeface="Helvetica" pitchFamily="2" charset="0"/>
              </a:rPr>
              <a:t>1175 km</a:t>
            </a:r>
          </a:p>
        </p:txBody>
      </p:sp>
      <p:pic>
        <p:nvPicPr>
          <p:cNvPr id="27" name="Picture 26"/>
          <p:cNvPicPr>
            <a:picLocks noChangeAspect="1"/>
          </p:cNvPicPr>
          <p:nvPr/>
        </p:nvPicPr>
        <p:blipFill>
          <a:blip r:embed="rId10"/>
          <a:stretch>
            <a:fillRect/>
          </a:stretch>
        </p:blipFill>
        <p:spPr>
          <a:xfrm>
            <a:off x="8744108" y="4115907"/>
            <a:ext cx="1763653" cy="986660"/>
          </a:xfrm>
          <a:prstGeom prst="rect">
            <a:avLst/>
          </a:prstGeom>
        </p:spPr>
      </p:pic>
      <p:sp>
        <p:nvSpPr>
          <p:cNvPr id="28" name="Rectangle 27"/>
          <p:cNvSpPr/>
          <p:nvPr/>
        </p:nvSpPr>
        <p:spPr>
          <a:xfrm>
            <a:off x="5908410" y="4287401"/>
            <a:ext cx="1623628" cy="636516"/>
          </a:xfrm>
          <a:prstGeom prst="rect">
            <a:avLst/>
          </a:prstGeom>
          <a:solidFill>
            <a:schemeClr val="bg1">
              <a:alpha val="66000"/>
            </a:schemeClr>
          </a:solidFill>
          <a:ln>
            <a:solidFill>
              <a:schemeClr val="bg1"/>
            </a:solidFill>
          </a:ln>
        </p:spPr>
        <p:txBody>
          <a:bodyPr wrap="square" lIns="36000" tIns="36000" rIns="36000" bIns="36000">
            <a:spAutoFit/>
          </a:bodyPr>
          <a:lstStyle/>
          <a:p>
            <a:pPr algn="ctr"/>
            <a:r>
              <a:rPr lang="ca-ES" sz="1200" b="1" dirty="0">
                <a:solidFill>
                  <a:schemeClr val="accent1">
                    <a:lumMod val="50000"/>
                  </a:schemeClr>
                </a:solidFill>
                <a:latin typeface="Arial" panose="020B0604020202020204" pitchFamily="34" charset="0"/>
                <a:cs typeface="Arial" panose="020B0604020202020204" pitchFamily="34" charset="0"/>
              </a:rPr>
              <a:t>8 autobusos circulen per Barcelona</a:t>
            </a:r>
          </a:p>
          <a:p>
            <a:pPr algn="ctr"/>
            <a:r>
              <a:rPr lang="ca-ES" sz="1200" b="1" dirty="0">
                <a:solidFill>
                  <a:schemeClr val="accent1">
                    <a:lumMod val="50000"/>
                  </a:schemeClr>
                </a:solidFill>
                <a:latin typeface="Arial" panose="020B0604020202020204" pitchFamily="34" charset="0"/>
                <a:cs typeface="Arial" panose="020B0604020202020204" pitchFamily="34" charset="0"/>
              </a:rPr>
              <a:t>+ 36 per 2024/2025</a:t>
            </a:r>
          </a:p>
        </p:txBody>
      </p:sp>
      <p:pic>
        <p:nvPicPr>
          <p:cNvPr id="29" name="Picture 28"/>
          <p:cNvPicPr>
            <a:picLocks noChangeAspect="1"/>
          </p:cNvPicPr>
          <p:nvPr/>
        </p:nvPicPr>
        <p:blipFill>
          <a:blip r:embed="rId11"/>
          <a:stretch>
            <a:fillRect/>
          </a:stretch>
        </p:blipFill>
        <p:spPr>
          <a:xfrm>
            <a:off x="10272068" y="5299760"/>
            <a:ext cx="1686167" cy="965073"/>
          </a:xfrm>
          <a:prstGeom prst="rect">
            <a:avLst/>
          </a:prstGeom>
        </p:spPr>
      </p:pic>
    </p:spTree>
    <p:extLst>
      <p:ext uri="{BB962C8B-B14F-4D97-AF65-F5344CB8AC3E}">
        <p14:creationId xmlns:p14="http://schemas.microsoft.com/office/powerpoint/2010/main" val="3769982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7"/>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6" grpId="0" animBg="1"/>
      <p:bldP spid="2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4804</TotalTime>
  <Words>594</Words>
  <Application>Microsoft Office PowerPoint</Application>
  <PresentationFormat>Widescreen</PresentationFormat>
  <Paragraphs>114</Paragraphs>
  <Slides>12</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Helvetica</vt:lpstr>
      <vt:lpstr>Wingdings</vt:lpstr>
      <vt:lpstr>ヒラギノ角ゴ Pro W3</vt:lpstr>
      <vt:lpstr>Office Theme</vt:lpstr>
      <vt:lpstr>Impacte a la qualitat de l’aire dels nous combustibles per la mobilitat L’hidrogen com a vector energètic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FC</dc:creator>
  <cp:lastModifiedBy>Lucile Bernadet</cp:lastModifiedBy>
  <cp:revision>226</cp:revision>
  <dcterms:created xsi:type="dcterms:W3CDTF">2015-11-20T13:50:49Z</dcterms:created>
  <dcterms:modified xsi:type="dcterms:W3CDTF">2023-10-25T07:06:08Z</dcterms:modified>
</cp:coreProperties>
</file>